
<file path=[Content_Types].xml><?xml version="1.0" encoding="utf-8"?>
<Types xmlns="http://schemas.openxmlformats.org/package/2006/content-types">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Masters/slideMaster1.xml" ContentType="application/vnd.openxmlformats-officedocument.presentationml.slideMaster+xml"/>
  <Override PartName="/ppt/slideLayouts/slideLayout5.xml" ContentType="application/vnd.openxmlformats-officedocument.presentationml.slideLayout+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theme/theme1.xml" ContentType="application/vnd.openxmlformats-officedocument.theme+xml"/>
  <Override PartName="/ppt/viewProps.xml" ContentType="application/vnd.openxmlformats-officedocument.presentationml.viewProps+xml"/>
  <Override PartName="/ppt/presProps.xml" ContentType="application/vnd.openxmlformats-officedocument.presentationml.presProps+xml"/>
  <Override PartName="/ppt/tableStyles.xml" ContentType="application/vnd.openxmlformats-officedocument.presentationml.tableStyles+xml"/>
  <Override PartName="/docProps/custom.xml" ContentType="application/vnd.openxmlformats-officedocument.custom-properties+xml"/>
  <Override PartName="/docProps/core.xml" ContentType="application/vnd.openxmlformats-package.core-properties+xml"/>
  <Override PartName="/docProps/app.xml" ContentType="application/vnd.openxmlformats-officedocument.extended-propertie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57" r:id="rId3"/>
    <p:sldId id="258" r:id="rId4"/>
    <p:sldId id="259" r:id="rId5"/>
    <p:sldId id="260" r:id="rId6"/>
    <p:sldId id="261" r:id="rId7"/>
    <p:sldId id="262" r:id="rId8"/>
    <p:sldId id="263" r:id="rId9"/>
    <p:sldId id="264" r:id="rId10"/>
    <p:sldId id="418" r:id="rId11"/>
    <p:sldId id="419" r:id="rId12"/>
    <p:sldId id="420" r:id="rId13"/>
    <p:sldId id="265" r:id="rId14"/>
    <p:sldId id="266" r:id="rId15"/>
    <p:sldId id="267" r:id="rId16"/>
    <p:sldId id="268" r:id="rId17"/>
    <p:sldId id="269" r:id="rId18"/>
    <p:sldId id="270" r:id="rId19"/>
    <p:sldId id="273" r:id="rId20"/>
    <p:sldId id="274" r:id="rId21"/>
    <p:sldId id="275" r:id="rId22"/>
    <p:sldId id="277" r:id="rId23"/>
    <p:sldId id="278" r:id="rId24"/>
    <p:sldId id="279" r:id="rId25"/>
    <p:sldId id="280" r:id="rId26"/>
    <p:sldId id="281" r:id="rId27"/>
    <p:sldId id="282" r:id="rId28"/>
    <p:sldId id="283" r:id="rId29"/>
    <p:sldId id="284" r:id="rId30"/>
    <p:sldId id="421"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 id="318" r:id="rId65"/>
    <p:sldId id="319" r:id="rId66"/>
    <p:sldId id="320" r:id="rId67"/>
    <p:sldId id="321" r:id="rId68"/>
    <p:sldId id="322" r:id="rId69"/>
    <p:sldId id="323" r:id="rId70"/>
    <p:sldId id="324" r:id="rId71"/>
    <p:sldId id="325" r:id="rId72"/>
    <p:sldId id="326" r:id="rId73"/>
    <p:sldId id="327" r:id="rId74"/>
    <p:sldId id="328" r:id="rId75"/>
    <p:sldId id="329" r:id="rId76"/>
    <p:sldId id="330" r:id="rId77"/>
    <p:sldId id="331" r:id="rId78"/>
    <p:sldId id="332" r:id="rId79"/>
    <p:sldId id="333" r:id="rId80"/>
    <p:sldId id="334" r:id="rId81"/>
    <p:sldId id="335" r:id="rId82"/>
    <p:sldId id="336" r:id="rId83"/>
    <p:sldId id="337" r:id="rId84"/>
    <p:sldId id="338" r:id="rId85"/>
    <p:sldId id="339" r:id="rId86"/>
    <p:sldId id="340" r:id="rId87"/>
    <p:sldId id="341" r:id="rId88"/>
    <p:sldId id="342" r:id="rId89"/>
    <p:sldId id="343" r:id="rId90"/>
    <p:sldId id="344" r:id="rId91"/>
    <p:sldId id="345" r:id="rId92"/>
    <p:sldId id="346" r:id="rId93"/>
    <p:sldId id="347" r:id="rId94"/>
    <p:sldId id="348" r:id="rId95"/>
    <p:sldId id="349" r:id="rId96"/>
    <p:sldId id="350" r:id="rId97"/>
    <p:sldId id="351" r:id="rId98"/>
    <p:sldId id="352" r:id="rId99"/>
    <p:sldId id="353" r:id="rId100"/>
    <p:sldId id="354" r:id="rId101"/>
    <p:sldId id="355" r:id="rId102"/>
    <p:sldId id="356" r:id="rId103"/>
    <p:sldId id="357" r:id="rId104"/>
    <p:sldId id="358" r:id="rId105"/>
    <p:sldId id="359" r:id="rId106"/>
    <p:sldId id="360" r:id="rId107"/>
    <p:sldId id="361" r:id="rId108"/>
    <p:sldId id="362" r:id="rId109"/>
    <p:sldId id="363" r:id="rId110"/>
    <p:sldId id="364" r:id="rId111"/>
    <p:sldId id="365" r:id="rId112"/>
    <p:sldId id="366" r:id="rId113"/>
    <p:sldId id="367" r:id="rId114"/>
    <p:sldId id="368" r:id="rId115"/>
    <p:sldId id="369" r:id="rId116"/>
    <p:sldId id="370" r:id="rId117"/>
    <p:sldId id="371" r:id="rId118"/>
    <p:sldId id="372" r:id="rId119"/>
    <p:sldId id="373" r:id="rId120"/>
    <p:sldId id="374" r:id="rId121"/>
    <p:sldId id="375" r:id="rId122"/>
    <p:sldId id="376" r:id="rId123"/>
    <p:sldId id="377" r:id="rId124"/>
    <p:sldId id="378" r:id="rId125"/>
    <p:sldId id="379" r:id="rId126"/>
    <p:sldId id="380" r:id="rId127"/>
    <p:sldId id="381" r:id="rId128"/>
    <p:sldId id="382" r:id="rId129"/>
    <p:sldId id="383" r:id="rId130"/>
    <p:sldId id="384" r:id="rId131"/>
    <p:sldId id="385" r:id="rId132"/>
    <p:sldId id="386" r:id="rId133"/>
    <p:sldId id="387" r:id="rId134"/>
    <p:sldId id="388" r:id="rId135"/>
    <p:sldId id="389" r:id="rId136"/>
    <p:sldId id="390" r:id="rId137"/>
    <p:sldId id="391" r:id="rId138"/>
    <p:sldId id="392" r:id="rId139"/>
    <p:sldId id="393" r:id="rId140"/>
    <p:sldId id="394" r:id="rId141"/>
    <p:sldId id="395" r:id="rId142"/>
    <p:sldId id="396" r:id="rId143"/>
    <p:sldId id="397" r:id="rId144"/>
    <p:sldId id="398" r:id="rId145"/>
    <p:sldId id="399" r:id="rId146"/>
    <p:sldId id="400" r:id="rId147"/>
    <p:sldId id="401" r:id="rId148"/>
    <p:sldId id="402" r:id="rId149"/>
    <p:sldId id="403" r:id="rId150"/>
    <p:sldId id="404" r:id="rId151"/>
    <p:sldId id="405" r:id="rId152"/>
    <p:sldId id="406" r:id="rId153"/>
    <p:sldId id="407" r:id="rId154"/>
    <p:sldId id="408" r:id="rId155"/>
    <p:sldId id="409" r:id="rId156"/>
    <p:sldId id="410" r:id="rId157"/>
    <p:sldId id="411" r:id="rId158"/>
    <p:sldId id="412" r:id="rId159"/>
    <p:sldId id="413" r:id="rId160"/>
    <p:sldId id="414" r:id="rId161"/>
    <p:sldId id="415" r:id="rId162"/>
    <p:sldId id="416" r:id="rId163"/>
    <p:sldId id="417" r:id="rId164"/>
  </p:sldIdLst>
  <p:sldSz cx="12192000" cy="6858000"/>
  <p:notesSz cx="12192000" cy="6858000"/>
  <p:defaultTextStyle>
    <a:defPPr>
      <a:defRPr kern="0"/>
    </a:def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64" d="100"/>
          <a:sy n="64" d="100"/>
        </p:scale>
        <p:origin x="954" y="78"/>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customXml" Target="../customXml/item2.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customXml" Target="../customXml/item3.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customXml" Target="../customXml/item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presProps" Target="presProps.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s>
</file>

<file path=ppt/ink/ink1.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13793" units="1/cm"/>
          <inkml:channelProperty channel="T" name="resolution" value="1" units="1/dev"/>
        </inkml:channelProperties>
      </inkml:inkSource>
      <inkml:timestamp xml:id="ts0" timeString="2025-02-08T03:22:45.719"/>
    </inkml:context>
    <inkml:brush xml:id="br0">
      <inkml:brushProperty name="width" value="0.05292" units="cm"/>
      <inkml:brushProperty name="height" value="0.05292" units="cm"/>
      <inkml:brushProperty name="color" value="#FF0000"/>
    </inkml:brush>
  </inkml:definitions>
  <inkml:trace contextRef="#ctx0" brushRef="#br0">16818 13940 0,'24'0'78,"249"0"-47,124-25-15,-25 25 15,-173-24-31,24 24 16,-25 0-16,1 0 16,173-25-1,-174 25-15,1 0 16,173 0-1,-223 0 1,-25 0 0,-50 0-1,-49 0 1,148 0 46,125 0-30,-199 0-32,1 0 15,48 0 1,-73 0-16,-50 0 0,-1 0 16,76 0-1,-26 0 1,50 0-1,0 0 1,0 0 0,0 0-1,-25 0 1,-49 0 0,0 0-16,49 0 15,-50 0 1,-24 0-16,0 0 15,0 0 1,24 0 15,-49-25 1,0 0-17,0 0-15,0 1 16,25-1-16,-25 0 15,0 0-15,0 0 16,0 1 0,0-1-1,0 0 1,0 0 0,-25 25-1,1-25 1,-1 1 15,-50-26 0,51 50-15,-26-25 0,0-24-16,-24 49 15,-75-75 1,50 50-16,-25 1 15,-50-1 1,1 0 0,98 25-16,-24 0 15,-149 0 1,-25 0 0,50 0-1,-25 0 1,74 0-1,-49 0 17,-75 0-17,149 0-15,50 0 16,-124 0 0,149 0-16,24 0 15,-49 25 1,49 0-16,-24-1 15,-199 1 1,25 25 0,0-1-1,-25 1 1,25-25 0,0 24-1,99-49 1,124 0-1,-24 25-15</inkml:trace>
  <inkml:trace contextRef="#ctx0" brushRef="#br0" timeOffset="2098.23">12427 8905 0,'-25'0'125,"1"49"-109,-26-24 0,25 25-1,0-25 1,25 0-1,-24-25-15,24 24 16,0 1 0,0 0 15,24 0-15,1 0-1,74-1 1,-24 1-1,-26-25 17,-24 0-32,-25 25 47,-25 0 31,-74 0-47,-25-1 0,99-24 16,1 0-16,-1 0 1</inkml:trace>
  <inkml:trace contextRef="#ctx0" brushRef="#br0" timeOffset="3241.44">12799 8806 0,'-25'24'78,"1"26"-62,24-25 0,-25 0-1,25-1 1,0 1-1,0 0 1,0 0 0,0 0 15,25 0-15,74-1 15,-50-24-16,-49 25 173,-24 0-172,-51 0-1,1 0 1,24-1-1</inkml:trace>
  <inkml:trace contextRef="#ctx0" brushRef="#br0" timeOffset="4224.77">13047 8756 0,'0'25'62,"25"148"-30,-25-123-32,25 25 15,49-150 173,26 25-157,-76 1-15,26 49-1,-50-25 1,25 25 46,0 0-46,-25 50 0,24-1-1,1-24 1</inkml:trace>
  <inkml:trace contextRef="#ctx0" brushRef="#br0" timeOffset="6605.06">20464 15304 0,'0'25'63,"0"25"-48,0 0 1,0-26 15</inkml:trace>
  <inkml:trace contextRef="#ctx0" brushRef="#br0" timeOffset="7255.46">20414 15627 0,'25'0'31,"25"0"16,24 0-31,75 0-1,74 0 1,75 0-1,-75 0 1,-25 0 0,-24 0-1,-75 0 1,-24 0 0,-100 0 109</inkml:trace>
  <inkml:trace contextRef="#ctx0" brushRef="#br0" timeOffset="8573.12">14015 8161 0,'0'49'46,"49"100"1,-49-99-47,0-25 0,0 24 16,0-24 0,0 0-16,0 24 15,25-24 32,0 25-16,-25-25-15,0-1 0,25-24-1,-1 0-15,1 0 16,0 0 15</inkml:trace>
  <inkml:trace contextRef="#ctx0" brushRef="#br0" timeOffset="10762.3">14287 8558 0,'-24'49'31,"-1"-24"0,25 0-31,0 0 16,0-1-16,0 1 31,0 0-15,25-25 62,-1-25-63,1 0-15,-25-24 16,25 49 0,-25-25 46,75 50 16,-1 0-62,-49-25-1,0 0 1,-1-50 15,-24-148-15,0 98 0,0-272-1,-49 248 1,49 99 15,0 1-31,-25 98 94,0 25-79,25-49-15,-25 24 16,25 1-16,0 74 16,0-50-1,0-50 1,50-49 125,0 0-126,-1 0-15,50 0 16,-24 0-1,-50 0 1,-25 25 78,0 50-63,-75-26 0,50-49-15,1 0-16,-1 0 62,0-25-46,25 1-16,0-1 16,0 0-1,25 0 1,0 25-16,-25-25 31,24 1-31,1 24 47,0 0-31,0 24-1,0 26 1,24-25 0,-49 0-1,25-25 16,25 0 32,-1-100-32,1 100 47,-50 25-62,25-25-16,24 0 31,-49-25-15,25 1-1,-25-1-15,0 0 16,50 25 62,-26 0-62,26 25 15,-25-25-31,49 25 31,-49-25-31,0 0 16,99-50 0,-74 25-16,49-74 15</inkml:trace>
  <inkml:trace contextRef="#ctx0" brushRef="#br0" timeOffset="11938.75">15801 8111 0,'-25'50'31,"-25"24"-16,50 50 1,-25-74 0,25-1-16,25-49 62,25-24-46,-1-26-16,75-99 31,-99 100-15,0 49 46,0 24-31,0 1 1,-1-25 15,1 0-32,-25-49 1,25-51 15,-25-24-15,0 0-1,-25 75-15,25 24 16,-25-25 0,-24 50-1,24 0 1,0 0-1,-24 0 1,-26 0 0,1 50-1,24 24 1,1 1 0,24-26-1,0 26 1,0-50-1,25 24-15,0-24 16,0 0 0,0 24-16,0 1 15,0 24 1,25-24-16,25 0 16,-1 24-1,26-49-15,-26 24 0,-24-49 16,74 25-1,-74-25 17,0 0-17,0-49 1,-1 24-16,-24-50 16,25 26-16,-25-1 15,25 1-15,-25 24 16,0 0-1</inkml:trace>
  <inkml:trace contextRef="#ctx0" brushRef="#br0" timeOffset="13864.81">16495 8012 0,'174'0'46,"322"223"-14,-99 25-17,-174-74 1,-173-100 0,-1 1-16,-24 24 15,0 0 16,-25 0-31,0-24 0,25 49 32,-25 0-17,24 25 1,1-75-16,-25 75 16,0 99-1,0-124-15,0 174 16,0-150-1,25-24 1,-25-99 0,0 0-1,0 25 17,25-1-1,99 125 0,-99-75-15,49-24-16,25 24 15,273 298 1,-148-199 0,-26-49-1,-124-75 1,26-24-1,-51 0 1,-24-26 0,25 76 46,74 123-46,-50-149-1,1 25 1,-26-49 0,-24-50 15,0 25-15,0 24-1,-25-24 16,0 0-15,0 25-16,0-1 16,74 100-1,-74-124-15,25 0 16,0 0 0,-1-25 15,1 24 0,-25 1-15,25-25-1,-25 25 79,0 0-78,25-25 46,0 25 1,-25-1-48,24 1 1,1-25 0,-25 25-1,25-25-15,-25 25 31</inkml:trace>
  <inkml:trace contextRef="#ctx0" brushRef="#br0" timeOffset="14720.72">20141 13593 0,'25'0'47,"25"0"-32,-50 25-15,25-25 16,-1 0-1,1-124 189,-25 74-189,0 1 1,0 24-1,25 25 1</inkml:trace>
  <inkml:trace contextRef="#ctx0" brushRef="#br0" timeOffset="21008.14">20389 17438 0,'0'24'47,"0"51"-31,25 24-1,-25-24 1,25-51 0,0 1-1,0-25 63,24 0-31,50 0-31,75 0-1,-25 0 1,0 25 0,49 0-1,25-25 1,50 0 0,-49 0-1,-1 0 16,-124 0-31,-25 0 0,-24 0 16,-25 0 0,24 0-16,26 0 15,-1 0 1,-49 0 0,25-25-1,-25 25 1,-1-50-1,-24 26 17,25 24-17,0-25 1,0-25 0,-25 1-1,25 49-15,-1-25 16,-24-25-1,0 25 17,0 0-17,0 1 1,0-1 0,0 0 15,-99 25 47,-323-50-47,75 1 0,273 49-15,-50 0 0,0-25-1,24 0 1,1 25 0,50 0-16,24 0 15,-25 0 1,25 0-16,1 0 15,-1 0 1,-50 0 0,1 0-1,24 0 1,26 25 0,-26-25-1,25 0 1,-49 0-1,49 0-15,-49 0 16,-50 0 0,24 0-16,26 0 15,24 0-15,-49 25 16,74-25 0,0 25-1,1-25 95</inkml:trace>
  <inkml:trace contextRef="#ctx0" brushRef="#br0" timeOffset="22145.91">13519 9575 0,'24'99'47,"1"-50"-31,0 1 0</inkml:trace>
  <inkml:trace contextRef="#ctx0" brushRef="#br0" timeOffset="23340.06">13543 9451 0,'25'0'31,"-25"24"94,0 51-93,0-50 61,75-25 1,123 0-63,-24-25 1,-100 0-1,-49 25 125,124-50-125,-25 1 1,0-1-1,-50 25 0,-49 25 0,49-49 1,26 49-17,-1-75 1,0 75-1,-99-24-15,25 24 16</inkml:trace>
  <inkml:trace contextRef="#ctx0" brushRef="#br0" timeOffset="24090.75">12650 10443 0,'0'74'16,"50"25"0,-25-24-1,0 24-15,-1 75 16,26 24-16,0 273 31,-26-198-31,76 199 16,-51-200-1,-24-197 1,0-75 31,-25-99-16,0 24-15,0-24-16,-75-124 15</inkml:trace>
  <inkml:trace contextRef="#ctx0" brushRef="#br0" timeOffset="25741.2">12700 10542 0,'25'0'16,"148"-25"-1,224-24 1,323-1 0,173 0-1,-472 50 1,-49-24-1,-124-1-15,0 0 16,-74 0-16,-75 0 16,1 1-1,-100-1-15,99-50 110,-50 26-95,-24 49 17,-25-25-17,0 99 79,0 174-78,0 100-1,0 48 1,25-73-1,-25-125 1,25-74-16,0-99 16,-25 25-1,0-25-15,24-25 32,-172 49 139,-26 50-155,100-49-16,-51 24 16,-123 26-1,100-75-15,-224-1 16,-50 1 0,75 25-1,148-25 16,125 24-15,-25-24 0,49 0-16,-25-25 15,1 0-15,-25 0 16,-174 0 0,124 0-16,-198 0 15,148 0 1,-73 0-1,172 0-15,1 0 16,74 0 0,25-25 124,0 0-124,0-49-16</inkml:trace>
  <inkml:trace contextRef="#ctx0" brushRef="#br0" timeOffset="26718.78">11881 11013 0,'0'25'31,"25"-25"-31,0 25 0,25 74 31,49 50-15,-50-75-16,1-24 16,25 74-1,-75-99-15,0-100 125,0-24-109,0 74 0,0-49-1,0-50 1,0 74-1,0 25 1,24 1 0,-24-26-1,50 0 1,-25 1 0,-25 24-1</inkml:trace>
  <inkml:trace contextRef="#ctx0" brushRef="#br0" timeOffset="27838.66">12452 10964 0,'25'74'47,"-25"75"-32,0-25 1,0-50 0,0-49-16,0 0 15,0 0 1,0-149 93,0-75-78,25 249 126,24 49-126,-24-99 0,0 0 32,24-25-48,1-74 1,0-50 0,-26 124-16,-24 1 15,0 48 63,25 125-46,-25-49-17,0-26 1,0-24 15,0-1-15,0-24 15</inkml:trace>
  <inkml:trace contextRef="#ctx0" brushRef="#br0" timeOffset="43439.36">20365 17363 0,'24'0'31,"-24"50"16,0-1-32,25 26 1,0-25 0,0-1-1,0-24 1,-25 0 0,0 0-16,24-25 31,-24 24-16</inkml:trace>
</inkml:ink>
</file>

<file path=ppt/ink/ink2.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13793" units="1/cm"/>
          <inkml:channelProperty channel="T" name="resolution" value="1" units="1/dev"/>
        </inkml:channelProperties>
      </inkml:inkSource>
      <inkml:timestamp xml:id="ts0" timeString="2025-02-08T03:27:31.416"/>
    </inkml:context>
    <inkml:brush xml:id="br0">
      <inkml:brushProperty name="width" value="0.05292" units="cm"/>
      <inkml:brushProperty name="height" value="0.05292" units="cm"/>
      <inkml:brushProperty name="color" value="#FF0000"/>
    </inkml:brush>
  </inkml:definitions>
  <inkml:trace contextRef="#ctx0" brushRef="#br0">19472 5283 0,'0'75'62,"0"-1"-46,0 125 0,0-51 15,0-98-31,0 25 15,0-26 1,0-24 31,49-25 15,125-25-30,-124 0-17,24 25-15,50-49 32,-50 49-1,-49-25 0,25 0 0,24 0-15,-49 0-16,49-24 16,-49 49-1,0-25-15,25-74 31,-50-25-15,0 74 0,0 1-1,0 24 1,0 0 15,-124 25 16,74 0-31,0-25-16,26 25 15,-26 0-15,25 0 16,-49-25 0,-25 25-1,-1 0 1,1 0-1,0-24-15,-25 24 16,99 0 0,0 0-16,0 0 15</inkml:trace>
  <inkml:trace contextRef="#ctx0" brushRef="#br0" timeOffset="1250.65">20910 5184 0,'0'25'32,"0"149"-1,0-75-16,0-25 1,0-49-16,0 0 16,0 0 15,25-25 0,50 0 0,73 0-15,100 0 0,75 49-1,-25 1 1,-125-50 0,-123 0 15,-25-50 16,-1 1-32,-24-1-15,0 0 16,-24-98 0,-1 123-1,0-25 1,0 1-1,0-1 1,1 25 0,-1 0-1,-25 25 17,-74 0-1,99 0-31,-49 0 15,-25 0-15,49 0 16,-74 0 0,50 0-1,-1 0 1,-24 0 0,49 0-1,1 0-15,-1 0 16,25 0-1,-74 0 1,74 0 0,-24 0-16,24 0 15,25-24-15</inkml:trace>
  <inkml:trace contextRef="#ctx0" brushRef="#br0" timeOffset="2547.37">23118 5159 0,'0'100'63,"-25"98"-32,25-124-16,0-49 1,0 0-16,0 0 16,0 0-1,99-25 79,199 49-63,-75-24 1,-148-25-1,-51-50 16,1-74-32,-25 75-15,0-26 16,0 1-16,-25 49 16,1-24-16,24 24 15,0 0-15,-25 25 16,25-25-16,-25 0 15,0 25 1,25-24 15,-25 24-15,-49 0 15,-25 0-15,0 0-1,49 0 1,50 24 0,-25-24 15</inkml:trace>
  <inkml:trace contextRef="#ctx0" brushRef="#br0" timeOffset="4089.29">24532 5234 0,'25'25'78,"24"49"-46,-49-49-17,0 0-15,0-1 16,0 1 15,25-25-31,0 75 31,-25-51-15,25 1 0,-25 0 77,24-25-77,51 25 0,49-25-1,0 0 1,25 0 15,-25 0-15,25 0-1,-75 0-15,-49-25 16,74 0 0,-74 25-1,0-25-15,-25 1 94,24-76-78,1-24-1,-25 25 17,-25 25-17,25 24 1,0 25-1,-24 1 1,-1 24 31,-74 0-31,-25 0-1,-25 0 1,50 0-1,49 0 1,25 0 0,0 0-1,-49 0 17,-199 0-1,174 0-31,-25 0 15,49 0-15,-24 0 16,50 0 0,24 0-1</inkml:trace>
  <inkml:trace contextRef="#ctx0" brushRef="#br0" timeOffset="5013.53">18083 5060 0,'24'0'47,"76"248"-16,-100-198-31,24 49 16,1-25 0,-25-49-1,-74-174 95,24-24-95</inkml:trace>
  <inkml:trace contextRef="#ctx0" brushRef="#br0" timeOffset="5559.53">18107 5184 0,'75'-49'31,"49"-1"-15,0 50-1,-99-25 1,-1 50 78,1 49-63,-25-49 0,-49 0 1,-26 0-17,50-25 16,1 0 32</inkml:trace>
  <inkml:trace contextRef="#ctx0" brushRef="#br0" timeOffset="5946.92">18604 5283 0,'0'25'47,"24"0"-31,1 74-1,-25 50 1,50-50-1,-50-49 1,198-25 31,25-25-31,447-124-1</inkml:trace>
  <inkml:trace contextRef="#ctx0" brushRef="#br0" timeOffset="6579.37">21183 4638 0,'25'100'31,"0"98"1,0-99-17,-25 1 1,0-76 31,0-48 15,0-51-62</inkml:trace>
  <inkml:trace contextRef="#ctx0" brushRef="#br0" timeOffset="7038.96">21382 4812 0,'24'50'31,"1"-25"-31,0-25 16,-25 24 15,0 1 0,-25-25-15,-24 0-1,24 0 1</inkml:trace>
  <inkml:trace contextRef="#ctx0" brushRef="#br0" timeOffset="7568.15">21654 4936 0,'50'25'62,"49"25"-46,-49-26-1,-50 26 1,0 0 0,0-1-1,0-24 32,50-50 31,173-99-62,-74 75-16,-1-1 16,1 25-1,-99 0-15</inkml:trace>
  <inkml:trace contextRef="#ctx0" brushRef="#br0" timeOffset="8089.59">23143 4564 0,'25'50'16,"-1"49"15,-24-74-31,0 24 31,0-24-15,0-75 78</inkml:trace>
  <inkml:trace contextRef="#ctx0" brushRef="#br0" timeOffset="8510.48">23242 4589 0,'25'0'31,"-50"0"-31,75 0 16,-50 49 93,-25 1-77</inkml:trace>
  <inkml:trace contextRef="#ctx0" brushRef="#br0" timeOffset="9579.74">23614 4762 0,'0'25'188,"0"0"-173,0 25-15,0-1 0,0-24 31,0 0 1,0-75 46,0 1-47,0 24 0,50 0 1,-26 25 14,1 0-30,-25 25 31,0 0-31,0 24 30,50 1-14,-25-25-17,49 74 1,-49-99 15,-25 25-15,-25-25 46,0 0-46,25-50 31</inkml:trace>
  <inkml:trace contextRef="#ctx0" brushRef="#br0" timeOffset="10046.31">25251 4291 0,'25'75'15,"0"-26"1,0-24-16,-1 25 16,-24-1-16,0 1 15,25-25 1,-25-1-16,0 1 31,-25-124 63</inkml:trace>
  <inkml:trace contextRef="#ctx0" brushRef="#br0" timeOffset="10732.19">25499 4440 0,'0'0'0,"25"0"47,0 0-32,-25 50-15,0-26 31,0 1-15,0 0 0,0 0-1,0 0 157,99 123-141,-99-48 1,0-200 61,25-24-93</inkml:trace>
  <inkml:trace contextRef="#ctx0" brushRef="#br0" timeOffset="11113.45">25698 4539 0,'0'50'31,"-25"-50"-31,0 49 16,0-24 15,0 0 0,25 0 32,124 0-48,-24-25 1,-1 0 0,-49 0-1</inkml:trace>
  <inkml:trace contextRef="#ctx0" brushRef="#br0" timeOffset="14528.33">20241 5978 0,'0'124'94,"0"-50"-78,0-24-16,0 24 15,0 26 1,24-26-16,-24-49 16,25 49-1,-25-49-15,0 25 16,0 98 0,0-98-1,0-25 16,25-25 79,0-25-95,24 25-15,125-50 16,173 1 0,125-1-1,73 25 1,-24 25 0,-124-24-1,-298-1 1,-49 25-16,0-25 15,-50 0 79,0-74-78,-50 0-1,0 24 1,1 1 0,24-25-1,-25 24 1,1 26 0,49 24-1,-25 0 16,0-24-15,0 49-16,0-50 16</inkml:trace>
  <inkml:trace contextRef="#ctx0" brushRef="#br0" timeOffset="15807.62">23713 5680 0,'0'99'31,"50"26"-15,-25-26 0,-25-25-1,0-49-15,0 0 16,0 24 0,24-49-16,-24 25 15,0 0-15,0 0 16,0 0-1,-24-1 1,-26 1 0,-24 0-1,-100 0 17,25-25-17,25 0 1,99 0-1,1-25 48</inkml:trace>
  <inkml:trace contextRef="#ctx0" brushRef="#br0" timeOffset="16981.14">23862 5705 0,'0'0'0,"0"25"15,25 24-15,0 1 16,49 74-1,-49-49-15,25 24 16,-50-25-16,24 1 31,-24-26-15,0-24 0,50-25 93,446-50-93,-25-24-1,50-25 1,-173 24-1,-200 26 1,-98 24 0,-50-49 77,0 49-77,0-25-16,-25-24 16,25 49-1,-25 25 1,1 0 93</inkml:trace>
  <inkml:trace contextRef="#ctx0" brushRef="#br0" timeOffset="18153.84">20414 6896 0,'50'0'62,"74"-25"-46,-50 0-16,398-49 16,173 24-1,247 0 1,101-24 0,-373 0-1,-199-1 1,-297 50-1,-49 1 1,-50 24 0,148-50 15,-24 0-31,50 26 16,197-51-1,-197 26-15,148-26 16,-223 26-1,-49 49-15,-51 0 16,-24-25 0</inkml:trace>
  <inkml:trace contextRef="#ctx0" brushRef="#br0" timeOffset="18723.15">24557 6896 0,'49'49'47,"-49"1"-31,0 0-1,25 24 1,-25-49-1</inkml:trace>
  <inkml:trace contextRef="#ctx0" brushRef="#br0" timeOffset="19063.93">24532 6945 0,'25'0'31,"-1"0"1,26 0-32,24 75 31,-24-75-16,49-25 48,-49 0-47,-25-49-16,74-50 15</inkml:trace>
  <inkml:trace contextRef="#ctx0" brushRef="#br0" timeOffset="19398.84">25102 6598 0,'0'50'31,"-24"49"0,24 0-15,-25 25 0,0 50-1,0-50 1,25-75 0,0-123 77,25-50-93</inkml:trace>
  <inkml:trace contextRef="#ctx0" brushRef="#br0" timeOffset="19797.52">25326 6499 0,'49'49'16,"-49"75"-1,25 25 1,-25 0 0,0-25 15,0-74-15,0-25-1,0-100 79,0 26-78</inkml:trace>
  <inkml:trace contextRef="#ctx0" brushRef="#br0" timeOffset="20576.16">25450 6896 0,'49'25'47,"1"74"-16,-50-74 1,25-25 30,24-75-46,-24 50-16,0 25 15,49 0 48,50 25-32,-74-25-15,-25 0 46,0-74-46,-25 49-16,0 0 15,0-25-15,-25 26 16</inkml:trace>
  <inkml:trace contextRef="#ctx0" brushRef="#br0" timeOffset="20952.5">26541 6623 0,'25'0'31,"0"49"-15,-1 51-1,-24-51 1</inkml:trace>
  <inkml:trace contextRef="#ctx0" brushRef="#br0" timeOffset="22088.14">26541 6524 0,'0'0'0,"25"0"47,0 49-32,-25 50 1,0-24 0,0-50-16,0 24 15,49-98 110,-24-1-109,25 50-16,-26-25 15,1 25 1,0 0 15,25 25 1,49 0-17,-99 0 1,74-25 31,-49 0-32,74-50 17,-74 50-17,0 0 32,25 0-31,-1 0-1,-24 0 48,25 0-48,-26 0 1,1-25 0,-25 0-1,25 1 17</inkml:trace>
  <inkml:trace contextRef="#ctx0" brushRef="#br0" timeOffset="26354.5">28029 4638 0,'25'75'15,"25"148"1,-25-124-16,-1 50 15,1-74-15,0 49 16,-25-25 0,0-74-16,0-75 93</inkml:trace>
  <inkml:trace contextRef="#ctx0" brushRef="#br0" timeOffset="26999.03">28823 4738 0,'0'0'16,"25"0"0,-25 74 46,0 1-46,0-26-1,0 1 1,0-25 0,-25-1-1,0 1 1,-49 50 0,49-51-16,0 1 31</inkml:trace>
  <inkml:trace contextRef="#ctx0" brushRef="#br0" timeOffset="27882.18">28079 4688 0,'322'0'62,"174"-25"-30,-297 25-1,-174 0-15,-25 25 15,49 74-16,-24-74-15,0 25 16,0 24 0,-25 1-1,0-51-15,0 1 16,-50 74 0,-24-24-1,-26-50 1,1-1-1,0 1 1,49 0 0,26-25 77,-26 0-77,25 0 0,75-25 93</inkml:trace>
  <inkml:trace contextRef="#ctx0" brushRef="#br0" timeOffset="28332.54">29592 4961 0,'0'74'63,"0"-49"-48,0 50 1,25-26-1,0-24 17,74-25-1,-50 0-15,1-25-16,-25 0 15,24-24-15</inkml:trace>
  <inkml:trace contextRef="#ctx0" brushRef="#br0" timeOffset="28933.03">29939 5060 0,'0'25'187,"0"25"-155,0-26-1,50 1-16,-25-25-15,-25 25 32,0 0-1,0 0-15,0-50 77,0-124-61,74 0-17</inkml:trace>
  <inkml:trace contextRef="#ctx0" brushRef="#br0" timeOffset="29415.07">30287 4217 0,'0'25'16,"0"74"-1,0-25-15,0 1 16,0 24-16,-25-25 15,25 174 1,-25-148-16,0 24 16,25 49-1,-25-74 1,0-24 0,25-50-16,50-50 93,25-50-77,-26 26-16</inkml:trace>
  <inkml:trace contextRef="#ctx0" brushRef="#br0" timeOffset="30065.3">30634 4887 0,'0'49'109,"0"1"-93,0-1 0,74 26-1,25-1 1,25 1 0,199 49-1,-75-25 1,-149-74-1,-49-1-15,-25-24 16,-25 25-16,0 0 16,0 0 15,-25-25-31,-50 0 16,-272 25-1,223-50 1,-25 0-1,124 0 17,25-99-17,0-25 1,75-49 0,24 74-16,-25 0 15</inkml:trace>
  <inkml:trace contextRef="#ctx0" brushRef="#br0" timeOffset="30798.08">30336 3621 0,'0'0'16,"-248"0"-16,-50 25 15,-148 50 1,-50 74 0,0 24 15,74 75-15,174-74-1,25 74 1,148-74-1,51-100-15,24-24 16,0-26-16,0 51 16,0 74-1,0-50-15,49 25 16,125 322 0,24-148-1,50-50 1,50-74-1,74-75 17,-174-99-32,75 25 0,-25-25 15,50 0 1,0-50-16,49-49 0,-74 0 16,-50-50-1,-25 25-15,-49-25 16,124-198-1,-149 223-15,0-25 16,124-99 0,-198 99-1,-1 25 1,-24-25 0</inkml:trace>
  <inkml:trace contextRef="#ctx0" brushRef="#br0" timeOffset="33031.57">19025 4043 0,'0'75'47,"0"148"-32,0-25 1,0 1 0,0-50-1,0-25 1,0-100-1,0 1 48,174-25 62,-50 0-109,25 0-16,24 25 15,175 25 1,-224-50-1,-100 0 17,26-50 15,-25 0-32,0-24-15,24 49 16,-49 0-16,25 1 15,0-26 1,24-25 0,1-49-1,0 0 1,-26 0 0,-24-24-1,0 24 1,0 24-1,-74-24 1,49 50 0,25 49 62,-25 25-47,-99 0-15,-49 25-1,-50 25 1,49-50 0,50 24-1,74-24 1,-24 0-16,-25 0 15,-25 0 1,0 0 15,49 25-31,-148 0 32,74-25-17,124 0 16,50 0 16,124 0-47</inkml:trace>
  <inkml:trace contextRef="#ctx0" brushRef="#br0" timeOffset="34495.76">21010 3696 0,'0'0'0,"0"25"15,-25 24-15,0-24 16,25 124 0,0 0-1,0 0 1,0-1-1,0-48 1,25-26 0,-25 25 15,0-74-15,25 25-1,74-50 126,322 24-110,1-48 0,-397-1-15,25 25-16,-50-25 62,74-25-46,-74 26 0,25 24-1,-25-25 1,25 0 0,-1-49-1,-24-1 1,0 26-16,0-26 15,0-24 1,0-124-16,-74 24 31,49 125-15,25 49 0,0 0 15,-25 25-16,1 0 48,24-25-63,-100 1 16,-123-51-1,124 50-15,-100-49 16,150 74-1,-1 0 17,-49 25-1,49 0-15,150-1 62</inkml:trace>
  <inkml:trace contextRef="#ctx0" brushRef="#br0" timeOffset="35800.81">22523 3497 0,'0'50'31,"0"99"-16,0-75 1,24-24-16,1 148 16,-25 26 15,0-26-15,0-124-16,0 1 15,0-50 1,25-25 78,25 0-63,-1 0-16,26-25-15,-1 25 0,199 0 32,-149 0-17,347 0 17,-322 0-17,-124 0 1,0 0 15,0-25 32,24-149-48,-49 125 1,0-224-1,-74 25 1,-1 25 15,-24 24 1,99 174 14,-50-24 17,-24-1-16,-100 25-16,100 1-31,-174 24 31,149 0-31,24 0 16,-49 0 0,25 0-1,49 0 1,50 24 31,100 1 0</inkml:trace>
  <inkml:trace contextRef="#ctx0" brushRef="#br0" timeOffset="37297.99">24333 3299 0,'0'74'16,"25"75"-1,0 25 17,-25 24-32,0 26 31,0-76-15,0-123-16,0 0 15,0 25 1,0-26-16,0 1 47,0 0-32,25-25 63,24 0-62,125 0 15,124 0-15,-199-25-16,50 0 16,-25 25-1,-75 0-15,-24 0 31,0-99 48,0-74-64,-25 24 1,0 50-1,0 74 1,0-25-16,0-74 31,0 99-15,0-24-16,0 24 16,0 0-1,0 0-15,0 0 31,0 1-15,-50-26 0,-49-24-1,74 49-15,-49 0 16,-25-49 0,-1 24-1,76 50 16,-76 0 1,-24 0-17,99 0 17,1 0-32</inkml:trace>
  <inkml:trace contextRef="#ctx0" brushRef="#br0" timeOffset="41060.8">19968 5507 0,'0'49'78,"99"100"-46,-74-99-32,74 99 31,-49-75-15,-1-24-16,-49-26 15,75 26 1,-51-25-16,1 0 15,25-1 1,74-24 0,0 0-1,-50 0 1,1 0-16,24-24 16,0-1-1,-49 25 1,24-50-1,1 50 1,-75-25 0,24 25-1,-24-24-15,50-1 16,-25-74 0,0 74-1,-25 0 1,0 0 15</inkml:trace>
  <inkml:trace contextRef="#ctx0" brushRef="#br0" timeOffset="41684.58">21307 5680 0,'25'25'78,"25"25"-62,-26-50-1,1 0 1,0 0 0,0 0 31,-25 49 46,-25 150-77,0-125 0,25-49 15,-74-174 63</inkml:trace>
  <inkml:trace contextRef="#ctx0" brushRef="#br0" timeOffset="44355.71">20588 6350 0,'0'74'47,"0"-49"-31,0 74-1,0-24 1,0-50-16,0-1 16,-25-24-1,25-74 79,-25-75-63,25 124-15,0-24 0,0-1-1,0 25 1,25 1-16,-25-1 47,25 25 0,0 25 15,-1 49-31,-24-49-15,25-25 46,25-25 1,24-99-32,-49 74-31,0 1 16,0 49 15,-25 25 16,0 24-31,0 1-1,0-1 1,0 1-1,0-25 1</inkml:trace>
  <inkml:trace contextRef="#ctx0" brushRef="#br0" timeOffset="45287.95">20960 6176 0,'25'0'32,"24"224"-17,-24-125 1,-25-50-1,-25-73 126,1-51-125,-1-24-1,0 49 1,25 26 0,0-1 62,0-25-47,50 25-31,-26 1 0,-24-1 16,75-25-1,-26 25 1,-24 25-1,25 0 1,-25 0 0,-1 25 62,-48 74-47,-100 1 0,99-76-15,0-24 15,174-49 63</inkml:trace>
  <inkml:trace contextRef="#ctx0" brushRef="#br0" timeOffset="45716.8">21555 6052 0,'0'50'31,"0"0"-15,0-26-16,0 26 16,0 0-16,0 98 15,0-24 1,0-49 0,0-50-1,0-75 95,0 0-95,0 1-15,0-1 16,0-74-16</inkml:trace>
  <inkml:trace contextRef="#ctx0" brushRef="#br0" timeOffset="47345.57">21431 5953 0,'-25'0'16,"50"0"-16,-99 0 15,49 0 1,0 0-16,0 0 0,1 0 16,-1 0-1,-25 0-15,25 0 16,1 0 0,-1 0-1,25 25 1,-25-25-1,0 0-15,-24 25 16,-26 0 0,50-25-16,1 0 15,-26 0-15,0 24 32,1 1-17,-1 0 1,0 25-1,-24-1 1,49 1 15,0-25-31,-24 24 32,49-24-17,-25 0-15,25 0 16,0 24-1,0-24 1,0 25 0,0-1-1,0-24 1,0 0 0,0 0-1,0-1 1,50 26-1,-26-25 1,26 0 0,-25-1-16,149 1 31,-100-25-15,-24 25-16,-1-25 15,1 0-15,24 0 16,224-25-1,-125-24 1,-24-26 0,-99 26-1,0 24 1,-26-25 0,-24 1-1,25-1 1,0 0-16,-25-49 15,25 0 17,-25 74-32,0 0 0,0 1 31,0-1-31,0 0 16,-99 25 109,24-25-125,25 25 15,26 0 1,-26 0-16,25 0 0,0-25 15,1 25 1,-1 0 78,0 0-32</inkml:trace>
  <inkml:trace contextRef="#ctx0" brushRef="#br0" timeOffset="48472.18">23341 6796 0,'0'25'15,"0"0"1,0 0-16,25 49 31,-25-24-15,0-25 0,25 74-1,-25-49 16,0-26 63</inkml:trace>
  <inkml:trace contextRef="#ctx0" brushRef="#br0" timeOffset="49216.04">20637 7665 0,'0'24'63,"0"51"-48,0 24-15,0 0 16,0 50 0,-24 25-1,-1 49 1,0-99-1,25-99 1,0 0 0,0-50 124,0-74-124,-25 24 0,0-49-1,25 75-15,0-1 16,0 0-16,0-24 15</inkml:trace>
  <inkml:trace contextRef="#ctx0" brushRef="#br0" timeOffset="51102.58">20613 7640 0,'0'25'63,"0"24"-48,0-24-15,24 49 16,-24 26-1,0-26 1,25 1 0,-25-1-1,0-49 1,0 24 0,0-24-1,0 0 1,0 0-1,0 49 17,0-49-32,-25 25 0,1-26 31,24 51 47,-25-100 16,-25-297-79</inkml:trace>
  <inkml:trace contextRef="#ctx0" brushRef="#br0" timeOffset="53417.71">20464 7541 0,'0'-25'109,"49"0"-78,26 0-15,74 0-1,-75 1 1,149-26 0,25 25-1,-148 0 1,197 1 0,-148-1-1,25 0 1,99-25-1,148 1 1,-24 24 0,-99 25-1,-199 0-15,0 0 16,50 0 0,25-25 15,247-49 0,-148 74-31,-74 0 31,-26 0-15,-24 0 0,0 0-1,25-25 1,-100 25-16,25-50 15,149 1 1,-124 24-16,124-25 16,-99 50-1,74-25 1,-148 1-16,24 24 16,99-50-1,-148 25 1,-50 174 218,0-74-218,0 123-1,25-74 1,-25 25 15,25 24-15,-25-49 0,0-99-1,-25 25 173,-99 24-173,49 1 1,-73-26-16,-249 125 16,-99-25-1,-75-50 1,-322 25-1,-74-99 1,148 0 0,174 49-1,174-24 1,322-50-16,25 0 16,0 0-16,0 0 15,-74 0 1,98 0-1,51 0-15,-75 0 32,25 0-17,49 0 1,-49 0 0,-124 0-1,-1 0 1,51 0-1,148 0 1,50-25 47,24 0-32,150-74 0,371-50 0,-322 75-31,-49 24 16,-26-24-16</inkml:trace>
  <inkml:trace contextRef="#ctx0" brushRef="#br0" timeOffset="55220.64">22920 7590 0,'-25'25'187,"-223"74"-171,223-49 0,-25-25-1,25-25 1,25 24-16,-24 1 31,24 0 0,49 0 1,1 0-17,-25-25-15,-25 49 47,0-24-31,24 0-1,-24 0 1,0 24-16,0-24 78,-24-25-47,-1 0-15,0 0 0,-25-74 15,50-75-16,0 74-15,0-49 16,25 50-16,74-25 16,-24 0-16,99-25 15,-26 49 1,-123 50 0,0 25 46,25 149-31,-50-74-31,24-1 16,-24 0-16,0 1 16,0 123-1,0-99-15,-49 100 16,49-149-1,0-26 1,0-48 47,74-76-48,-24 1 1,-25 74-16,24 0 15,-49-24-15,25 49 32,0 0 46,0 0-63,24 0 1,-24 0 15,0 0 63,-25 25-78,49-1-16,26-24 15,198 0 1,74-49 0,-173-1-16,-100 1 15,75-75 1,-124 74-1</inkml:trace>
  <inkml:trace contextRef="#ctx0" brushRef="#br0" timeOffset="57438.99">24631 7565 0,'-25'0'62,"-24"75"-46,24-1-1,0 25 1,0 25 0,25-74-1,0-25 1,75-149 124,-1 0-124,0 49 0,-49 100 46,50 99-46,-75-99-1,24 0 1,-24 0 0,25-50 46,0-25-46,0 1-1,25 24 1,-26 25 0,1 0-1,25 0 48,24 0-32,1 0-31,-26 0 16,1 0-1,-25 0 1,-1 0 46,26 25 1,99-1-32,-124-24 16,99-24-16,-75-1-31,50-25 16,-49 1-16,25 24 16,24-50-1,-99 51-15,25-1 16,-25 50 78,-25 49-63,0-24-16,25-26 32,0-73 31,0 74 1,0 24-64,0 1 1,-25-1-1,0-24 17,25 0-1,50-124 31,-50 74-46,25 0 0,-25 50 46,0 49-31,0-49-15,0-74 78,25-1-79,-25 25 1,24 25 78</inkml:trace>
  <inkml:trace contextRef="#ctx0" brushRef="#br0" timeOffset="61508.07">19571 4316 0,'-25'0'140,"-25"-174"-124,-24-123 0,0 49-1,49 99-15,0 74 16,25-148 0,-25 149-1,25 49 1</inkml:trace>
  <inkml:trace contextRef="#ctx0" brushRef="#br0" timeOffset="62084.54">19273 2604 0,'25'25'47,"99"75"-31,-74-76 0,-26 1-1,1-25 48,0 0-48,0-25 1,-25 100 62,0-1-62,0-49-16,0 0 31,0 0-15,50-1-1,173 26 1</inkml:trace>
  <inkml:trace contextRef="#ctx0" brushRef="#br0" timeOffset="62698.7">21307 3770 0,'0'-24'31,"25"-200"-15,-25 100 0,25-49-1,0 24 1,-1 50 0</inkml:trace>
  <inkml:trace contextRef="#ctx0" brushRef="#br0" timeOffset="66283.5">18876 5308 0,'0'0'0,"0"50"15,50 24 1,-25 25-16,-25 25 16,25 25-16,-25 0 15,49 174 1,1 148 0,-25-248-1,74 397 16,-74-446-31,-25-50 16,24 50 0,-24-100-16,25-49 15,-25 0 1,0-149 78,-25-25-79,-24-50-15</inkml:trace>
  <inkml:trace contextRef="#ctx0" brushRef="#br0" timeOffset="67334.97">19372 5407 0,'0'0'31,"521"0"-31,298-74 16,-323 24-16,75-24 15,842-100 1,-644 50-16,-198 50 16,669-125-1,-967 125 1,-199 74-1,-24 0 110,24-25-93,-49 25 15,50 149-32,73 149 1,51 99-1,-125-224-15,25 1 16,-49-25-16,24 0 16,-24-25-16,-25-75 15,0 1 1,-25-1-16,0 26 31,0 123-15,25-49-1,-1 0 17,-24-50-17,0-74 17,-49 74-1,-249 25-16,75-74-15,-124-1 16,-819 51 0,372-100-16,-843 49 15,496 50 1,620 1 0,422-76-1</inkml:trace>
  <inkml:trace contextRef="#ctx0" brushRef="#br0" timeOffset="67885.96">26516 6598 0,'25'0'47,"25"0"-31,24 0 0,75 0-16,24 0 15,100 0-15,447 0 31,-472-25 1,-248 0-17</inkml:trace>
  <inkml:trace contextRef="#ctx0" brushRef="#br0" timeOffset="68684.52">27930 6722 0,'0'0'0,"-124"124"15,99-99-15,0 25 16,25-26 15,50 1 32,-25-25-48,-25 25 63,49-75-15,249-123-32,-273 173-15,49 0 15,-49 24-15,25 1-1,-50 25 1,25-50 0,49-25 30,-24 0-30,49-99 0,-74 124-1,-1 0 1,26 0 15,74 50-15,-74-25-1,-1-25 1,1 24-16,-25-24 16,24 0-1,-49 25 17</inkml:trace>
  <inkml:trace contextRef="#ctx0" brushRef="#br0" timeOffset="69050.88">28724 7045 0,'0'24'0,"0"-48"0,49 98 63,373 124-48,-99-74 1,-26-24-16,299 48 16</inkml:trace>
  <inkml:trace contextRef="#ctx0" brushRef="#br0" timeOffset="69483.95">30485 7714 0,'0'0'0,"-397"-49"16,-74 24 0,-100 25-1,150 0 1,98 49 15,224-24-31,49-25 16,26 0-1</inkml:trace>
  <inkml:trace contextRef="#ctx0" brushRef="#br0" timeOffset="70019.72">26789 7640 0,'0'0'16,"25"0"-1,0 0 17,-1 25-17,1-1 1,0 1 15,0 25-15,0-25-16,-1-25 15,51 49 1,-25-49 0,49 0-1,25 0 1,-50-25-1,1 25 1,-51 0 15</inkml:trace>
  <inkml:trace contextRef="#ctx0" brushRef="#br0" timeOffset="72584.6">27930 6573 0,'0'50'32,"74"148"-17,-24 26 1,0-51 0,-25-98-16,-25-26 15,0 26 1,0-150 93</inkml:trace>
  <inkml:trace contextRef="#ctx0" brushRef="#br0" timeOffset="73601.75">27806 6796 0,'0'0'0,"74"-124"15,-24 75 1,24-1-1,150 1 17,-125 49-17,-74 0 17,24 0-17,-24 24 1,-25 1-1,0 25 1,0 24-16,-25 25 0,-24-24 16,-1-1-16,-24 26 15,24-51 1,1 1-16,-1-25 0,50-1 31,-25-24-31,75-99 110,148-50-95,25-24 1,-99 98-1,-74 50-15,-25 25 63,24 249-32,-49-200 0,25-49 16,0 0-31,0-25-16,24 25 16,1-49-1,0 49 79,-1 0-63,51-50 0,-76 25-31</inkml:trace>
  <inkml:trace contextRef="#ctx0" brushRef="#br0" timeOffset="78868.59">6697 3001 0,'149'0'47,"1538"273"-16,2877-50 0,-3374-223-15,-48 0-16,-225-49 16,373-199-1,-943 173-15,1-49 16,-274 100 0,-49-1-1,198 25 48,298 0-32,-422 0-31,-24 0 16</inkml:trace>
  <inkml:trace contextRef="#ctx0" brushRef="#br0" timeOffset="80936.62">12601 5432 0,'25'0'94,"-1"75"-78,1-1-1,50 0 1,-1 1-1,50-26 1,-74-24 0,-26 0-16,100-25 15,-49 0 1,24 0-16,100 0 16,-75 0-1,0 0-15,99-50 31,-174 26-31,-24-1 16,74-74 0,-74 49-1,-25 0 1,0 26 0</inkml:trace>
  <inkml:trace contextRef="#ctx0" brushRef="#br0" timeOffset="82337.09">12452 4638 0,'-25'0'31,"0"75"-15,1-1-1,24 1 1,-25-1 0,25-24-1,0-1 1,0 26-1,25-26-15,-25 1 16,49 0-16,-49-1 16,50-24-16,-1 0 15,26 0 17,-1-25-17,1-25 1,-1-25 15,25-49-15,0-75-1,-74 75-15,0 25 16,-25-75 0,0 99-16,0 25 31,-50-24 31,26 49-30,-26 0-1</inkml:trace>
  <inkml:trace contextRef="#ctx0" brushRef="#br0" timeOffset="83118.73">13965 4589 0,'0'99'15,"0"-74"1,0 49-1,25 1 1,-25 24 0,0 0-1,0-24 1,25-1 0,-1-49-1,-24 0-15,25-1 31,0 1-31,49-25 32,-49 0-17,25 0 1,24-74 0,-24-50-1,0-75 1,-50-24-1,0 0 1,0 124 0,-25 74-1,0 25 17,0 0-1,-25 0-16,-24 0 1,49 0-16</inkml:trace>
  <inkml:trace contextRef="#ctx0" brushRef="#br0" timeOffset="84527.94">12601 3621 0,'0'25'16,"0"25"-1,-25 24 16,0 1-31,0-50 0,25 24 16,-24 1 0,24-25-16,-25-1 15,25 1 17,0 124-17,-50-50 1,50-49-1,0-75 126,25 25-110,74 0 32,50 0-48,-25 0-15,50 0 16,-100 0 0,0 0-16,-24 0 15,-25 0 1,0 0 46,24-99-30,-24 0-17,0 49-15,-25 0 16,0-49 0,0 50-16,0-26 15,50-24 1,-50 74-16,-50 25 140,-347 0-108,323 0-17,-26 0 1,76 0 15</inkml:trace>
  <inkml:trace contextRef="#ctx0" brushRef="#br0" timeOffset="84985.94">14337 3621 0,'-25'0'16,"25"50"-1,-25-25 1,1 0 0,-26 0-1,25-1 1,0-24 15</inkml:trace>
  <inkml:trace contextRef="#ctx0" brushRef="#br0" timeOffset="85937.75">13940 3721 0,'0'0'0,"-25"25"0,25 24 16,0 50-1,0-74-15,0 25 16,0-1-16,-24 1 15,24 0-15,-25-26 16,-25 175 0,25-150-1,25-24-15,0 0 16,25-75 78,0 50-79,0-24-15,0-1 32,-1 25-17,1 0-15,74 0 16,25 0-1,25 0 1,-25 0 0,-24 0-1,-1 0 17,-50 0-32,1-25 0,-25 25 31,24-25-31,-49 0 0,50 1 31,-50-51-31,0 50 16,25-148-1,-25 74 1,-25 49 0,0 25-1,0-24 1,1 24-1,-26-25 1,25 25 0,0 25-16,1-25 15,-1 25 1,-74 0 15,49 0-31,-49 25 0,-100 75 31,125-51-15</inkml:trace>
  <inkml:trace contextRef="#ctx0" brushRef="#br0" timeOffset="87026.34">13271 5531 0,'24'0'78,"26"0"-46,49 0-17,75-49 1,-50 24 0,-75 25-16,-24-25 15,50 0-15,-51 25 16,-24-24-1</inkml:trace>
  <inkml:trace contextRef="#ctx0" brushRef="#br0" timeOffset="88869.63">12948 5407 0,'25'50'63,"0"-25"-48,-1 0-15,1-1 31,25 1-15,24 0 0,75 0-1,0-25 1,-25-25 0,0-25-1,0 1 16,-25-26-15,0 1 0,-74 49-1,25-24 1,-1-26-16,-49 26 16,25-51-1,0 76-15,-25-1 16,0 50 109,0 49-110,0-49-15,0 24 16,0-24-16,0 25 16,0-25-16,0-1 15,-50 26 1,26-25 0,-26 0-1,25-1 1,-24 1-1,24 0 1,0 0 0,0-25-1,-49 0 48,-1 25-63,-297-1 31,248-24-31</inkml:trace>
  <inkml:trace contextRef="#ctx0" brushRef="#br0" timeOffset="89286.2">12675 5432 0,'50'0'47,"-25"0"-31,24 0-1,50 50 1,-24-50-16,-1 25 16,75-25-16,-25 0 15,124-25 1,-173 0-16,-1-25 15,124-49 1,-98 25 0,-26-50-1,-24 49 1</inkml:trace>
  <inkml:trace contextRef="#ctx0" brushRef="#br0" timeOffset="90435.95">12998 5358 0,'24'0'16,"1"74"0,-25-24-1,0-1 1,-25-24-16,25 0 16,-49 25-16,-50-26 31,123-24 109,76 0-124,173 0 0,-1-49-1,-48-50 1,-100-1 0,-75 76-16,-49-26 0</inkml:trace>
  <inkml:trace contextRef="#ctx0" brushRef="#br0" timeOffset="90737.01">14263 5110 0,'0'0'31,"24"99"-31,1-74 16,-25 24-16,-25 1 31,-24 0-15,-100-26-1,75-24-15</inkml:trace>
  <inkml:trace contextRef="#ctx0" brushRef="#br0" timeOffset="92019.33">13915 5705 0,'25'25'62,"0"74"-46,0-49-1,-25-1 1,0 26 0,0-26-1,0-24 16,25-99 79,74-274-79,25 249 0,-99 99 16,24 75-16,-49-51-15,25 1 0,-25 0-16,0 0 31,75-75 47,98-74-47,-148 99-31,0 25 47,0 149-16,-1-50-15,-24-74 0,0 0-1,50-99 95,24-100-95</inkml:trace>
  <inkml:trace contextRef="#ctx0" brushRef="#br0" timeOffset="92745.5">14908 5482 0,'0'49'16,"0"1"-1,0-25-15,0 0 16,0 49 0,0 0-1,0-49-15,-25-25 63,25-49-16,-25 24-32,25-124 16,0 124-15,0 0-16,0 1 16,25-1-1,0 25 48,24 0-48,-24 0 1,-25 49 47,0-24-48,0 0 16,0 0 1,0 0-17,25-50 79,24-25-78</inkml:trace>
  <inkml:trace contextRef="#ctx0" brushRef="#br0" timeOffset="93055.91">15304 5407 0,'0'75'31,"0"-26"-15,25 26-1,-25-1 1,0-49 0,0 25-1,0-100 79,0 0-78,0-24-16,0 0 0</inkml:trace>
  <inkml:trace contextRef="#ctx0" brushRef="#br0" timeOffset="93837.95">14957 5333 0,'0'0'0,"-74"0"16,-125 25-1,51-25 1,-1 25 0,25-1 15,74 26-31,25-25 15,-49 0-15,49 24 16,-49 1 0,49-25-16,25-1 15,-25 1 1,25 25 15,-50 99-15,50 0-1,0-100 1,25 26 0,25-51-1,-50 1 1,25-25-16,24 0 16,125 0 15,24 0-31,-24 0 15,471-124 1,-496 75 0,148-51-1,-222 51 1,-50 49 0,-25-25 15,0-25-16,0 25 1,-50-49 0,25 24-16,-24 26 15,-100-26 1,74 0 0,1 26-16,-25 24 15,24-25-15,-148 25 31</inkml:trace>
  <inkml:trace contextRef="#ctx0" brushRef="#br0" timeOffset="95087.5">15553 5829 0,'74'0'219,"-49"0"-141</inkml:trace>
  <inkml:trace contextRef="#ctx0" brushRef="#br0" timeOffset="103439.02">7317 7367 0,'25'0'79,"124"0"-48,347-25-16,99 25 1,-247 0 0,-1 0-16,298 0 15,-50 25 1,-322-25 0,25 25-16,-75-25 15,50 0 1,-25 0-16,25 0 15,545 0 1,-520 0 0,322 0-1,-298-50 1,-49 25 0,25-49-1,0 0 1,-50 24-1,-149 25 1,-74 25 0,0 0-16,99 0 281,446 25-265,-49 0 15,124-25-16,-347 0-15,24 0 16,25 0 0,-223 0-1</inkml:trace>
  <inkml:trace contextRef="#ctx0" brushRef="#br0" timeOffset="104857.48">18380 7169 0,'25'0'47,"0"0"-31,49 0-16,1 0 15,123 0 1,-24 0 0,-1 0-16,324 0 15,-76 0 1,-49 0 15,-124 0-15,-148 0-1,-76 0 1,1 0 62,99 0-62,-49-25-16,24 25 15,-99-25 1,25 25 0,-1-50-1,1-49 1,-25-50 15,0 25-15,-25-49-1,1 24 1,-26 50 0,50 74-16,-25 0 47,25 0-32,-25 25 1,1 0-16,-125-49 15,-199 24 1,125 25 0,-50 0-16,-322 0 15,347 0 1,0 0-16,-124 0 31,273 0-31,-1 0 16,-73 0-1,74 0-15,-50 0 0,-50 0 16,-24 0 0,-620 0-1,495 0-15,26 0 16,-273-25 0,74 25-1,-75 0 1,-48 0-1,-26 0 1,347 0-16,26 0 16,24 0-1,99 25-15,-123 0 32,272-25-32</inkml:trace>
  <inkml:trace contextRef="#ctx0" brushRef="#br0" timeOffset="106440.55">30014 8657 0,'0'99'79,"0"-25"-48,148-74 47,26 0-47,-124 0-15,-25-24-1,-1 24 1,1-25 0,-25 0-1,-25-49 1,1 24-16,-1 0 16,-74-49-1,49 50 1,25 24 15,0 25 0,-49 0-15,24 0 0,25 0-1,-24 25-15,24-1 16,0-24-16,25 25 31,75-25 16,73 25-31,225-25-1</inkml:trace>
  <inkml:trace contextRef="#ctx0" brushRef="#br0" timeOffset="107221.59">32122 7590 0,'0'25'31,"-25"49"0,0 50-15,25-24-1,0-26 1,0-24 0,0-25-1,25-1 1,0-24 0,25 0-1,-1 0-15,1-24 16,173-101-1,-99 51 1,-49 24-16,49-24 0,-75 24 16,-24 1-16,-25-1 31,0 25-15,-99-24 30,-25 49-30,49 0-16,1 0 16,-75 0-1,75 0 1,49 0-16,-25 0 16,25 0-1,1 0 1,24 25-1</inkml:trace>
  <inkml:trace contextRef="#ctx0" brushRef="#br0" timeOffset="108032.29">32246 9029 0,'25'0'15,"-25"25"17,0 24-17,25-49-15,-25 25 16,25 0 15,24-25-15,1 0-1,74-25 1,-75-24 0,26-1-16,49-99 31,-99 75-16,-25 49 1,-124 25 31,-174 124-16,149-124 0,124 49 32</inkml:trace>
  <inkml:trace contextRef="#ctx0" brushRef="#br0" timeOffset="108853.75">31502 9723 0,'0'25'47,"-25"25"-31,0 24-1,25 25 1,0-49-1,0 49 1,25-99 0,-25 25-16,50 0 15,24-25 1,1 0 0,-1-25 15,-49 0-31,0-24 15,24-75 1,-49-25 0,0 124-1,-25 25 63,-99 0-62,-99 25 0,25 74-1,148-74 1,0 24-16,1-49 16,49 25 30</inkml:trace>
  <inkml:trace contextRef="#ctx0" brushRef="#br0" timeOffset="109947.63">29865 9103 0,'-25'0'15,"25"50"1,0-25-16,0 0 16,-25 49-16,0 0 15,-24 26 1,49-51-16,-25 50 31,0-173 79,0-100-95,25 150-15</inkml:trace>
  <inkml:trace contextRef="#ctx0" brushRef="#br0" timeOffset="110503.6">29840 9203 0,'25'-25'0,"-50"50"15,124-50-15,-74 25 32,-25 49 30,0-24-46,0 25-1,0-25 1,0-1 15,-50 1 1,26-25 46,148-49 47</inkml:trace>
  <inkml:trace contextRef="#ctx0" brushRef="#br0" timeOffset="111905.24">31130 10021 0,'0'25'31,"0"0"-15,0 49 0,0 1-1,0 24 1,0-74 0,0-1-1,0 26 1,0-25-16,25-25 31,-25-25 16,0-49-31,0-26-1,0 76 1,0-1-1,24 25 17,26-25 30,25 25-31,-51 0-15,-24 25 62,0 0-62,0-1-16,-49 26 31,-1-25 0,25-25-15,25 25 31,-25-25-16,25-50 0,50 0-15</inkml:trace>
  <inkml:trace contextRef="#ctx0" brushRef="#br0" timeOffset="113488.09">32469 9054 0,'0'0'0,"25"25"16,0 24 0,0-24-1,-25 0 1,74 0 93,1-1-93,-26 1-16,26 0 16,-51-25-1,-24 25 16,-74-25-15</inkml:trace>
  <inkml:trace contextRef="#ctx0" brushRef="#br0" timeOffset="114407.14">29344 9575 0,'-74'99'79,"-26"0"-64,76 0 1,-1-49-1,25-25-15,0 24 32,49-24-17,1 0-15,24 25 16,75-1 0,-50-24-16,25-25 15,-49 0-15,-1-50 16,-24 1-1,-25-100 1,-25 74 0,0-24-16,-25-74 15,0 148 17,0 25-32,0 0 31,-24 0-16,-1 0-15,-24 25 0,-25 24 32,-1 26-17,76-26 1</inkml:trace>
  <inkml:trace contextRef="#ctx0" brushRef="#br0" timeOffset="115071.23">30634 10517 0,'-99'99'32,"198"-198"-32,-198 248 15,99-124 1,0 0-16,0 24 31,0 1-15,99-1-1,25 51 1,49-76 0,-98-24-16,-1 0 15,1 0-15,-51 0 16,26-74 0,-25-50-1,-25 25-15,0-25 16,0 25-16,-25-1 15,0 51 1,0 49-16,1 0 47</inkml:trace>
  <inkml:trace contextRef="#ctx0" brushRef="#br0" timeOffset="115806.08">32618 8979 0,'0'0'0,"0"50"15,0-25 1,0 0 0,50 74-1,-1-25 1,1 1 15,24-26-15,1-49 15,24-25-15,50-74-1,-50 0 1,-49-25 0,-50 25-1,0 24 1,0 50-1,-25 25-15,-74 0 32,-1 25-17,51 0 1,24-25-16,25 25 16,-25-25-1</inkml:trace>
  <inkml:trace contextRef="#ctx0" brushRef="#br0" timeOffset="116314.86">32866 8136 0,'0'0'15,"0"25"1,0 0 0,0-1-1,0 26-15,25-50 47,25 0-31,-1-25-1,1-24 1,-25-1 0,-25 25-1,-25-49 1,0 49 15,0 25-31</inkml:trace>
  <inkml:trace contextRef="#ctx0" brushRef="#br0" timeOffset="116938.56">30931 8334 0,'149'-74'63,"471"-124"-32,-173 123-16,-249 50 1,-74 25 0,-99 0-1</inkml:trace>
  <inkml:trace contextRef="#ctx0" brushRef="#br0" timeOffset="117471.44">30659 8756 0,'0'0'0,"49"50"31,50 74 1,-49 0-17,0 74 1,-1 25-1,-49-123-15,25-1 16,0 0-16,0-25 16,-25-49-1,24-25 1,26 0 0,74-74-1,75-25 1,-1-50-1</inkml:trace>
  <inkml:trace contextRef="#ctx0" brushRef="#br0" timeOffset="117944.33">32469 8830 0,'25'0'31,"-25"75"-15,0-50 0,0-1-16,0 26 15,0-25 1,0 0 15,0 24-15,-173 75-1,-100 50 1,-25-50 0,75 0-1,198-99-15,-25-25 16,50 25 0</inkml:trace>
  <inkml:trace contextRef="#ctx0" brushRef="#br0" timeOffset="119138.37">32122 10443 0,'25'25'31,"0"49"-15,-25 75 0,0-25-1,0-75 1,0-24-1,0-74 79,0-26-78,0-24-16,0-99 15,24 98 1,1 76 0,0 24 31,-25 74-1,25 50-30,0-50 0,-25-24-16,0 0 15,25-50 48,24-50-32,1 0-15,49-49-1,-49-50 1,-26 273 46,1-24-46,-25-76 15,0-123 63,0 50-78,0-26-16</inkml:trace>
  <inkml:trace contextRef="#ctx0" brushRef="#br0" timeOffset="119504.38">32618 10344 0,'0'0'0,"50"49"16,-50 50 0,0-24-1,0-1 17,0 1-17,0-51-15,0 1 16,0-124 93,0-25-93,25 0-1,24 25 1</inkml:trace>
  <inkml:trace contextRef="#ctx0" brushRef="#br0" timeOffset="119823.51">32742 10319 0,'50'0'31,"-25"0"1,-1 74-17,-24-24 1,0-1 0,-24-24 46,-26 25-46,25-50-1</inkml:trace>
  <inkml:trace contextRef="#ctx0" brushRef="#br0" timeOffset="120121.56">32990 10319 0,'25'25'16,"0"49"-1,-25-49-15,0 24 16,25-24-16,-25 0 16,24-25-16,-24 25 15,0-100 48,0 1-48,0 49-15,0-49 16,0-1-16,0 1 0</inkml:trace>
  <inkml:trace contextRef="#ctx0" brushRef="#br0" timeOffset="120773.26">32321 10220 0,'0'0'0,"-298"148"16,248-148-1,1 25 1,24 0-16,0-25 16,25 25-1,-25 0-15,25-1 16,0 1-16,-25 25 15,25 24 1,0-24-16,0-25 0,0 24 16,0 26-1,0-51-15,0 26 16,25 0 0,0-26-1,49 26 1,26-25-1,-1 0 1,-25-25-16,150-75 16,98-123-1,-124 99 1,-24-25-16,99-124 31,-149 99-31,-50 25 0,1-100 31,-75 125-15,-25 99 15,-99 0-15,-50 50 0,25 24-1,75-74-15,24 25 16,-24 0-1,0 0 1,-1-1 0,26 1-16,-26 0 0</inkml:trace>
  <inkml:trace contextRef="#ctx0" brushRef="#br0" timeOffset="122145.54">31130 12005 0,'25'0'93,"24"-24"-77,100-100 0,124-100-1,-149 100-15,149-124 16,-75 25-1,-148 99 1,-25 99 0,-50 25 46,0 0-62,-25 25 31,26 0-15,-1-25 0,0 0-1</inkml:trace>
  <inkml:trace contextRef="#ctx0" brushRef="#br0" timeOffset="122504.67">32097 10939 0,'25'0'47,"49"25"-16,-24 24-31,0-49 16,24 50-1,-49-50-15,-50 25 79,-124 148-64,-49 26 1,24-26-1,100-98 1,-25 24-16,-1-49 16</inkml:trace>
  <inkml:trace contextRef="#ctx0" brushRef="#br0" timeOffset="124790.83">29989 12650 0,'0'0'0,"-25"25"16,0-25-16,0 0 15,25 50 1,-24-25 0,24 24-1,0 26 17,0-51-17,0 1-15,0 0 16,24-25-16,1 25 15,0-25 1,25 25-16,49-25 31,-74 0-15,-1-25-16,1 0 16,-25-25-16,25-123 15,-25 98 1,0-24-1,0 74 1,-25 25 0,0 0-1,-24 50 1,-26 0-16,-49 74 31,100-100-15,73 26 46,75-25-46,-25-25 0,-74-25-1,0 25 1,-25-25-1,25 25 48,-25 99-32,0-74-31,0 25 16,25 173-1,-25 25 1,0-25 0,0-148-1,0-50 1,0-149 46,0-75-46,0-173 0,0 174-1,0 148-15,25 25 16,-25 0 125,0-24-126,0 24 1,24 25-1,-24-25 1,100 0 0,-76 25-1,26 0 17,-25 0-17,-25 25 63,0 50-62,0-51-16,0 26 31,-25-50-15,-25 0-1,-24 50 1,49-50 0,0 0-16,1 24 62,172-73 1,150-100-48,-124 50 1,-150 99 0,-24-25 15,0 75 31,0 74-30,0-100 14,0-48 64,25 24-16</inkml:trace>
  <inkml:trace contextRef="#ctx0" brushRef="#br0" timeOffset="126905.92">31279 12502 0,'0'49'31,"0"-98"-31,0 123 47,0 0-15,0 1 46,0-150 31,0 26-93,25-100 15,-1 124-31,1 0 16,50-49-1,-26 49-15,-24 25 16,0 0-16,0 0 31,-25 75 16,0 49-16,0-100-15,-50 51-1,0-50 1,26-1 0,24-48 62,124-26-47,-100 50 0,26-25 32,-25-24-48,24-1-15,75-124 16,-99 150 0,0-1 15,0 50 0,-25-1-15,0 26-1,0-25 1,0 0-16,0-1 16,0 1-1,0 0 1,0-50 46,25-24-46,-1 49 78,1 0-47,0 0-32,25 0-15,24 0 16,-24-75 0,24 26-1,-24-26 1,-25 50-1,-25 0 17,-75-24 30,-24 49-46,24 0-16,1 0 15,-174 0 1,149 0-16,0 0 0,24 0 16,-123 0-1,-1 0 1,-123 0 0,49 0-1,0 0 1,50 99-1,74 0 1,99-74 0,26 50-1,-1-51-15,0 1 0,25 0 32,0 0-17,0 24 1,0-24-1,25 74 17,0-24-17,24 49 1,26-50 0,49-24-1,99-25 1,-99-25-16,50 0 15,49-100-15,0 26 16,50-25 0,-50-50-16,323-198 31,-472 223-15,-49 124-1,-25-25 1,-25 99 31,0-49-32,1 50-15</inkml:trace>
  <inkml:trace contextRef="#ctx0" brushRef="#br0" timeOffset="127405.89">31948 12601 0,'25'49'47,"0"-24"-31,-25 0-16,0 0 15,25-25 32,24 0-31,-24 0-1,0 0-15,74-25 16,1-25 0,-1 26-1,-25-26-15,-24 25 16,-25 0 0,-25 1-16,24 24 15,-24 24 16,0 51-15,0-26-16,0-24 0,0 0 16,0 25-1</inkml:trace>
  <inkml:trace contextRef="#ctx0" brushRef="#br0" timeOffset="127960.7">32445 12849 0,'24'0'16,"1"0"-1,0-25 16,25 25-15,24-50 0,0-24-1,75 0 1,-74-26 0,-26 51-16,-24-1 15,0-24-15,24-1 16,-24-74-1,-25 50 1,0 74 0,0 1-16,0-26 15,0 25 17,-25 25-17,1 0 16,24-25 32,0 1-47,0-1 15</inkml:trace>
  <inkml:trace contextRef="#ctx0" brushRef="#br0" timeOffset="128782.74">32916 11162 0,'-25'0'31,"0"75"16,25-1-16,-25 0 1,25 1 61,0-125-30,25-74-32,-25 99-15,50-99-1,-25 99 1,-1 25 31,1 25-16,50 99-15,-75-49-1,24-75 1,-24 25 0,25-75 31,-25-24-16,0 49-16</inkml:trace>
  <inkml:trace contextRef="#ctx0" brushRef="#br0" timeOffset="135590.94">16966 13022 0,'149'0'109,"-25"0"-93,546 0-1,198 0 1,-273 0 0,150 0-1,73-24-15,-49-26 16,1662-148 15,-2133 198-31,-50 0 16,-124 0-1,-100 0 1</inkml:trace>
  <inkml:trace contextRef="#ctx0" brushRef="#br0" timeOffset="142167.74">25251 13767 0,'0'0'0,"0"-25"16,-49 25 0,-26 25-1,26-1 1,24 1-1,0-25 17,75 0 108,-1 0-124,-24 0 0,-25-25-1,0 50 63,0 149-46,-25-50-17,0 25 1,-49 0-1,74-100 1,0-173 78,0-50-63,0 150-31,25-125 31,74-74 1,-49 223 30,-50 49-46,24-49-16,-24 25 31,0 74-15,-24-74-1,-51 74 1,50-74-1,174-25 157,-99-25-172,49-24 16,-74 24 0,-25 0-1,0 50 63,74-25-31,75 0-31,-99 0-16,-1 0 15,1 0 1,-50-25 31,25 25 219,49-124-235,-99 198 47,-24-24-62,49-25 46,49 49-31,-24-74-15,-25 25 93,75-124-31,24 49-62,-74 50-16,-1-25 16,1 25-1,25 0 126,-1-24-125,-24 24-1,0-25 1,0-50 15,-25 1-15,-25-75-1,-25 50 1,26 99 0,-1 0-1,-74-25 1,-75 0-1,75 1 1,49 24 0,25 0 15,-49 0-15,24 74-16,-148 124 15,-1-49 1,75-50-1,25-74 1,74 0 0,25 0-1,-49 24 1,24 75 0,25-74-16,0-25 15,0 0-15,0 24 16,0-24-1,50 0 1,74 74 15,-50-74-31,50 0 16,198 0 15,-222-25-15,-26-75-1,25-49 1,-74 99-16,0-49 16,74-25-1,-49-1 1,24 51 0,-74 24 62,-99-99-47,74 99-31,-24 25 16,49-25-1</inkml:trace>
  <inkml:trace contextRef="#ctx0" brushRef="#br0" timeOffset="142823.74">25946 14312 0,'74'0'156,"-49"-25"-140,49 1 0,75-51-1,-50 26-15,25 24 16,75-50 0,-150 51-16,-24 24 15,50-100 110,-26 26-109</inkml:trace>
  <inkml:trace contextRef="#ctx0" brushRef="#br0" timeOffset="143241.24">27112 13618 0,'0'149'62,"0"74"-30,0-198-32,0-1 31,0-48 78,0-1-93,0-50-1,0 51 1</inkml:trace>
  <inkml:trace contextRef="#ctx0" brushRef="#br0" timeOffset="143790.14">26938 13841 0,'0'-25'78,"49"25"-62,-24-25 0,75 1-1,-51-1 1,-24 25-1,-25-25 1,25 0 0,0 25 15,-1-25-15,76-24-16,-1 49 15,25-50-15,-25 1 16,75-26-1,-125 75 1,1-25-16,-50 1 31,25-1-15</inkml:trace>
  <inkml:trace contextRef="#ctx0" brushRef="#br0" timeOffset="144622.46">27980 13370 0,'24'25'156,"76"-1"-125,-75-24-31,24 0 16,26 0 0,-51 0-1,-24 25 79,0 25-78,-24-1-1,24-24 1,0-74 124,124-75-108,-100 99 15,-24 74 15,-24 51-31,-1-100-15,25 24 46,-25 51-46,-99 24 0</inkml:trace>
  <inkml:trace contextRef="#ctx0" brushRef="#br0" timeOffset="145408.01">27037 14089 0,'50'-25'94,"49"25"-78,372-25 15,1 1-15,-398 24-1,0-25 1,-74 0 62</inkml:trace>
  <inkml:trace contextRef="#ctx0" brushRef="#br0" timeOffset="145823.82">28625 13593 0,'24'0'31,"-24"25"-15,25 24-1,0 1 1,0 0 0,0-50-1,-25 24 1,0 1 78,-124 149-63,-50-50-15,25 25-1,25 0 1</inkml:trace>
  <inkml:trace contextRef="#ctx0" brushRef="#br0" timeOffset="146579.69">27831 14585 0,'25'0'47,"49"25"-32,25 25-15,1-26 16,296 26 0,-321-50-1,-26 25 1,-49-50 15,0 0-15,0 0 15,0 75 32,0-25-48,0 0 48,0-1 15,-24 26-63</inkml:trace>
  <inkml:trace contextRef="#ctx0" brushRef="#br0" timeOffset="149073.51">29046 13519 0,'50'124'47,"-25"297"-16,-50 175 0,-50-76 1,75-371-17,0-74-15,0-100 94,25 0-63,50-25-15,24 26-1,25-26 1,-74 50-16,-1 0 16,75 0-1,-25 0 1,-74 0-16,25 0 16,74-50-1,0 1-15,0 24 16,124-124-1,-149 100 1,75-100 0,-100-25 15,-74 75-15,0-25-1,0 74-15,-49-24 16,-100-100-1,0 50 1,50 25-16,24 74 16,26-49-16,-1 74 15,25-25-15,25 0 16,-25 25 0,-49 0 30,-124 50-14,-100 99-1</inkml:trace>
  <inkml:trace contextRef="#ctx0" brushRef="#br0" timeOffset="151390.5">30659 13816 0,'0'149'93,"0"49"-77,0-98 0,0-76 15,0-48 63,0-26-79,0 0-15,0 1 16,0-50-1,0 74 1,24 25 15,1 0 1,0 0-17,0 0 1,-25 25 31,0-1-32,0 1-15,0 0 32,49 0 46,100-50-63,-25-49 1,75-50 0,-100 49-16,0 50 15,-49-24-15,-25 24 16,-1 25-1,-24 25 79,0 49-78,0-24-16,0-25 15,0 24-15,0-24 16,0 25 0,0-26-16,0 1 31,50-25 47,74 0-47,-99 0-31,0 0 16,-1 0 15,-24-25-15,25 25-16,25-24 31,-25-26-15,-1 25-1,-24-24 1,0-51 0,-24 51-1,-1-1 1,0 25-16,-49 1 15,24-1-15,-24-25 32,24 50-32,-24 75 47,49-26-32,-74 75 1,74 25-1,0-99 1,25-1 0</inkml:trace>
  <inkml:trace contextRef="#ctx0" brushRef="#br0" timeOffset="151806.78">30758 15180 0,'49'0'31,"75"0"-16,100 0 1,24 0 0,-124-49 15,-75-1-15,-49 25-1</inkml:trace>
  <inkml:trace contextRef="#ctx0" brushRef="#br0" timeOffset="153390.72">31576 15032 0,'-49'223'32,"-26"-49"-17,51-26 1,-1-123-1,50-99 64,-1 24-64,26 25-15,-25-24 16,0 24-1,-1 25-15,1 0 63,25 0-47,-1 0-1,1-25-15,49 0 16,0-24-1,-24 24 1,-26 0 0,-49 0-1,25 25 1,0-25 0,-25 1-16,50-26 31,-50-24-16,0 24 1,0 25 0,-75 25 15,-49 25-15,-49 74-1,123-49 1,50-25 78,50 24-79,-1-49 1,-24 0 31,-25 25-32,25-25-15,-25 25 16,0 24 0,25-24-1,-25 25-15,24 0 16,-24-1-1,0-24 1,25-25 47,25 0-48,24-50 1,-24 1-1,-25 24-15,-1 0 32,26 25 30,-25 75-31,0-26-15,49-74 109,1 1-109,-51 24-16,51-25 15,-50 25 1,-1 0 0,-24 25 77,25-25-61,0 0-17,49 0 1,-24 0-16,24 0 15,-24-25 1</inkml:trace>
  <inkml:trace contextRef="#ctx0" brushRef="#br0" timeOffset="155990.87">24532 12898 0,'-75'199'31,"51"-25"1,24-249 108,0-49-124,0 99 0,0 0-16,24 25 109,26 75-93,-25 24-1,-25-74 1,25-25-1,24 0 110,249-124-93,-248 99-1,-50 50 31,0 49-46,0-49 0,0 0-1,0-50 63,0-74-78</inkml:trace>
  <inkml:trace contextRef="#ctx0" brushRef="#br0" timeOffset="157008.01">25003 12973 0,'0'74'31,"0"-49"-31,25-25 16,-25 25 0,25-25 46,99-50-31,-99 50 48,-1 75-64,1-26-15,0-24 0,-25 0 16,25 0-1,0-25 48,49-50-32,-74 25-31,25 25 63,0 0-32,24-25-31,-24-24 16,0-1-1,0 1-15,-1 24 16,-24-25-1,0-24-15,0-50 16,-24 74 0,-26 50 15,-24 0-15,-1 0-1,1 25-15,-75 25 16,-25-26-1,100-24 1,-1 25 15,51-25-31,-26 25 16,-24 49 0,-75 75-1,74-50-15,26-24 16,-1 24-1,25-49-15,25-25 16,0-1-16,0 26 16,25 24-1,50 26 17,-26-100-17,-24 0 1,25 0-1,-50-25 1,24-50 0</inkml:trace>
  <inkml:trace contextRef="#ctx0" brushRef="#br0" timeOffset="158342.35">23713 10492 0,'0'-24'47,"-99"24"-31,74 0-16,-74 0 31,74 0-15,0 24 15,25 1-16,0 0 1,0 25-16,25-1 16,50 50-1,-1-24-15,0-26 16,75 100 0,-99-149-1,-50 25 48,0 0-32,-75-25 47,-24 25-62,74-25-1,1 0 63</inkml:trace>
  <inkml:trace contextRef="#ctx0" brushRef="#br0" timeOffset="159491.51">23763 10492 0,'-25'0'31,"0"-24"-15,0 24-1,1 0 1,24-25-16,-50 25 15,25 0-15,0 0 16,1 0-16,-1 0 31,0 0-15,-49 25 0,-26 24-1,100 26 79,0-1-78,25-49-16,25 24 15,74 51 1,-50-76-16,-24 26 15,24 0 1,-24-26 47,-50 1-48,25 0 16,-25 0-15,-50 0 62,0-25-62,1 24-16,-75 1 15,0 25 1,99-50-16,0 0 16,0 25-1,1-25 48,24-100-48,0 76-15,24-26 16</inkml:trace>
  <inkml:trace contextRef="#ctx0" brushRef="#br0" timeOffset="159993.85">23837 10567 0,'0'0'0,"25"49"47,0-49-31,0 100 0,24 24-1,-24-50-15,-25 0 16,0-49-16,0 25 15,0-25-15,0-1 16,25-24 109,0-49-125</inkml:trace>
  <inkml:trace contextRef="#ctx0" brushRef="#br0" timeOffset="161120.64">24160 10666 0,'49'74'62,"1"26"-31,-50-76-31,0-148 157,0 25-142,0 74 1,25 25-1,0 0 95,49 75-95,-24-26 1,-50 1 0,24-50-16,-24 25 109,50-25-78,0 0 1,-1-75-17,-24 26 1,0 24-1,0 25 79,74 174-63,-99-150 32,49-123 15</inkml:trace>
  <inkml:trace contextRef="#ctx0" brushRef="#br0" timeOffset="162137.51">24978 10443 0,'25'25'31,"50"198"-15,-26-74 0,-24-25-1,0-100-15,0 1 16,-25 0 0,0-50 77,0-24-77,-25-100 0,25 74-1,0 1 1,0 49-1,0 0 126,0 1-125,173-26 15,-148 50-15,25 74 46,-25-24-46,-1-25-16,1 49 15,25-24 1,-50-25-16,0-1 31,0 1-15,-50-25 46</inkml:trace>
  <inkml:trace contextRef="#ctx0" brushRef="#br0" timeOffset="163033.14">25574 10046 0,'-248'-75'31,"496"150"-31,-645-224 16,273 124-16,25-24 15,-199-51 1,50 51-1,149 24-15,-75 25 32,25-25-17,0 25 1,0 0 0,-24 75-1,-26-1 1,-73 75-1,48-25 1,26 0 0,99 0-1,49-50-15,25-24 16,25 0-16,0 24 16,0 0-1,0-49 1,0 25-16,25 24 15,546 373 17,-100-249-17,-74-99 1,-273-99-16,25 25 16,49-25-1,-99 0-15,25-25 16,174-49-1,-199 24 1,199-173 0,-249 173-1,100-222 1,-99 172 0,-50 51-1,-50-26 48,25 75-32</inkml:trace>
  <inkml:trace contextRef="#ctx0" brushRef="#br0" timeOffset="163893.25">25822 11112 0,'49'50'93,"1"-25"-77,-25 0-16,0-25 16,-1 25-16,26-1 15,24-24 1,26 25 0,-51-25-1,-24 0 32,-25-25-16</inkml:trace>
  <inkml:trace contextRef="#ctx0" brushRef="#br0" timeOffset="170455.43">15329 14908 0,'75'0'78,"74"-25"-62,198 0 0,223 0-1,-173 25 1,223 0-16,918 0 15,422 0 17,-398 0-17,-1016-25-15,-223 1 16,-51-1 0</inkml:trace>
  <inkml:trace contextRef="#ctx0" brushRef="#br0" timeOffset="172876.84">23564 13271 0,'25'0'16,"-25"49"46,25 199-46,-25-74-16,0-75 15,0 99 1,0-98-16,0-76 16,0 1-1,25-74 110,-25-26-109,49-49-1,-24 0 1,-25 75-16,25-1 16</inkml:trace>
  <inkml:trace contextRef="#ctx0" brushRef="#br0" timeOffset="173678.11">23738 13295 0,'0'25'156,"0"0"-125,0 49 0,0-49-31,0 0 16,25 0 31,24-25-32,100 0 1,75-25 0,-125 0-16,-25-24 15,-24 49-15,-25-50 16,-1 50 0</inkml:trace>
  <inkml:trace contextRef="#ctx0" brushRef="#br0" timeOffset="174936.87">29741 8136 0,'-99'74'125,"49"26"-109,25-51-16,25 1 15,0 24 1,0 1 0,0-1-16,0 0 15,0 150 1,0-200 0,25 1-1,25-99 79,-26-25-78,1-25-1,-25 0 1,0 74-1,0 25 1</inkml:trace>
  <inkml:trace contextRef="#ctx0" brushRef="#br0" timeOffset="175576.79">31750 7615 0,'25'74'47,"0"-49"-31,24 50-1,26-1 1,-51-49-16,1 24 16,50-49-1,-26 25-15,50-25 16,-74 0 0,25 0-16,-25 0 15,0-25 1,-1 1-1,1-26 1,25-74 0,-50 74-1</inkml:trace>
  <inkml:trace contextRef="#ctx0" brushRef="#br0" timeOffset="176176.75">32420 8434 0,'0'124'16,"0"24"0,-50-24-1,50-24 1,0-51-1,0-24 1,0 0-16,0 49 31,0-24-15,25-50-16,74 0 47,199 25-32,-100-50 1,-123-25 0,-75 26-1,0-26 1,0-74 0</inkml:trace>
  <inkml:trace contextRef="#ctx0" brushRef="#br0" timeOffset="177386.32">31105 9996 0,'0'0'0,"25"50"16,0-25-16,-25 24 16,24 1-16,26 49 15,-50-49 1,25-25 15,25-1 0,-26 1-15,1-25 46,25-25-46,-1 1-16,26-51 16,-26 1-1,-49-1 1,0-24 0,0 25-1,-49 74 48,-1 24-32,50 1-15,-25-25 30,1 75-30,24-26 0,-25 1-1,25-25 1,0 0 46</inkml:trace>
  <inkml:trace contextRef="#ctx0" brushRef="#br0" timeOffset="178909.44">16545 10740 0,'0'0'0,"25"174"16,24-50-1,-49 25 17,25 25-17,-25-100 1,0-173 62,0 24-62,50-173-1</inkml:trace>
  <inkml:trace contextRef="#ctx0" brushRef="#br0" timeOffset="179576.25">16743 10889 0,'50'25'31,"-50"0"1,25-25-17,-25 25-15,0-1 16,24 1-1,-24 0 1,0 0 0,0 0-1,0-1 1,0 1 46,-24-25-30,321-99 46,100 49-63,0 26 1,-149-1 0,-198 25-16,-26 0 15</inkml:trace>
  <inkml:trace contextRef="#ctx0" brushRef="#br0" timeOffset="187309.81">17636 10592 0,'25'0'203,"198"-25"-187,-124 25 0,25 0-16,124-50 15,-124 25-15,-49-24 16,-1 24 0,-74 0-16,25 25 15,-50 0 235,25-25-203,-24 25-31,-26 0 77,-99 75-61,124-26-32,-24-24 0,-1 25 15,25-50 1,25-25 93,0 0-77,-49 50 30,123-25 16,-24 0-62,148-50 15,-24 1-15,-125 24-16,1 0 15,-50 0 1</inkml:trace>
  <inkml:trace contextRef="#ctx0" brushRef="#br0" timeOffset="187928.83">18802 10368 0,'0'50'31,"0"24"0,0-49-15,-25 25 0,25-25 15,0-75 47,25 0-62,0-24-1,24 0-15,1 49 32,-25 50 30,-25-1-46,0 1 15,49-25 78</inkml:trace>
  <inkml:trace contextRef="#ctx0" brushRef="#br0" timeOffset="188791.89">19124 10294 0,'0'25'47,"0"99"-16,0-99-15,0-1 0,0-73 93,0 24-93,25 25-16,0 0 109</inkml:trace>
  <inkml:trace contextRef="#ctx0" brushRef="#br0" timeOffset="191168.27">19496 11311 0,'0'50'47,"0"-26"-16,0 1 1,50 0-1,0 25-15,-1-26-16,26 1 15,-1-25 16,1-49-15,-26-26 0,-24-24-1,-25 25 1,-99 74 46,49 0-46,25 24 0,-24-24-16,-1 0 15,50 25 1,-25 0-16,1 0 31,24 0-15,74-25 78</inkml:trace>
  <inkml:trace contextRef="#ctx0" brushRef="#br0" timeOffset="191824.68">20414 10939 0,'50'25'47,"-50"-1"-32,74 51 1,1-1 0,24-24-1,-25-50 1,-49 0-16,0 0 15,0-50 17,0-49-17,-25 25-15,0-50 16,0 74 0,0 25-1,-149 0 48,124 25-32</inkml:trace>
  <inkml:trace contextRef="#ctx0" brushRef="#br0" timeOffset="192393.49">20414 10294 0,'0'74'63,"0"-24"-32,25-25 16,0-25-31,0 0-16,49 0 15,25-124 1,-74 74 0,25-49-1,-50 25 1,0 24-1</inkml:trace>
  <inkml:trace contextRef="#ctx0" brushRef="#br0" timeOffset="193151.18">20811 11633 0,'25'25'109,"74"25"-93,-49-50 0,-25 0-1,-25-25 1,24-25 0,-24-49-1,0 25 1,0 24 15,-49 100 32,-1-1-48,50-24 1</inkml:trace>
  <inkml:trace contextRef="#ctx0" brushRef="#br0" timeOffset="194859.18">5358 17140 0,'25'0'47,"24"0"-31,50 0-16,75 0 15,248 25 1,-149-25-16,123 0 16,1068 0-1,-794 0 1,520-99 0,-966 74-1,-200 25 16</inkml:trace>
</inkml:ink>
</file>

<file path=ppt/ink/ink3.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13793" units="1/cm"/>
          <inkml:channelProperty channel="T" name="resolution" value="1" units="1/dev"/>
        </inkml:channelProperties>
      </inkml:inkSource>
      <inkml:timestamp xml:id="ts0" timeString="2025-02-08T03:30:54.418"/>
    </inkml:context>
    <inkml:brush xml:id="br0">
      <inkml:brushProperty name="width" value="0.05292" units="cm"/>
      <inkml:brushProperty name="height" value="0.05292" units="cm"/>
      <inkml:brushProperty name="color" value="#FF0000"/>
    </inkml:brush>
  </inkml:definitions>
  <inkml:trace contextRef="#ctx0" brushRef="#br0">8086 2977 0,'0'24'47,"0"51"-32,0-50-15,0-1 16,0 1 0,0 0-16,0 0 15,0 24-15,0 26 32,0-50-17,0-50 157,0-74-156,0 49-16</inkml:trace>
  <inkml:trace contextRef="#ctx0" brushRef="#br0" timeOffset="1626.37">8111 2927 0,'0'149'78,"0"-25"-62,0-75-16,0 1 0,0 0 16,0-1-1,25-24 1,-25 25 0,50-50-1,-26 0 16,1-25 1,0-50-17,-25 26 1,0 24-16,0-49 0,0 49 16,0 0-16,-25 0 31,25 0-16,-25 1 1,25-1 0,-24 25 46,98 0 1,-24-50-32,-26 50 31,1 174-30,-25-125-17,0 26-15,0-26 16,25 75 0,-25-99-16,0 0 15,0 25 1,-25-199 93,25-99-78,0 173-15,0 51 0,0-1-1,25 25 17,25-25-17,-26 25 1,26 50 31,-25 24-32,-25-24 1,25-50 0,24 24 46,1-24-46,-1 0-1,-24 0 1,50-49 0,-26-1-1,-49 25 1,25 25 46,25 0-30,-26 0-32,51 0 15,-50 0 16,0 0 1,49-49 15,-49 49-16,0-50-16,-1 25 1</inkml:trace>
  <inkml:trace contextRef="#ctx0" brushRef="#br0" timeOffset="2291.31">9252 2977 0,'25'0'31,"0"0"0,0 24-15,-1 1-16,-24 0 15,25 0 1,0-100 109,0 1-94,0 74-31,-1 0 47,1 0-31,0 0 15,25 25-15,-26 0-1,1-1 1,0-24 46,25 0-30,-26 0-32,51 0 15,49 0 16,-99 0-15,49 25 0</inkml:trace>
  <inkml:trace contextRef="#ctx0" brushRef="#br0" timeOffset="6209.04">2406 4217 0,'0'25'47,"0"24"-31,-74 1-16,49-25 15,-149 74 1,100-50 0,-25 26-1,24-26 1,50-24 0,1 25 15,-1-1-16,25 1 1,0 74 0,0 124-1,-50 174 1,1-149-16,-1 24 16,-74 323-1,74-371-15,-49 296 16,25-98-1,49-249 1,25-123 0,25-75 77,-1 0 1,26 0-63,99-50 1,223-24-1,-50 24 0,-222-24-31</inkml:trace>
  <inkml:trace contextRef="#ctx0" brushRef="#br0" timeOffset="8308.26">1215 3795 0,'0'25'32,"-24"223"-1,-1-174-15,0 1-16,-49 49 0,49-50 15,-149 100 1,75-50-1,49-75-15,26-49 16,48-74 62,26 0-47,-25 74 1,0 0-17,24 0-15,-24 0 16,0 0-16,24 0 16,1 0-16,-25 0 15,49-50 1,-49 50-16,25-50 15,148-98 1,-148 98 0,-26 50-1,-24 25 48,0 24-48,0 1 1,0-25 31,25-25-31,0 0-16,0 0 31,0 0 0,24 0 32,150 74-32,-150-74-16,75 0 1,-74 0-16,-25 0 16,0-25-1,-1 25-15,-24-24 16,0-51 0,0 26-1,0-1 1,50 50 62,272 0-47,-322 25 47</inkml:trace>
  <inkml:trace contextRef="#ctx0" brushRef="#br0" timeOffset="10133.29">2480 7392 0,'25'0'78,"124"0"-63,25 25 1,173 74 0,-149-74-1,1 49 1,247-24-1,-247-26-15,74-24 16,-50 0 0,-99-49-1,0 24 1,-25 0 0,-49 0-1,-25 25 1,-1-24 15,51-51-15,-50 26-1,49-26-15,-24 1 16,-50 49-16,74-99 16,0 25 15,-24 24-16,-50 51 1,0-1 0,0 0-1,0 0 1,0 0 0,0 0-1,-50 1 16,1-1-15,-1-25 0,-99 1 15,75 24-31,0 0 0,-100 25 16,-25-50 15,1 1-16,49 24 1,100 0-16,-100-24 16,74 49-1,-73-50 1,73 50-16,-24-25 16,-100 25-1,100 0 1,0-25-1,0 25 1,0 0 0,-1 0-1,-48 50 1,48 0 15,-98 98 0,123-98-31,1 0 16,-124 123 0,123-98-1,26-1 1,73-74 62,572 25-47</inkml:trace>
  <inkml:trace contextRef="#ctx0" brushRef="#br0" timeOffset="11748.03">3944 8210 0,'25'0'94,"24"0"-78,-24-24-1,50 24-15,272 0 16,50 0 0,198 0 15,149 0-16,124 0 1,25 0 0,-198 0-1,-298 0 1,-248 0 0,-125 0-1</inkml:trace>
  <inkml:trace contextRef="#ctx0" brushRef="#br0" timeOffset="17396.18">28253 8310 0,'0'74'78,"0"25"-47,0 0-15,0-49-16,24 0 16,1 49-1,0-74 1,0-75 62,0-24-62,-25 24-1,0 0-15,0 1 16,0-1-16,0 1 16,0 24-1,0 0 1,0 0 62</inkml:trace>
  <inkml:trace contextRef="#ctx0" brushRef="#br0" timeOffset="18159.9">29418 8086 0,'0'50'31,"0"-25"-15,0 0-16,0 99 15,25 24 1,0-48-1,25-1 1,-1-50 0,-24-49 46,0-24-46,-25-76-1,0-24 1,0 75-16,0-1 16,-25-24-1,0 74 63,0-25-46</inkml:trace>
  <inkml:trace contextRef="#ctx0" brushRef="#br0" timeOffset="18975.57">31031 7962 0,'0'0'0,"-50"0"62,25 100-46,25-26 0,0 0-1,0-49 1,0 0-16,50 49 16,-25-49 15,-25 0-31,24-25 47,26-50-16,-25-49-15,-25 50-16,0-51 15,0 1 1,-25 0-1,0 99 1,0-25 0,-24 0-1,24 25 1,-25 0-16,1 0 31,24 25-31</inkml:trace>
  <inkml:trace contextRef="#ctx0" brushRef="#br0" timeOffset="19588.78">28153 7590 0,'0'99'31,"25"-74"-15,0 99-1,25 0 1,-26 50 0,26-50-1,-50-74 1,-50-50 46</inkml:trace>
  <inkml:trace contextRef="#ctx0" brushRef="#br0" timeOffset="20259.95">28004 7937 0,'25'0'15,"0"0"16,50 50-15,-26-25-16,50 25 16,-49-1-1,-25-49 63,0 0-31,24-99-15,-24 24-32,-25 51 15,0-1 1,25 0-1</inkml:trace>
  <inkml:trace contextRef="#ctx0" brushRef="#br0" timeOffset="20692.88">29170 7342 0,'25'25'31,"0"0"-31,-25 0 16,50 49-1,-26 124 1,1-123-1,-25-50 1,0-1 0,0 1 46,0 0-62</inkml:trace>
  <inkml:trace contextRef="#ctx0" brushRef="#br0" timeOffset="21086.07">29220 7888 0,'25'0'47,"24"49"-31,1-49-1,-25 25 1,49-149 62,-24-25-62,-25 50-1,-25 74 1,24 25 46</inkml:trace>
  <inkml:trace contextRef="#ctx0" brushRef="#br0" timeOffset="21805.05">30783 7144 0,'0'124'47,"0"0"-16,0-50-15,0 1 0</inkml:trace>
  <inkml:trace contextRef="#ctx0" brushRef="#br0" timeOffset="22276.67">30634 7615 0,'25'0'16,"24"50"15,1-26-15,-25 26 0,-1-50-1,1 0 48,174-149-32,-100 100-15,25-51 15</inkml:trace>
  <inkml:trace contextRef="#ctx0" brushRef="#br0" timeOffset="24013.05">4589 4465 0,'49'0'78,"51"0"-63,-26 0-15,75 0 16,0 0-16,24 0 16,125 0-1,-199 0-15,0 0 16,-49-25 0,99 25 46,-25 0-46,-99 0-16</inkml:trace>
  <inkml:trace contextRef="#ctx0" brushRef="#br0" timeOffset="25012.18">10765 3820 0,'0'50'62,"0"123"-31,0 1 1,0-25-1,50-174 63,-50-149-79,0 75 1,0 25-1,-25 24 1,0 25 0</inkml:trace>
  <inkml:trace contextRef="#ctx0" brushRef="#br0" timeOffset="25583.53">11311 3721 0,'0'49'32,"0"26"-1,0-50-31,25 74 31,0-50-15,-1-49-16,1 0 94,0 0-94,0-99 15,-25 74 1,0-24-16</inkml:trace>
  <inkml:trace contextRef="#ctx0" brushRef="#br0" timeOffset="26410.49">12353 3597 0,'-25'24'47,"0"51"-16,25-50-16,0 0-15,0-1 16,0 51 15,25-50-31,-25-1 0,0 1 32,50-25 14,-26-25-30,1 25 0,0-24-1,0-26 1,-25 0 0,0 26-16,0-1 15,0-25 1,-50 25-1,50 0 1,-49 25 0,-51 0-1</inkml:trace>
  <inkml:trace contextRef="#ctx0" brushRef="#br0" timeOffset="27708.82">11237 4341 0,'0'25'47,"0"49"-32,0 0 1,0-49-1,0 0 17,0 0-1,148-75 63,1 25-79,-25 1 1,-74 24 0,-25 0-16,24 0 15,-24 0-15,0-25 16,24 25-1,-24 0-15,0-25 32,99 0-17,0-49 1,-49 24 15,-26 1-15,-24 49-1,-25-25-15,0 0 110,25-74-79,-25 74 0</inkml:trace>
  <inkml:trace contextRef="#ctx0" brushRef="#br0" timeOffset="28494.36">11733 4043 0,'0'50'31,"0"-1"-15,0-24-16,0 0 15,0 25-15,0-26 16,0 26-16,0-25 15,0 0 1</inkml:trace>
  <inkml:trace contextRef="#ctx0" brushRef="#br0" timeOffset="30906.16">28054 9128 0,'50'0'32,"-25"25"-17,-1 74 1,-24-49 0,25-50-1,0 0 79,248 0-63,24 0-15,125-75-1,124 1 1,24 49 0,-346 0-16,-51 25 15,-49 0 1,-99 0-16,0 0 62,0-24-30,-25-1 30,24 0-46,1-74-1,50-1 1,-1 1 0,-49 25-1,-25 49 1,25 25 15,-25-25-15</inkml:trace>
  <inkml:trace contextRef="#ctx0" brushRef="#br0" timeOffset="33750.37">11633 4713 0,'0'0'0,"0"25"16,0-1 31,0-73 78</inkml:trace>
  <inkml:trace contextRef="#ctx0" brushRef="#br0" timeOffset="34101.04">11683 4589 0,'25'0'31,"0"49"0,-1-24-31,1 25 16,0 74-1,-25-74-15,25 24 16,-25 25 0,0-74 15,-75-25 16,-24-74-32,25 49 1</inkml:trace>
  <inkml:trace contextRef="#ctx0" brushRef="#br0" timeOffset="35110.12">11336 4961 0,'0'50'156,"0"74"-140,25-50-16,-25 50 16,0-25-1,24-148 126,76-51-125,24 76-16,-25-26 15,372-74 1,-272 124-1,-26-25 1,-148 0 0,74 1 109,-24-26-110,-51 50-15,1-50 16,25-24 0,-50-1-1,0 1 1,0 49 15,0 0-15,-50 25-1,-24-49 17,-100 49-17,-49-25 1,24 0-16,51 25 15,-51-25 1,125 25-16,49 0 16,0 50-1,0-25 1,1-25 0,24 25-1</inkml:trace>
  <inkml:trace contextRef="#ctx0" brushRef="#br0" timeOffset="36517.8">3150 5011 0,'25'0'16,"0"0"15,24 0 0,150 198-15,-50-24 0,0-26-1,-100-73-15,1-26 16,-1-24 0,-24-74 46,-25-1-46,25-148-1,-25 98 17,0 26-32,-25 74 15,25-25 1,-99 124 109,49-49-125,-49 74 15,-25 50 1,50-75 0,-50 0 15,49 0 0,50-99-15,1-124 46</inkml:trace>
  <inkml:trace contextRef="#ctx0" brushRef="#br0" timeOffset="39061.99">24606 4018 0,'25'0'31,"74"0"-15,546 25-1,25-25 1,-75 0 15,-297 0-15,-224 0-1,-49 0 1,0 0 78,-25 75-47,198 694-16,-24 446 0,-149-1017-15,0 100-1,-25-199 1,0-74 15,-75-25 126,-743 0-126,594 0-16,-24 0 1,224 0-16,-1 0 31</inkml:trace>
  <inkml:trace contextRef="#ctx0" brushRef="#br0" timeOffset="40394.54">27707 5482 0,'25'0'31,"49"99"0,-24 0-15,-1 25-1,-49-49-15,0-26 16,25 51 0,-25-76-16,0 1 15,0 0 1,0-174 109,0 0-94,0 124 110,0 1-110,0-1 0,0 0 47,74 0-62,-49 0 0,0 25-1,25 0 48,-25 25-16,-1 50-16,-24-51 31,-49 1-46,-26 0 0,50 0-1,1 0 1</inkml:trace>
  <inkml:trace contextRef="#ctx0" brushRef="#br0" timeOffset="40876.26">28327 5631 0,'25'24'62,"0"76"-46,-25-76-16,24 26 15,-24 74 1,25 0 0,-25-99 15,0-99 47,-99-75-62</inkml:trace>
  <inkml:trace contextRef="#ctx0" brushRef="#br0" timeOffset="41291.48">28253 5730 0,'49'-50'94,"199"-49"-63,-173 74-15,-75 0 15</inkml:trace>
  <inkml:trace contextRef="#ctx0" brushRef="#br0" timeOffset="41861.17">28525 5829 0,'0'0'0,"0"25"31,0 0-15,0 0-1,25-25 1,0 0 62,25-25-62,24-25 15,-49 50 0,0 0 0,-1 0 16,26 0-31,-25 0 0,24 0-1,-24 0 1</inkml:trace>
  <inkml:trace contextRef="#ctx0" brushRef="#br0" timeOffset="42211.52">28451 6102 0,'198'25'78,"150"-25"-47,-125 25-31,124-25 16,-272 0-1</inkml:trace>
  <inkml:trace contextRef="#ctx0" brushRef="#br0" timeOffset="46293.02">18901 2406 0,'0'25'63,"0"0"-32,0 24-15,0 26-1,0-1 1,0-49 0,0 0-1,75 0 141,123-25-124,-148 0-1,-26 0 63,-24-25-79,75-50 17,-50 50-17,-1 1-15,-24-26 16,25 0-1,-25-24 1,0 24 0,0 26-1,0-1 48,-49 25-1,24 0-46,0 0 0,-25 0 15,1 0-16</inkml:trace>
  <inkml:trace contextRef="#ctx0" brushRef="#br0" timeOffset="47308.99">19546 2332 0,'0'148'47,"0"-48"-16,0-1-16,0-49 1,0-26 0,25-24 46,49-24-31,-49-1-15,0 25 15,0 0 1,49-25-32,-24 0 15,74 0 1,0 25-1,-50-49 1,-49 49 0,0-25-1,0-25 1,-25 1 0,0 24-1,0-25 1,-25 25-1,-50-24 1,51 24 0,-76 25-1,26 0 17,49 0-1</inkml:trace>
  <inkml:trace contextRef="#ctx0" brushRef="#br0" timeOffset="48338.96">18951 3175 0,'0'25'46,"0"0"-30,25 24-16,-25-24 16,0 74-1,0-74 1,24-25 109,175 25-94,-150-25-15,26 0-1,-50 0 17,-1-25-17,26-49 1,0-1 0,-50 50-16,0 1 15,0-1 95,-25-25-95,-99 1 1,0 24-1,49 25 1</inkml:trace>
  <inkml:trace contextRef="#ctx0" brushRef="#br0" timeOffset="49400.08">19546 2927 0,'0'0'31,"25"25"-31,0 74 31,0-49-15,-25-26-16,0 26 31,0-25-15,0 0-1,0-1 1,24-24 109,200 0-109,-125 0-16,0 25 15,-25-25-15,26 0 16,-51 0-16,-24 0 0,0 0 62,24-149-30,-24 100-32,-25-1 0,0 1 46,0 24-30,0 0 0,-25 25-16,-74-99 31,74 99-15,-49-25-1,0 25 1,-75 0-1,-25 50 1,75-1-16,49-24 16,1 0-1,173 0 110</inkml:trace>
  <inkml:trace contextRef="#ctx0" brushRef="#br0" timeOffset="50716.26">20216 2232 0,'25'0'16,"74"0"46,-50 0-46,51 0-1,-51 0 1,-24 0 15,25 50 47,-26 24-46,1 50-1,-25-49-15,0-50-1,0-1 1,0 1-1,0 75 32,-25-26-15,25-49 61</inkml:trace>
  <inkml:trace contextRef="#ctx0" brushRef="#br0" timeOffset="51878.58">20216 2232 0,'0'-24'62,"-50"-51"-30,1 50-17,-26-99 1,1 50-1,-25 0 1,-75-1 0,25 26-1,25 24 17,50 25-17,49 0 1,0 0-16,-25 25 47,26-1-32,-1-24-15,0 50 16,25-25 0,0 24-1,-25 51 1,0-26-1,1-24 1,-1-1 15,25-24-31,-50 25 32,25-1-17,25 1-15,-24-25 16,-1 49-1,25-49-15,0 0 16,0-1 31,0 1-31,0 0 15</inkml:trace>
  <inkml:trace contextRef="#ctx0" brushRef="#br0" timeOffset="52396.04">18802 2580 0,'0'0'15,"-124"124"1,99-99-16,0-25 15,25 24 1,0 1 15,0 0 1,0 25-17,0 24 1,50-24-1,0 49 1,-1 0 0,-49-74-1,-74-25 110</inkml:trace>
  <inkml:trace contextRef="#ctx0" brushRef="#br0" timeOffset="54165.32">4539 3522 0,'0'0'0,"0"25"15,0 0 1,0 0 62,0-1-62,0 76-1,0-26 1,0-49-16,0 25 16,0-26-16,0 1 15,0 99 1,50 0 0,-25 0-1,-1-99 1,-24 0-16,0 0 15,50-1 48,0 1-47,-1-25-16,1 0 0,99 0 31,0 0-16,-25 0-15,-25 0 0,-25 0 16,75-25 0,25 25-1,-75 0 1,-49 0 0,-26-74 46,26-100-31,-50 125-31,0 24 16,0-25-16,0 1 16,0-1-1,-25-24 1,-24 24-1,24 25 1,-50-24 15,1 24-15,24 25-16,1-25 16,-1 25-1</inkml:trace>
  <inkml:trace contextRef="#ctx0" brushRef="#br0" timeOffset="54589">6300 3969 0</inkml:trace>
  <inkml:trace contextRef="#ctx0" brushRef="#br0" timeOffset="58325.82">25995 10567 0,'-24'0'63,"24"49"-48,0 1 1,0-25-1,0 0 1,24-1 47,26-48-32,-25-1-16,0 25-15,-1 0 47,-24-25-31,25 25 0,-25-99-1,0 74 1,0-25-1,0 26 1,0-1-16,-25 0 63,25 0-32,-49 25 0,24 0-15,0 25-1,25 0-15</inkml:trace>
  <inkml:trace contextRef="#ctx0" brushRef="#br0" timeOffset="59179.53">28525 9996 0,'-24'25'47,"-26"99"-31,50-99-1,-25 0-15,25 0 16,0-1-1,0 1 1,0 0 15,25-25-15,0 0-16,0-25 62,-1-74-46,26 49 0,-50 1-1,0 24 48,-25 25-1,-24 0-46,24 0 0,0 0-16</inkml:trace>
  <inkml:trace contextRef="#ctx0" brushRef="#br0" timeOffset="59978.82">26789 11509 0,'0'25'47,"0"174"-16,0-125-31,0 0 16,50 1 0,-50-26-16,74 1 15,-49-50 1,24 0-1,-24 0 1,25-50 0,0-74-1,-50-74 1,0 0 0,-25 123-1,0 50 1,0 25-1,0 0 1,0 25 0,1 0-1,-76 49 17,76-74-32,-1 50 15,0-50 1,0 25-1</inkml:trace>
  <inkml:trace contextRef="#ctx0" brushRef="#br0" timeOffset="60716.46">28476 11336 0,'0'0'16,"-25"99"0,25-25 15,0 1-15,25-50-1,0-1 1,-25 1 15,0-50-15,49-74-1,-24 25 1,0-149 0,24 123-1,-73 100 95,-1 0-95,0 25-15,0 0 16,0 0-1</inkml:trace>
  <inkml:trace contextRef="#ctx0" brushRef="#br0" timeOffset="61493.72">27136 10443 0,'50'-25'78,"24"-25"-62,-24 26-16,0 24 15,49 0 1,-74 0-16,-1 0 16,26 0-1,0 0-15,49 24 16,0 1-16,75 0 15,-50 0 1,-99 0 15</inkml:trace>
  <inkml:trace contextRef="#ctx0" brushRef="#br0" timeOffset="62068.72">28129 10269 0,'49'25'62,"-24"0"-46,0 0 15,-50 49 141,-49 25-156,24-24-1,50-51 1</inkml:trace>
  <inkml:trace contextRef="#ctx0" brushRef="#br0" timeOffset="62646.46">27980 10393 0,'0'75'31,"0"24"-15,-75 74-1,-24 1 1,-99 124 0,24-75-1,25-25 1,124-123 0,1-75 62</inkml:trace>
  <inkml:trace contextRef="#ctx0" brushRef="#br0" timeOffset="63019.07">27211 11584 0,'25'0'47,"-1"0"-47,26 0 31,-25 0-15,0 0 15,-1-25-15,1-49-16,0 49 15,25-198 1,-26 49-1</inkml:trace>
  <inkml:trace contextRef="#ctx0" brushRef="#br0" timeOffset="63745.89">26987 10765 0,'75'50'16,"-50"-25"0,24-1-1,125 1 1,99 74-1,-100-49 1,-98-25 0,-50 0 15,-1-1 16,1 1-32,50 25 1,-51-50 0,1 0-16,25 0 31,-25 0-15,24 0-1,-198 99 126,50-99-126,-74 0-15,-51 0 16,-445 0-16</inkml:trace>
  <inkml:trace contextRef="#ctx0" brushRef="#br0" timeOffset="65277.72">3746 7417 0,'173'0'78,"497"-25"-47,-323 25-15,-99-25 0,-149 0-1,-74 0 1</inkml:trace>
  <inkml:trace contextRef="#ctx0" brushRef="#br0" timeOffset="67680.14">2208 8186 0,'0'0'0,"0"49"16,0 1-1,0-1 1,24-24 0,-24-50 77,25-148-77,-25 148 0,25-49-1,25 24 1,24 0-1,0 1 1,-49 49 15,0 0-15,0 0 0,0 49-1,-1 51 1,-24-51-1,25-24 1,0-75 78,99 26-63,124 48 0,-198-24-15,24 25 0,-49-25-16</inkml:trace>
  <inkml:trace contextRef="#ctx0" brushRef="#br0" timeOffset="72303.89">20414 12824 0,'174'0'156,"372"-25"-125,-422-24-31,74-1 16,-173 50-1,0 0-15</inkml:trace>
  <inkml:trace contextRef="#ctx0" brushRef="#br0" timeOffset="73069.05">23168 12923 0,'49'0'62,"50"0"-31,-24-25-31,24 1 16,99-1 0,-74 0-1,1 0 1,-1 0-1,-25 25 1,-74 0 15</inkml:trace>
  <inkml:trace contextRef="#ctx0" brushRef="#br0" timeOffset="74725.73">10443 13643 0,'0'0'0,"25"0"15,-1 0 1,1 0-16,25-25 15,24 25 1,-24 0-16,24-25 16,199 0-1,-74 0 1,-26 1 0,-49-1-1,-74 25 1,-25 0-1,-1 0 110</inkml:trace>
  <inkml:trace contextRef="#ctx0" brushRef="#br0" timeOffset="75981.22">20935 13370 0,'25'0'125,"25"-25"-110,74-74 1,74-75 0,-99 50-1,0 25-15,50-50 16,-124 75-1,0 74 32</inkml:trace>
  <inkml:trace contextRef="#ctx0" brushRef="#br0" timeOffset="80140.47">27930 13022 0,'0'25'16,"0"0"15,0 49-15,0 1 0,0-1-1,0-49 16,25-25 48,24 0-64,-24-49-15,25 24 16,-25 0-1,0 25 1,49-50 0,-24 25-16,-26 25 0,26-24 15,24-1 1,-49 25 0,0 0-1,0-25 110,124-25-94</inkml:trace>
  <inkml:trace contextRef="#ctx0" brushRef="#br0" timeOffset="83484.45">23639 13543 0,'149'-49'141,"347"-150"-110,-447 150-16,1 24 17</inkml:trace>
  <inkml:trace contextRef="#ctx0" brushRef="#br0" timeOffset="86266">22175 10443 0,'0'0'0,"0"74"0,0 1 16,0 24-16,0 174 15,25-50 17,0-99-17,0-74 1,0-150 62,24-49-62,-49 75-16</inkml:trace>
  <inkml:trace contextRef="#ctx0" brushRef="#br0" timeOffset="87181.18">22423 10666 0,'0'50'46,"0"74"-30,0-75 0,0 26-1,-74-125 110,24 0-109,75 26 62,322-150-47,-222 124-31,98-74 16,-124 75 0,-74 74 93,-25 99-93,25-50-1,-25-24 1,0-26-16,99-73 109,174-75-78,-224 99-31</inkml:trace>
  <inkml:trace contextRef="#ctx0" brushRef="#br0" timeOffset="88141.35">24110 11112 0,'75'0'63,"197"0"-17,-197 0-46,-1 0 0,-49 0 16,0 0 0,0 0 15,-1 25 16,-24 0-32,25 0 64,323-25-48,-249 0-16,-50 0 1,1 25 47,0-25-48,-50 25-15</inkml:trace>
  <inkml:trace contextRef="#ctx0" brushRef="#br0" timeOffset="89303.68">24209 14064 0,'124'-25'93,"-49"-24"-77,173-50 0,-50-25-1,-49 49 1,-99 75 0</inkml:trace>
  <inkml:trace contextRef="#ctx0" brushRef="#br0" timeOffset="91412.31">26045 14163 0,'0'-24'47,"0"-1"-15,0-25-32,0-148 31,99-25 0,-24 148-15,73-49-1,-48 75 1,-51 24 0,-24 25-1,25 0 16,-1 25-15,-24-25-16,0 0 16,24 24-1,26 1 1</inkml:trace>
  <inkml:trace contextRef="#ctx0" brushRef="#br0" timeOffset="92483.65">26020 14238 0,'25'25'78,"0"-25"-47,74-75 63,-49 26-78,-1-1-16,1-49 15,-25 74 1</inkml:trace>
  <inkml:trace contextRef="#ctx0" brushRef="#br0" timeOffset="93064.56">26814 13543 0,'0'0'0,"25"0"16,24 25-1,-24-25 1,0 0 0,0 0-1,-1 0 1,1 0 31,-25 50 62,0-25-93,0 49-16,-74 25 15,24-49-15,-74 74 32,0-25-32</inkml:trace>
  <inkml:trace contextRef="#ctx0" brushRef="#br0" timeOffset="98814.58">29294 12179 0,'0'50'110,"0"-1"-95,0 51 1,-24-26-1,24-49-15,0 0 32,0 24-17,0-24 1,-25 0-16,25-50 141,0-25-110,49-49-16,-24 74-15,25 1 16,-25-1 0,49 25-1,0 0 1,1 25 0,-50-25-1,49 74 266,-49-24-265,0-26-16,-1 1 16,1 0-16,-25 0 15,0-50 110,0-25-109,0-49 0,50 74-1</inkml:trace>
  <inkml:trace contextRef="#ctx0" brushRef="#br0" timeOffset="101116.46">29914 12055 0,'0'25'32,"0"24"-1,25-24 0,0-25 32,-25-74-48,0 49 1,25 0-1,-75 25 32,-24 75-31,49-51 0,25 1-1,74-25 63,-24 0-62,0 0-16,-26 0 16,1 0 15,0-49-16,0-26 1,-25 50 0,25 50 140,-1-25-125,1 0-15,25 0 31,74 0-32,-74 0-15,24 0 16,-49-25 0,0 25-1</inkml:trace>
  <inkml:trace contextRef="#ctx0" brushRef="#br0" timeOffset="103899.34">30162 11485 0,'0'49'47,"0"1"-31,0-1-16,0 1 16,0-25-1,0 0 32,0-50 31,125-50-62,-101 51-1,76 48 48,-1 26-32,-74-50 0</inkml:trace>
  <inkml:trace contextRef="#ctx0" brushRef="#br0" timeOffset="107419.35">29170 14759 0,'0'0'0,"-24"0"16,24-50-16,0 1 15,0 24-15,-25-25 16,25-173 0,74 24-1,50 1 1,50 24 0,49 26 15,-124 98-31,-49 25 15,24 0 1</inkml:trace>
  <inkml:trace contextRef="#ctx0" brushRef="#br0" timeOffset="107999.38">30038 13444 0,'25'0'47,"74"25"-32,-24 0 1,49 0-1,-99-25-15,0 0 16,24 0 0,-24 0-16,49-50 15,-74 25 1,50-24-16,0-26 16,-26 50-1,-24 149 48,-49 100-48,-1-51 1,25-74 0,1-99-1,24 25 1,0 0-1,-25-25 1</inkml:trace>
  <inkml:trace contextRef="#ctx0" brushRef="#br0" timeOffset="109616.86">23837 12303 0,'100'0'63,"148"0"-48,-149 0-15,99-25 16,50 1 0,-149 24-16,-74 0 15,25 0 1,-25 74 46,0 25-46,24 248 0,26 25-1,-26-123-15,-24-51 16,49 298 0,-24-25-1,24-198-15,-24-74 16,0 148-1,-50-248-15,0 0 16,24 125 0,-24-125-16,0 124 15,25 100 1,0-125 0,0-24-1,0-125 1,-50-49 93,-25 0-93,-24-25-1,-50-24 1,-50-1 0,-49-24-1,-25 24 1,99 50 0,75 0-1,49 0 16</inkml:trace>
</inkml:ink>
</file>

<file path=ppt/ink/ink4.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13793" units="1/cm"/>
          <inkml:channelProperty channel="T" name="resolution" value="1" units="1/dev"/>
        </inkml:channelProperties>
      </inkml:inkSource>
      <inkml:timestamp xml:id="ts0" timeString="2025-02-08T03:32:52.835"/>
    </inkml:context>
    <inkml:brush xml:id="br0">
      <inkml:brushProperty name="width" value="0.05292" units="cm"/>
      <inkml:brushProperty name="height" value="0.05292" units="cm"/>
      <inkml:brushProperty name="color" value="#FF0000"/>
    </inkml:brush>
  </inkml:definitions>
  <inkml:trace contextRef="#ctx0" brushRef="#br0">25772 4093 0,'-99'-25'16,"-100"-25"-1,100 50-15,25 0 16,-75 0-1,99 0-15,1 0 16,24 0-16,0 0 16,0 0-1,1 0 32,-324 25-31,175 0 15,173 74 78,0 124-93,0 125 0,0-26-1,0-123 1,0-75 15,24 74 0,1 75-15,0-149-16,0 198 16,-25 1-1,0-50 1,0-25 0,0-99-1,0-75 1,25-74 359,24 0-360,26 0-15,-51 0 16,1 0-16,25 0 16,99-25-1,24 0 1,1 1-16,0-1 16,347 25-1,74-50 1,-322 50-16,-125 0 15,-73 0-15,-25 0 16,-75 0 156</inkml:trace>
  <inkml:trace contextRef="#ctx0" brushRef="#br0" timeOffset="5441.55">24879 5085 0,'25'0'125,"0"0"-109,0 0-1,-1 0 1,1 0 0,0 0-1,0 0-15,-25-25 16,74 25-1,-24 0-15,49 0 16,0 0 0,-74 0-1,-25-25 17</inkml:trace>
  <inkml:trace contextRef="#ctx0" brushRef="#br0" timeOffset="9551.17">24730 4936 0,'0'0'0,"25"0"15,25 0 1,-26 0-16,1 0 31,25 0 47,49 0-62,124 25 0,75-25-1,-149 25-15,-25-25 16,248 25 0,0-25-1,-223 0-15,0 0 16,74 0-1,-223-25 1,74 25 218,-49-25-202,174 25-1,619-25 0,-148-49 0,-571 49-15,-25 25-16,26 0 16,49 0-1,49-25 1,75 25 0,-174-25-16,50 25 15,-25-25 1,-25 1-1,-74 24 1,173-25 47,373 74-32,-497-49-16,-49 0 126,74-99-110,-99 25 1,0-75-1,-49 75-16,-1 24 1,50 25-16,-50 0 16,-24-24-16,24-1 15,1 25-15,-75-24 16,49-1-16,-24 25 16,-174 1-1,100-1-15,-1 25 16,-24 0-16,-1 0 15,-347 0 1,150 0 0,24 49-1,-1 1 1,125-25 15,124 0-15,25-1-1,74 1-15,1-25 16,-26 0-16,50 25 16,-25-25-16,-24 0 15,-26 0 1,-99 25 0,26 0-1,-26-1 1,25 1-1,75-25 1,24 0-16,-49 0 16,74 0-1,-24 0-15,-1 0 78,-173 0-62,123 0-16,-172 0 16,73 0-1,125 0-15,24 0 16,1 0 0,-26 25-1,50-25 1,-24 25-1,24 0 1,-49-25 0,24 24-16,-25 26 15,-49-25 1,100 0 0,-1-25-16,-25 24 31,100-24 94</inkml:trace>
  <inkml:trace contextRef="#ctx0" brushRef="#br0" timeOffset="11785.76">24805 7193 0,'99'0'265,"0"0"-249,0 0-16,199 0 16,74 0-1,0 0 1,-25 0 0,-173 0-16,-50 0 15,74 0-15,-24 0 16,198 0-1,-173 0-15,-1 0 16,174 0 0,-248 0-1,-25 0-15,100 0 16,-125 0 0,-24-24-1,24-1 1,50 25-1,25 0 1,50 0 0,-1 0-1,-124-25-15,-49 25 16,0 0 0,-50 0 124,-49 0-109,24 0-31,-24 0 0,-1 25 16,-49 0 0,-74-25-16,-1 0 15,-346 0 1,272 0-16,25 0 16,-521 49-1,595-24 1</inkml:trace>
  <inkml:trace contextRef="#ctx0" brushRef="#br0" timeOffset="14848.1">23192 9699 0,'0'198'62,"0"-74"-30,0-99-17,-24-75 63,24 1-62,0-75 0,0 49-1,0 1 1,0 24 0,24 50-16,-24-25 15,25 25 1,0 0 46,0 50-46,0-25 0,-1 24-16,1 1 31,0-25-16,-25 0 32,25-25-31,49-75 31,1-24-32,-26 25-15,50-26 16,100-73 0,-174 173-1,0 223 17,-25-25-1,0-148-16,0-25 1,0 0 15,0-1-15,0 1-16</inkml:trace>
  <inkml:trace contextRef="#ctx0" brushRef="#br0" timeOffset="15781.4">24358 9599 0,'0'0'0,"-25"174"15,25-50 1,0 0 15,0-49-31,0-26 0,0 26 16,0-51 0,0-48 62,-74-175-63,49 100 1,0 24 0,25 51 62,0-51-47,75-74 0,49 25-15,-25 50-1,-49 24 1,-26 50 47,26 50-48,-25-25 1,-25 74-1,0-49 1,0 24 0,0-49-1,-25 0 1,-25-1 31,-24 1-32,24 0-15,26 0 16</inkml:trace>
  <inkml:trace contextRef="#ctx0" brushRef="#br0" timeOffset="16108.76">24854 9401 0,'25'74'16,"-50"-148"-16,50 173 15,25-49-15,-25-1 16,-25-24-16,0 25 16,24-25-1,-24 24 1,0-24-1,0-50 48</inkml:trace>
  <inkml:trace contextRef="#ctx0" brushRef="#br0" timeOffset="16462.28">25301 9699 0,'149'0'78,"-25"0"-62,719 0 15,-322-25-16,-149-25 1,-248 1 0,-124 24-16</inkml:trace>
  <inkml:trace contextRef="#ctx0" brushRef="#br0" timeOffset="16951.57">27409 9426 0,'25'99'46,"25"0"-30,-26 0 0,-24-49-1,0-25 1,0-75 46,-49-49-46,24 0-16,0 0 0</inkml:trace>
  <inkml:trace contextRef="#ctx0" brushRef="#br0" timeOffset="18306.47">27310 9227 0,'99'-24'62,"174"-1"-31,-248 25 1,-25 124-1,-99 49-15,-50 1-1,25-25 1,99-75-1,0-74 1,50 0 62,0 0-62,24-25-1,26 1 1,24-1 0,-25-50-1,-24 26 1,-25 49 0,0 25 46,24-1-31,-24-24 1,25 0-1,-1 0-16,-24-49 1,0 24-16,-25 0 16,25 50 62,49 0-47,1 0 0,98-199 1,-148 199 46,49 24-63,-49-24-15,0 0 16,0-25 0,24 0-1,1 0 1,0 0-1,-26 0 32,51 0 0,49 25-31,0 0-1,496 24 1,-397-49 0,-124 0-1</inkml:trace>
  <inkml:trace contextRef="#ctx0" brushRef="#br0" timeOffset="19607.43">24854 10592 0,'-25'74'94,"1"-24"-63,24-26-15,0 1-1,0 124 1,49 0 0,-24 49-1,50-49 1,-75-99-1,0-25 1,0-1 0,0 1-1,-50-25 32,-25 0-31,-24-49-1,-198-100 1,321 149 62,76 74-47,-76-49-15,1 25-16,0-1 16,0 100-1,0-75 1,-25 26-16,99 247 16,-74-124 15,-1-49-16,-24-25 1,0-1 0,0-98-16,0 0 15,0 49 1,0-74 0,0-1 77,0 26-93</inkml:trace>
  <inkml:trace contextRef="#ctx0" brushRef="#br0" timeOffset="20764.7">24209 15304 0,'0'25'31,"0"25"-15,0 49-1,0-49-15,0 49 16,0 50-1,0-100 1,0-173 47,0-173-48,0 123-15,0-24 16,0-1-1,0 150 1,25 49 0,50 49 31,-26-24-32,26 99 1,-26-25-1,-24 25 1,25-49 0,-50-51 15,24-24 0,51-99-15,-26 0-16,1 0 15,0 0-15,74-75 16,-75 124 0,-24 50 15,-25 75-31,50 98 31,-25-98-31,-1-26 16,-24 51-1,25-51 1,0 1 0,-25-75 46</inkml:trace>
  <inkml:trace contextRef="#ctx0" brushRef="#br0" timeOffset="21141.87">25177 15156 0,'0'0'0,"25"49"31,-1 26-16,-24 24-15,0-49 16,0 198 0,0-75-1,0-74 1,0-49 0,0-25 15,-24-75 31,-100-545-30,124 496-32,0 24 15</inkml:trace>
  <inkml:trace contextRef="#ctx0" brushRef="#br0" timeOffset="21635.08">25078 15131 0,'24'0'47,"200"-99"-16,-200 99-31,1 0 47,-25 24-31,0 26-1,0 49 1,0-49 0,0 24-1,-25-74 95,1 0-79</inkml:trace>
  <inkml:trace contextRef="#ctx0" brushRef="#br0" timeOffset="22042.45">25722 14908 0,'0'24'31,"0"125"0,0-50-15,0-49-16,0 24 15,0 1 1,0-50 0,0-50 46,100-149-31</inkml:trace>
  <inkml:trace contextRef="#ctx0" brushRef="#br0" timeOffset="22421.32">26293 15156 0,'124'0'109,"174"0"-93,-199-25-1,50 0 17,-125 0-17,26-49 1,0-25-1</inkml:trace>
  <inkml:trace contextRef="#ctx0" brushRef="#br0" timeOffset="22851.5">27384 14610 0,'0'0'0,"25"74"16,-25 1-1,50 24 1,-50 25 15,25-50-15,-1-24-1,-24-25 1,0 24 0,0-24-1,-49-50 63,24-49-62,-25-199 0,26 224-1</inkml:trace>
  <inkml:trace contextRef="#ctx0" brushRef="#br0" timeOffset="23985.36">27360 14759 0,'49'0'31,"26"0"1,24-50-17,-74 50 1,24-25-16,-24 1 15,-25 98 95,0-49-95,0 0-15,0 24 0,0 1 32,0-25 46,0-1-31,74-48-16,125-200 0,-150 175-15,-49 24-1,0 99 17,50 26-17,-50-51-15,25-24 16,0-25 0,0 0 15,24-25-16,26-49 1,-1 24 0,-24 1-1,-26 49 32,26 49-31,0 1-16,-26-25 15,1-1 1,25-24 0,49 0-1,-74-24-15,0 24 16,24-25 0,-24 25 15,49 0 0,26 49-15,-26-49-1,1 25 1,-26 0-16,-24-25 0,0 0 31,-75 0 47,-49-174-78</inkml:trace>
  <inkml:trace contextRef="#ctx0" brushRef="#br0" timeOffset="25488.13">25896 10517 0,'0'0'0,"0"-25"32,25 25 14,0 0 33,496 0-33,124-74-14,-447 24-32,-49 26 0,-50-26 15,50 0 1,-199 75 328,25-25-329</inkml:trace>
  <inkml:trace contextRef="#ctx0" brushRef="#br0" timeOffset="26852.08">26814 10344 0,'-199'0'62,"1"0"-46,-100 99-1,25-74 1,100-25 0,74 24-1,74-24 1,-25 100 31,-24 123-32,24-99 1,50-25 0,0 25-1,50 25 1,-25 49 0,24-24-1,-24 74 1,0-74-1,-25-125 1,-75-222 78,-24-51-79,25 26 1,99 223 47,123 99-48,-123-75-15,25 1 16,-25 0-16,-25-1 15,24 26-15,-24 98 16,0 75 0,-24-74-1,-1-25 1,25-25 15,-25-25-15,25-25-1,0-49 1,0 25 0,25 24-1,49 1 1,-24-1-16,24 25 16,174 199-1,-148-174 1,-76-99-1,1-25 1,0-248 0,-25 49-1</inkml:trace>
  <inkml:trace contextRef="#ctx0" brushRef="#br0" timeOffset="27339.4">26367 11832 0,'25'0'46,"0"49"-30,0 26 0,-25 24-1,25 0 1,-25 1 0,0-51-1,0-24 1,-100-248 31</inkml:trace>
  <inkml:trace contextRef="#ctx0" brushRef="#br0" timeOffset="28309.48">26243 11609 0,'25'0'31,"99"0"-15,-74 0 15,-50 74 16,0 50-31,-50 74-1,-99 26 1,75-100-16,24-25 16,-24 25-1,74-99 1,25-25 46,99-25-46,-75-25 0,26 26-1,98-76 1,-73-24-1,-51 50-15,1-25 16,-50 74 0,25 50 46,24-1-46,-49 1-1,25 0 1,0 0 0,0-25 15,-1-25 0,1 50 16,25 0-16,-1-25 16,200-174-16</inkml:trace>
  <inkml:trace contextRef="#ctx0" brushRef="#br0" timeOffset="29397.45">27409 11857 0,'0'124'47,"0"-100"-31,0 51-1,25-50 1,0-1 15,0-24 1,-1 0-17,1-49 1,-25-50-1,-25-50 1,-99-99 0,100 248-1,24 25 1,0 148 0,0-49-1,24-124 1,-24 25-1,25-25 1,74-25 15,-24 0-31,-50 1 32,-25-1-17,24 25 32,26 99-16,-25-25-15,-25-49-16,49 50 16,-24-100 46,0-25-46,25-49-1,-50 74 17,24 25-32,1 0 62,0 0-46,0 0-1,74 0 1,-74 0 0,0 0 93,49 0-78</inkml:trace>
  <inkml:trace contextRef="#ctx0" brushRef="#br0" timeOffset="30453.12">29096 11708 0,'-75'99'31,"26"-74"-16,49 24-15,0-24 16,0 0 0,0 0 15,74-25 31,50-149-46,-24-25 0,-51 1-1,-24 98 17,-25 274 14,0-125-30,0 1-16,25-51 16,0 26-1,-1-25 1,1 0 0,0-25 46,74-100-31,-74 76 16,-25 48-16,50-24-15,-1 0 0,1 0-1,49 0 1,-49 0 0,-26 0-1,1-24 1,50-1-1,24 0 1,-25 25 0,-74 25 93,0 0-93</inkml:trace>
  <inkml:trace contextRef="#ctx0" brushRef="#br0" timeOffset="35686.3">3175 8161 0,'74'-25'63,"522"-124"-17,371-49-14,-173 24-1,-695 174-31,-49 0 31</inkml:trace>
  <inkml:trace contextRef="#ctx0" brushRef="#br0" timeOffset="38907.32">15701 9054 0,'25'0'31,"0"0"32,0 0-47,74 0-1,99 0-15,323 0 16,670 0-1,694 0 1,124 0 0,-372-25 15,-1265-25-31,-99 25 0,-173-24 31</inkml:trace>
  <inkml:trace contextRef="#ctx0" brushRef="#br0" timeOffset="44203.21">5358 11460 0,'49'0'78,"75"-25"-62,-24 25-1,371-25 1,-124 0-16,918 25 16,620-24-1,199 24 1,-397 0 0,-745 0-1,-495-75 1,-398 75-1,-24 0-15</inkml:trace>
  <inkml:trace contextRef="#ctx0" brushRef="#br0" timeOffset="47200.65">29617 8682 0,'0'24'157,"0"76"-126,49-26-16,-24 0-15,0-49 16,49 75 0,-74-76-16,25 1 15,0-25 1,0 0 62,49-124-47,-49 99-31,-25 0 47,0 1-16,-25-26-15,25 25 109,-25 25-78,25-25-31,-49 1 30,24-26-30,0 50 15,0 0 47</inkml:trace>
  <inkml:trace contextRef="#ctx0" brushRef="#br0" timeOffset="48314.68">30138 9227 0,'0'75'94,"0"-50"-78,0-1-16,0 1 15,0 0 1,49-25 109,-24-25-94,-25 0-31,0 1 16,25-76 15,-25 26-15,0 49-1</inkml:trace>
  <inkml:trace contextRef="#ctx0" brushRef="#br0" timeOffset="49030.18">32395 8334 0,'-50'75'31,"26"24"-15,24 0 15,24 0 0,26-74-15,-25 0-16,49-25 31,-49 0 0,0-25-15,0 0 0,-25-24-1,0 24 1</inkml:trace>
  <inkml:trace contextRef="#ctx0" brushRef="#br0" timeOffset="49783.62">32544 9103 0,'25'100'78,"-1"-76"-46,-24-48 61,25-1-77,-25 50 47,0 24-32,-25-49-31</inkml:trace>
  <inkml:trace contextRef="#ctx0" brushRef="#br0" timeOffset="50765.27">30187 8756 0,'0'-25'156,"174"-99"-125,-124 75-15,98-26-1,51 1 1,-50 49-16,24 25 16,-49-50-16,124 1 15,-74 24 1,-25 25-1,-50 0 1,-25 25 0,100 49-1,-25 1 17,-99-75-32,-50 24 15</inkml:trace>
  <inkml:trace contextRef="#ctx0" brushRef="#br0" timeOffset="51157.65">32321 8235 0,'24'50'63,"-24"-25"93</inkml:trace>
  <inkml:trace contextRef="#ctx0" brushRef="#br0" timeOffset="53402.98">29617 9079 0,'74'49'219,"-49"-24"-188,-25 0-15,25-25 15,0 0 94,-1 0-109,51 0-1,-1 0 1</inkml:trace>
  <inkml:trace contextRef="#ctx0" brushRef="#br0" timeOffset="54011.49">31576 9054 0,'25'0'16,"99"0"0,75 0-1,198-25 1,-1 25-1,-197-25 1,-150 25 0,-24-25-1</inkml:trace>
  <inkml:trace contextRef="#ctx0" brushRef="#br0" timeOffset="58910.45">5085 15032 0,'25'0'47,"0"0"15,24 0-15,1 0-31,148-25-1,149 0 1,-148 25-16,24-25 15,50 0-15,0 1 16,-25-26-16,0 25 16,298-99-1,-373 75 1,-123 49 0,-25 0 15</inkml:trace>
  <inkml:trace contextRef="#ctx0" brushRef="#br0" timeOffset="66573.32">29369 13271 0,'0'0'15,"-25"49"-15,0 1 16,0-50 0,25 25-16,-24-25 171,98 49-92,50 100-48,-99-149-31,49-74 62,75-75-46,-50 50 0,-49 74-1,-1 25 48,-49 99-32,25-99-31,-25 50 16,25-50-1,-25 24 16,25-24 1,0 0-32,-1 0 31,100-24 31,-74 24-30,0-25 15,-25 0-16,-25 0 31,24 25 126,51-25-157,-26 1 0,-24 48 110,0-24-125,0 0 93,-124 25 32,-125 50-126,-24-1 1,124-49-1,124 0 1</inkml:trace>
  <inkml:trace contextRef="#ctx0" brushRef="#br0" timeOffset="67241.25">28699 13717 0,'0'0'0,"74"0"31,-24 0-31,24 0 16,75-25 0,75-24-1,-76 24 1,-73-25-1,-50 25-15,-1 1 16,1-1 0,0-25-1,0 25-15</inkml:trace>
  <inkml:trace contextRef="#ctx0" brushRef="#br0" timeOffset="67839">29716 13246 0,'-50'49'31,"100"-98"-31,-100 148 15,26-74 1,24 0 15,148-25 32,1 0-48,-74 24-15,73 1 16,-23-25 0,-76 0-1,1 0 1,-25 0 0,-1-25-1,51-74 1,-26-25-1,1 0 1,-50 74 0</inkml:trace>
  <inkml:trace contextRef="#ctx0" brushRef="#br0" timeOffset="68939">30435 13345 0,'25'0'297,"74"0"-281,1 0-16,-1 0 16,74 50-16,-24-26 15,75 51 1,-175-75-16,-49 25 15,0-50 64,0-74-64,-99-100 1,74 125-1,0 49 1,25 0 31,50-74-31,24 49-16,26-74 15,-51 75 1,-24 49-1,-25-25-15</inkml:trace>
  <inkml:trace contextRef="#ctx0" brushRef="#br0" timeOffset="70238.42">32693 11509 0,'24'0'31,"51"100"1,-50-76-17,-1 1 1,1 0 93,0 0-109</inkml:trace>
</inkml:ink>
</file>

<file path=ppt/ink/ink5.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13793" units="1/cm"/>
          <inkml:channelProperty channel="T" name="resolution" value="1" units="1/dev"/>
        </inkml:channelProperties>
      </inkml:inkSource>
      <inkml:timestamp xml:id="ts0" timeString="2025-02-08T03:34:10.743"/>
    </inkml:context>
    <inkml:brush xml:id="br0">
      <inkml:brushProperty name="width" value="0.05292" units="cm"/>
      <inkml:brushProperty name="height" value="0.05292" units="cm"/>
      <inkml:brushProperty name="color" value="#FF0000"/>
    </inkml:brush>
  </inkml:definitions>
  <inkml:trace contextRef="#ctx0" brushRef="#br0">21754 2927 0,'25'50'31,"-1"173"16,-24-124-31,0-74-1,0 74 1,0-49-1,0-26 32,-24-123 0,24 0-31,0-25-1,0 25 1,0 49 0,0 25-1,99-24 142,-74 24-142,74 0 1,-74 0-1,-1 100 126,1 74-125,-25 24-1,0-24 1,0-124-16,0 0 16,0-1-16,50-172 125,-50 73-110,74-74 1,-49 125 15,-25-1 0,25-50-15,24 26 0,51-50-1,-76 74-15,1 25 63,-25 25-48,25 24 1,0 26-16,0-1 16,24 75-1,-24-50 1,-25-49-1,25-1-15,-25-24 32,0-149 46</inkml:trace>
  <inkml:trace contextRef="#ctx0" brushRef="#br0" timeOffset="464.49">22696 2927 0,'50'99'46,"0"50"-30,-26 0 0,1-50-1,-25-74 1,0-75 62,-49-173-47,49 173-15,0 26-16</inkml:trace>
  <inkml:trace contextRef="#ctx0" brushRef="#br0" timeOffset="1231.19">22796 3026 0,'0'0'0,"0"-49"15,0-1 126,24 25-125,26 0 15,-25 25-15,0 0 77,-1 0-77,-24 25-16,0 0 16,0 0 46,-24 74-46,-26-25-1,0 1 1,26-75-16,48-25 125,26 25-109,0-50-16</inkml:trace>
  <inkml:trace contextRef="#ctx0" brushRef="#br0" timeOffset="1623.87">23366 2729 0,'0'24'47,"25"26"-31,-25 24-1,25 1 1,-1-26-16,-24-24 15,0 74 1,0-74 0</inkml:trace>
  <inkml:trace contextRef="#ctx0" brushRef="#br0" timeOffset="2064.17">22746 3621 0,'99'0'62,"75"0"-46,24 0 0,-99-24-1,-74 24 1</inkml:trace>
  <inkml:trace contextRef="#ctx0" brushRef="#br0" timeOffset="6356.33">27037 2927 0,'0'0'0,"-25"25"15,0 24 1,25-24 0,0 0 15,0 49 0,0-49-31,0 0 0,0 0 31,0 24-31,25-24 16,25 99 0,-25-99-16,0 0 15,49 74 1,0-49-1,-24-50 1,0 24 0,24-24-16,-24 0 15,-1 0-15,1 0 16,-1-49-16,1 24 16,-25 0-16,0-24 15,-1 24 1,-24 0-1,0 0 17,0-99-17,0 99-15,0-24 16,0 24-16,0-25 0,0-24 31,0 49-15,-24 0-16,-1 1 31,0 24-15,25-25-1,-25 25 32,-24 0-31,24-25-1,0 0-15,-99 0 32,25-24-17,74 49 63</inkml:trace>
  <inkml:trace contextRef="#ctx0" brushRef="#br0" timeOffset="7424.24">26541 4961 0,'0'50'62,"-50"123"-46,26-74 0,24-49-1,0-25 1,0 0-1,24-25 1,1 24 0,0-24-1,25 0 1,-26 0 0,26-24-1,-25-1-15,0-25 0,-1 50 16,1-49-1,-25-1 1,0-24 0,0 49-1,-25 0 17,1 0-17,-1 0 1,-74-24-1,74 24-15,0 0 16,0 25 15</inkml:trace>
  <inkml:trace contextRef="#ctx0" brushRef="#br0" timeOffset="8401.21">29121 4490 0,'0'0'0,"-50"49"31,50-24-31,-25 0 31,0 74-15,1 25 0,24 0-1,0 0 1,0-49-1,0-51 1,0 1 0,24-25-1,26 0 1,0 0-16,-1 0 16,26 0-1,-50 0 1,-1 0-16,1 0 15,0-74 1,0-1 0,0 26-1,-25 24 1,24-25 0,-24 1-1,0-75 1,-24 49-16,-1 26 15,0-26-15,-25 50 16,26-49 0,-1 74-1,0 0 48</inkml:trace>
  <inkml:trace contextRef="#ctx0" brushRef="#br0" timeOffset="14641.43">28327 2753 0,'25'50'78,"0"74"-47,-25-99 1,24 24-1,-24-148 110,0-25-126,0 75 1,75 123 171,24 75-171,-25-50 0,-74-74-1,25 0 1,0-100 93,-25-49-93,25 75-16,-25-1 15,25 0 1,-25 26 0,24 24-1,-24-25 1,25 25 62,0 0-47,0 25-15,-25-1-16,49 76 31,1-26-15,-50-24-16,25-1 15,0-24-15</inkml:trace>
  <inkml:trace contextRef="#ctx0" brushRef="#br0" timeOffset="15848.31">27260 5209 0,'-124'99'94,"50"0"-63,49-99-15,25 25-1,0 0 48,25 0-63,25 24 15,49 51 1,-74-76 0,-25 26 62,0-25-16,-25-25 63</inkml:trace>
  <inkml:trace contextRef="#ctx0" brushRef="#br0" timeOffset="16971.95">29344 5209 0,'0'25'63,"-50"74"-48,50-74 1,-24 24 0,24-24 15,0 0 0,24-25-15,26 25-1,-25 0-15,0-25 16,24 24 0,-24-24-1,0 25 16,-25 0 1,0 0-17,0 0 1,-50 24 15,25-49 0,1 25-31,-1-25 32,-50 0-17,1 0 1,-25 0-16</inkml:trace>
  <inkml:trace contextRef="#ctx0" brushRef="#br0" timeOffset="17799.81">27285 5779 0,'-25'0'46,"-24"50"-30,24-50-16,-25 25 78,-74 0-62,99-25-1</inkml:trace>
  <inkml:trace contextRef="#ctx0" brushRef="#br0" timeOffset="18949.91">29369 5283 0,'49'0'31,"-24"0"0,0-24-15,0 24 0,99-50-1,-25 25 1,0 0-1,0-24 1,-24 49 0,-50 0-1,-75 25 110</inkml:trace>
  <inkml:trace contextRef="#ctx0" brushRef="#br0" timeOffset="23066.02">24011 3398 0,'50'0'125,"198"0"-110,124-25 1,-149-49 0,-149 24-16,-24 50 15</inkml:trace>
  <inkml:trace contextRef="#ctx0" brushRef="#br0" timeOffset="23931.75">25078 2729 0,'-25'0'62,"0"49"-46,25 1 0,0-25-1,0-1 1,50 26 0,24 0-1,0-1 16,-49-24-31,-25 0 16,25-25-16,-25 25 16,50 24-1,-26 26 1,1-26 0,-74-49 93,-1 0-93,50-25 62</inkml:trace>
  <inkml:trace contextRef="#ctx0" brushRef="#br0" timeOffset="25016">22870 4366 0,'50'49'63,"-50"1"-48,24-50 1,-24 25 0,0-50 93,100-174-78,-1 249 32,-25 74-48,-24-50-15,-1-24 0,-49-25 16,50 49 0,-25-123 62,49-125-47,-74 149-15,25 25 46,25 0-46,-26 50-16,51 24 15,-1-49 1,-24 0 0,-1-25-1,-24 0 1,25-25-16</inkml:trace>
  <inkml:trace contextRef="#ctx0" brushRef="#br0" timeOffset="25350.91">24036 4465 0,'25'0'16,"49"0"0,-49 0-16,24 0 15,26 0-15,49 0 16,25 0-16,24 0 15,-24 0-15,50 0 16,173-50 0,-273 25-1,-74 25 1,-25-24 0</inkml:trace>
  <inkml:trace contextRef="#ctx0" brushRef="#br0" timeOffset="26466.38">25549 3870 0,'0'49'16,"0"1"0,0-1-16,25 26 15,-1 49 1,-24-50-16,0 1 0,25 98 31,-25-222 47,0-125-62,-25-24 0,1 49-1,24 99 16,0 25-15,0 125 172,-25 24-157,0-100-16,25 1 64,74 0-64,-24 0-15,24 0 16,75-1-1,0-24-15,-50 25 16,1-25 0,-51 0-16,-98-25 156,-1 1-156</inkml:trace>
  <inkml:trace contextRef="#ctx0" brushRef="#br0" timeOffset="27650.01">23391 3894 0,'620'-74'94,"-322"49"-79,347 0 1,-348 1-16,-49-1 15,25-25 1,-223 25-16,-26 25 16,1-25-1,0-74 48,25 25-48,-50 49 1,0 0 0,0-49 31,0-1-32,-50-49 1,-49-24-1,49 73-15,1 26 16,-75-75 0,99 99-16,-50-50 15,26 50-15,-50-24 16,-1-1 15,26 1-31,24 24 31,1 25-31,-1-25 16,-99 0 0,-99 0-1,-49 1 1,148 24-16,25 0 16,-174 0-1,75 0 1,124 24-16,-1 1 15,-24 0-15,-24 25 16,48-26 0,26 1-1,24-25-15,-24 75 16,24-26 0,25-49-1</inkml:trace>
  <inkml:trace contextRef="#ctx0" brushRef="#br0" timeOffset="29463.04">26194 3795 0,'-124'-25'16,"248"50"-16,-571-99 15,249 74-15,-25 0 16,-199 0 0,50 0-1,74 0 1,125 0-1,98 0-15,1 0 16,-50 0 0,99 0-16,0 0 15,0 0 1,-74 74 15,-50 1 0,100-75-31,24 49 16,-25-24-16,1-25 16,24 25-16,0 0 15,0-1 1,-24 26 0,49 0-16,-50-26 15,-24 76 1,49-51-16,0 1 15,0-1-15,-24 1 16,49 0 0,-25-26-1,25 1-15,0 25 32,0-25 14,0 49-30,25-49-16,24 24 16,50 51-1,-49-26-15,0-49 0,-1 25 16,75 49 0,-25-25-1,50 1 1,0-26-1,0-24 1,-75-25 0,50 0-16,50 0 15,24-25-15,50 0 16,-24 1-16,-26 24 16,-24 0-16,74-25 31,-199 25-31,1 0 15,-25 0 1,0 0-16,-25-25 47,49-49-31,26-26-1,-1 1 1,-24 74-16,-25-24 15,-1 24 1,26-50 0,-25 1-1,0 24-15,24 1 16,-24 24-16,25-74 16,-1 49-1,-49 1-15,25 24 16,0-50-1,0 1 1,-1 24 0,-24 26-1,0-1 1,0 0 78,-24-25-63</inkml:trace>
  <inkml:trace contextRef="#ctx0" brushRef="#br0" timeOffset="36601.15">27434 5482 0,'0'49'94,"0"-24"-79,0 25 1,25-25 31,-25 24-31,0 26-16,0-26 15,0-24 1,25-99 62,-25-174-62</inkml:trace>
  <inkml:trace contextRef="#ctx0" brushRef="#br0" timeOffset="37984.55">28178 3225 0,'0'74'172,"-49"75"-157,24-50 1,0-49 0,0-50-1,25 49 1,-25-24 0,0 25 15,1-50-16,24 25 1</inkml:trace>
  <inkml:trace contextRef="#ctx0" brushRef="#br0" timeOffset="38855.5">27930 3746 0,'-50'173'31,"100"-346"-31,-199 520 16,124-273-1,1-74 17,73 0 218,1-25-219,-50 1-31,25 24 15,24-25 1,-24-25-16,0 50 16,99-99-1,-50 25 1,-24 24 0</inkml:trace>
  <inkml:trace contextRef="#ctx0" brushRef="#br0" timeOffset="39668.32">27632 4837 0,'0'0'16,"-74"174"-1,-25-1 1,-25 26 0,74-75-1,25-75 1,25-74 78,25 1-79,0-1 1,0 25 0,0 0 15,-1 0-16,26 0-15,-25 0 16</inkml:trace>
  <inkml:trace contextRef="#ctx0" brushRef="#br0" timeOffset="41041.76">26566 7838 0,'0'25'63,"0"0"-48,0 49 1,-25 50 0,25-99-1,0 25 1,0-1-1,0-24 17,0 0-17,25-25 1,0 0 46,-1-74-46,1 24-16,25-74 16,-25 74-1,-1 25 1,-24 1 46,0-1-46,-24 25 47,-26-25-32,25 25 0,0 0 32,1 0-48</inkml:trace>
  <inkml:trace contextRef="#ctx0" brushRef="#br0" timeOffset="41601.14">26764 8012 0,'149'0'78,"0"0"-62,-50-25-16,-24 25 15,-26 0-15,26-25 16,-26 0-1,-24 25 48</inkml:trace>
  <inkml:trace contextRef="#ctx0" brushRef="#br0" timeOffset="42248.45">27632 7665 0,'100'49'78,"-76"-24"-62,26 25-1,99 24 1,-75-74 0,-49 0-1,-149 74 110,0 26-93,0 24-1,74-99-16,50-1 1</inkml:trace>
  <inkml:trace contextRef="#ctx0" brushRef="#br0" timeOffset="42776.19">28253 7541 0,'0'49'47,"24"125"-31,1-125 0,0 1-16,-25 24 31,25 26-16,-25-51 1,0-24-16,0 0 16</inkml:trace>
  <inkml:trace contextRef="#ctx0" brushRef="#br0" timeOffset="44611.54">26665 8632 0,'25'0'125,"24"0"-94,51 0-15,-51 0 0,50 0 15,-74 0-16,0 0 1,0 0 0,0 0-1,0 0 17,-1 0-17,51 0 32,74-25-31,-100 25-1,1-25 1,-1-24 31,-24 24-32,25 25 1,-50-25 0</inkml:trace>
  <inkml:trace contextRef="#ctx0" brushRef="#br0" timeOffset="45355.45">27608 8186 0,'24'24'15,"26"1"17,-25 25-17,0-25 1,24-1 0,-24-24-1,-25 50 126,-50 49-126,50-49-15,-24-25 16,24-1 0,-50 1 15,25 25-15,25-25-1,25-25 79</inkml:trace>
  <inkml:trace contextRef="#ctx0" brushRef="#br0" timeOffset="46824.21">28228 8434 0,'25'0'110,"-25"24"-95,24 1-15,-24 0 16,25 25 15,0-26-15,-25-48 156,25-26-157,-50 50 142,0 0-95,25 124 110,0 25-156,0-50-1,0 50 1,0-99 0</inkml:trace>
  <inkml:trace contextRef="#ctx0" brushRef="#br0" timeOffset="47513.31">28004 9153 0,'25'0'47,"0"25"-16,0 24-15,25 51 0,24-1-1,-24-25 1,-26-49-16,-24-99 94,25-174-63,0 223-31,-25 0 16</inkml:trace>
  <inkml:trace contextRef="#ctx0" brushRef="#br0" timeOffset="48448.77">28674 7665 0,'50'0'125,"-25"0"-109,74 0-1,-50 0-15,1 0 16,0 0-16,99 0 15,-50 0 1,-50-25 0,-49 0-1</inkml:trace>
  <inkml:trace contextRef="#ctx0" brushRef="#br0" timeOffset="49152.02">29418 7367 0,'25'0'47,"0"25"-32,25 24 1,49-24 0,-74 0-16,-1-25 15,1 0 95,-50 124-17,-24-99-77,-1 49 0,-24-24-16,49-1 15,-49 26 1,24 24-1,25-74-15,25 0 32</inkml:trace>
  <inkml:trace contextRef="#ctx0" brushRef="#br0" timeOffset="50415.88">30038 7417 0,'25'0'31,"0"0"-15,0 0 15,24 49-16,1-49-15,0 25 16</inkml:trace>
  <inkml:trace contextRef="#ctx0" brushRef="#br0" timeOffset="51408.6">30212 7417 0,'50'24'125,"-50"100"-94,-50 50-15,50-124-1,-74 98 1,74-98 15,149-75 94,-100 25-109,26-25-1,-51 1 1</inkml:trace>
  <inkml:trace contextRef="#ctx0" brushRef="#br0" timeOffset="52628.37">28426 7615 0,'25'-50'172,"0"26"-141,0-26-16,-25 25-15,49-24 16,1-51 0,-25 51-16,49-1 15,-24-49-15,-1 74 16,26-49 0</inkml:trace>
  <inkml:trace contextRef="#ctx0" brushRef="#br0" timeOffset="53218.76">29046 6499 0,'50'0'63,"24"49"-32,1 1-16,-26-50 1,1 0 0,-50 50 124,-99 98-108,24-73-32,26-1 31,24-24-16,25-25 1,0 0 15</inkml:trace>
  <inkml:trace contextRef="#ctx0" brushRef="#br0" timeOffset="53902.82">28699 7838 0,'0'25'46,"50"0"17,-1 0-32,1-25-15,-50 24-1,25-24 1,-25 25-16,49 0 16,26 0-1,-51 0 1,1-25 15,-25 25 16</inkml:trace>
  <inkml:trace contextRef="#ctx0" brushRef="#br0" timeOffset="55001.44">29146 8210 0,'24'0'15,"-24"25"1,25 149 0,-50 74-1,-24-124-15,24-25 16,0 0-1,0-124 48,0-24-47,-24-274 15,49 249-16,0 49-15,0-24 32,49 24-17,-49 0-15,25 25 16,50-25 0,-50 25 77,-1 99-61,-24-24-1,-24-75 0,24 25 32,0-1-48,0 1 1,49 0-1,50 25 1,1-1 0,-51-24-1,-49 0 79,-74-50-16,-50-25-62</inkml:trace>
  <inkml:trace contextRef="#ctx0" brushRef="#br0" timeOffset="56369.14">29195 8558 0,'-25'24'47,"-24"76"-32,-26-100 142,-49 0-142,-74-25 1,24-25 0,25 25-1,125 25 1,-1 0-1,-25 0 1,1 0-16,-1-24 16,25-1-1,-49 0-15,-26-25 16,51 26-16,-125-26 16,125 50-1,-1 0 1,50-25 124,25 25-108,99 0-17,-25 50 1,-49-1 15,-26-49-15,-24-24 93,50 24-31,124-25-46,-149 25-17</inkml:trace>
  <inkml:trace contextRef="#ctx0" brushRef="#br0" timeOffset="57575.04">28426 7516 0,'25'-50'93,"49"-24"-77,1-25 0,74-25-1,49 24 1,50 26 0,-99 49-16,-50 0 15,25-24 1,-99 49-16,25 0 15,-26 0 64,26 25-64,24 24-15,50 50 31,-49-99-15,-50 25-16</inkml:trace>
  <inkml:trace contextRef="#ctx0" brushRef="#br0" timeOffset="58101.46">30088 6896 0,'0'0'16,"50"99"0,-26-74-1,1 0-15,149 49 32,-100-74-1,-74-25 16,25 25-16,-25 25 31,-25 49-46,1-24-16,-1 0 16,-25 98-1,25-123 1,25 0 0</inkml:trace>
</inkml:ink>
</file>

<file path=ppt/ink/ink6.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13793" units="1/cm"/>
          <inkml:channelProperty channel="T" name="resolution" value="1" units="1/dev"/>
        </inkml:channelProperties>
      </inkml:inkSource>
      <inkml:timestamp xml:id="ts0" timeString="2025-02-08T03:35:19.479"/>
    </inkml:context>
    <inkml:brush xml:id="br0">
      <inkml:brushProperty name="width" value="0.05292" units="cm"/>
      <inkml:brushProperty name="height" value="0.05292" units="cm"/>
      <inkml:brushProperty name="color" value="#FF0000"/>
    </inkml:brush>
  </inkml:definitions>
  <inkml:trace contextRef="#ctx0" brushRef="#br0">3001 3721 0,'-124'0'78,"-149"49"-47,125-24-31,-175 0 31,-98 74-15,148-99-16,74 50 16,100-50-16,49 0 15,50 49 142,0 224-126,0-74-31,0 24 15,-24 868 1,-76-148 0,1 173-1,50-124 1,24-272 0,25-175-1,0-73 1,0-249-1,25 50-15,49 272 16,-24-321 0,-26 24-16,26 25 15,-50-199 1,0 0-16,0-24 16,0 99-1,0-25 1,0 25-1,0 24 1,0-98-16,0-1 16,0 125-1,0-100-15,0 50 16,0-25-16,0 24 16,0 51-16,-25-25 15,0 24-15,1-24 16,-1-1-1,-25 1-15,50-75 16,0-74 15,25 49 1,-25 1 14,0 98-14,0-73-17,0-1-15,0 25 16,0-50-16,0 1 16,0 24-1,0-50-15,0 26 16,0-26-1,0 1 1,25-25 0,24-25 124,75 0-124,0 0 0,100 99-1,148 25 1,74 25-1,1-75 1,-199-49 15,-174-25-31,-49 0 0,-50 0 141,0 0-125,1 0-1</inkml:trace>
  <inkml:trace contextRef="#ctx0" brushRef="#br0" timeOffset="3472.27">3026 5879 0,'75'0'140,"222"-50"-108,51 25-17,73-49 1,199 74-1,149-25 1,-99 25 0,-348 0-1,-222-25 1</inkml:trace>
  <inkml:trace contextRef="#ctx0" brushRef="#br0" timeOffset="9202.18">6871 5680 0,'25'0'47,"0"0"16</inkml:trace>
  <inkml:trace contextRef="#ctx0" brushRef="#br0" timeOffset="11551.05">8905 4837 0,'-25'-50'94,"-124"-49"-48,100 99-46,-75-25 16,0 0 15,74 1-31,0 24 32,26 0-17,-26 24 1,-49 51-1,24-1 1,1 75 0,24-50-1,1 25 1,49-49 0,0-50-16,0 24 15,0 26 1,0-26-1,49-24 1,1 0 0,0 0 15,-1-25-15,1 0-1,-1 0 1,1-25-1,0 0-15,-1 0 16,-24-49-16,74 24 16,75-99-1,-100 75-15,1 49 16,-26-24 0,-24 49-1,0 0 16,24 0-15</inkml:trace>
  <inkml:trace contextRef="#ctx0" brushRef="#br0" timeOffset="12451.1">11534 4738 0,'-49'74'31,"49"-24"-15,-100 148 0,76-49-1,-1-25-15,25-50 16,0-24-16,0 0 15,0-1-15,25-24 16,24 49 0,1-24-16,-25-50 15,24 50-15,26-26 16,98 51 0,-98-50-16,-1-25 15,0 0 1,-49 0-1,0 0-15,25-100 16,24 1 0,1 0 15,-51 0-15,1-25-1,-25 25 1,0 24-1,0 26 1,-25 24 15</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3" Type="http://schemas.openxmlformats.org/officeDocument/2006/relationships/image" Target="../media/image12.png"/><Relationship Id="rId18" Type="http://schemas.openxmlformats.org/officeDocument/2006/relationships/image" Target="../media/image17.png"/><Relationship Id="rId26" Type="http://schemas.openxmlformats.org/officeDocument/2006/relationships/image" Target="../media/image25.png"/><Relationship Id="rId39" Type="http://schemas.openxmlformats.org/officeDocument/2006/relationships/image" Target="../media/image38.png"/><Relationship Id="rId21" Type="http://schemas.openxmlformats.org/officeDocument/2006/relationships/image" Target="../media/image20.png"/><Relationship Id="rId34" Type="http://schemas.openxmlformats.org/officeDocument/2006/relationships/image" Target="../media/image33.png"/><Relationship Id="rId42" Type="http://schemas.openxmlformats.org/officeDocument/2006/relationships/image" Target="../media/image41.png"/><Relationship Id="rId47" Type="http://schemas.openxmlformats.org/officeDocument/2006/relationships/image" Target="../media/image46.png"/><Relationship Id="rId50" Type="http://schemas.openxmlformats.org/officeDocument/2006/relationships/image" Target="../media/image49.png"/><Relationship Id="rId55" Type="http://schemas.openxmlformats.org/officeDocument/2006/relationships/image" Target="../media/image54.png"/><Relationship Id="rId7" Type="http://schemas.openxmlformats.org/officeDocument/2006/relationships/image" Target="../media/image6.png"/><Relationship Id="rId2" Type="http://schemas.openxmlformats.org/officeDocument/2006/relationships/image" Target="../media/image1.png"/><Relationship Id="rId16" Type="http://schemas.openxmlformats.org/officeDocument/2006/relationships/image" Target="../media/image15.png"/><Relationship Id="rId29" Type="http://schemas.openxmlformats.org/officeDocument/2006/relationships/image" Target="../media/image28.png"/><Relationship Id="rId11" Type="http://schemas.openxmlformats.org/officeDocument/2006/relationships/image" Target="../media/image10.png"/><Relationship Id="rId24" Type="http://schemas.openxmlformats.org/officeDocument/2006/relationships/image" Target="../media/image23.png"/><Relationship Id="rId32" Type="http://schemas.openxmlformats.org/officeDocument/2006/relationships/image" Target="../media/image31.png"/><Relationship Id="rId37" Type="http://schemas.openxmlformats.org/officeDocument/2006/relationships/image" Target="../media/image36.png"/><Relationship Id="rId40" Type="http://schemas.openxmlformats.org/officeDocument/2006/relationships/image" Target="../media/image39.png"/><Relationship Id="rId45" Type="http://schemas.openxmlformats.org/officeDocument/2006/relationships/image" Target="../media/image44.png"/><Relationship Id="rId53" Type="http://schemas.openxmlformats.org/officeDocument/2006/relationships/image" Target="../media/image52.png"/><Relationship Id="rId5" Type="http://schemas.openxmlformats.org/officeDocument/2006/relationships/image" Target="../media/image4.png"/><Relationship Id="rId19" Type="http://schemas.openxmlformats.org/officeDocument/2006/relationships/image" Target="../media/image18.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png"/><Relationship Id="rId22" Type="http://schemas.openxmlformats.org/officeDocument/2006/relationships/image" Target="../media/image21.png"/><Relationship Id="rId27" Type="http://schemas.openxmlformats.org/officeDocument/2006/relationships/image" Target="../media/image26.png"/><Relationship Id="rId30" Type="http://schemas.openxmlformats.org/officeDocument/2006/relationships/image" Target="../media/image29.png"/><Relationship Id="rId35" Type="http://schemas.openxmlformats.org/officeDocument/2006/relationships/image" Target="../media/image34.png"/><Relationship Id="rId43" Type="http://schemas.openxmlformats.org/officeDocument/2006/relationships/image" Target="../media/image42.png"/><Relationship Id="rId48" Type="http://schemas.openxmlformats.org/officeDocument/2006/relationships/image" Target="../media/image47.png"/><Relationship Id="rId56" Type="http://schemas.openxmlformats.org/officeDocument/2006/relationships/image" Target="../media/image55.png"/><Relationship Id="rId8" Type="http://schemas.openxmlformats.org/officeDocument/2006/relationships/image" Target="../media/image7.png"/><Relationship Id="rId51" Type="http://schemas.openxmlformats.org/officeDocument/2006/relationships/image" Target="../media/image50.png"/><Relationship Id="rId3" Type="http://schemas.openxmlformats.org/officeDocument/2006/relationships/image" Target="../media/image2.png"/><Relationship Id="rId12" Type="http://schemas.openxmlformats.org/officeDocument/2006/relationships/image" Target="../media/image11.png"/><Relationship Id="rId17" Type="http://schemas.openxmlformats.org/officeDocument/2006/relationships/image" Target="../media/image16.png"/><Relationship Id="rId25" Type="http://schemas.openxmlformats.org/officeDocument/2006/relationships/image" Target="../media/image24.png"/><Relationship Id="rId33" Type="http://schemas.openxmlformats.org/officeDocument/2006/relationships/image" Target="../media/image32.png"/><Relationship Id="rId38" Type="http://schemas.openxmlformats.org/officeDocument/2006/relationships/image" Target="../media/image37.png"/><Relationship Id="rId46" Type="http://schemas.openxmlformats.org/officeDocument/2006/relationships/image" Target="../media/image45.png"/><Relationship Id="rId20" Type="http://schemas.openxmlformats.org/officeDocument/2006/relationships/image" Target="../media/image19.png"/><Relationship Id="rId41" Type="http://schemas.openxmlformats.org/officeDocument/2006/relationships/image" Target="../media/image40.png"/><Relationship Id="rId54" Type="http://schemas.openxmlformats.org/officeDocument/2006/relationships/image" Target="../media/image53.png"/><Relationship Id="rId1" Type="http://schemas.openxmlformats.org/officeDocument/2006/relationships/slideMaster" Target="../slideMasters/slideMaster1.xml"/><Relationship Id="rId6" Type="http://schemas.openxmlformats.org/officeDocument/2006/relationships/image" Target="../media/image5.png"/><Relationship Id="rId15" Type="http://schemas.openxmlformats.org/officeDocument/2006/relationships/image" Target="../media/image14.png"/><Relationship Id="rId23" Type="http://schemas.openxmlformats.org/officeDocument/2006/relationships/image" Target="../media/image22.png"/><Relationship Id="rId28" Type="http://schemas.openxmlformats.org/officeDocument/2006/relationships/image" Target="../media/image27.png"/><Relationship Id="rId36" Type="http://schemas.openxmlformats.org/officeDocument/2006/relationships/image" Target="../media/image35.png"/><Relationship Id="rId49" Type="http://schemas.openxmlformats.org/officeDocument/2006/relationships/image" Target="../media/image48.png"/><Relationship Id="rId57" Type="http://schemas.openxmlformats.org/officeDocument/2006/relationships/image" Target="../media/image56.png"/><Relationship Id="rId10" Type="http://schemas.openxmlformats.org/officeDocument/2006/relationships/image" Target="../media/image9.png"/><Relationship Id="rId31" Type="http://schemas.openxmlformats.org/officeDocument/2006/relationships/image" Target="../media/image30.png"/><Relationship Id="rId44" Type="http://schemas.openxmlformats.org/officeDocument/2006/relationships/image" Target="../media/image43.png"/><Relationship Id="rId52" Type="http://schemas.openxmlformats.org/officeDocument/2006/relationships/image" Target="../media/image51.png"/></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774293" y="319785"/>
            <a:ext cx="2717800" cy="574040"/>
          </a:xfrm>
          <a:prstGeom prst="rect">
            <a:avLst/>
          </a:prstGeom>
        </p:spPr>
        <p:txBody>
          <a:bodyPr wrap="square" lIns="0" tIns="0" rIns="0" bIns="0">
            <a:spAutoFit/>
          </a:bodyPr>
          <a:lstStyle>
            <a:lvl1pPr>
              <a:defRPr sz="3600" b="1" i="0">
                <a:solidFill>
                  <a:srgbClr val="201D6F"/>
                </a:solidFill>
                <a:latin typeface="Arial"/>
                <a:cs typeface="Arial"/>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sz="2800" b="0" i="0">
                <a:solidFill>
                  <a:schemeClr val="tx1"/>
                </a:solidFill>
                <a:latin typeface="Arial MT"/>
                <a:cs typeface="Arial MT"/>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2/7/2025</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00" b="1" i="0">
                <a:solidFill>
                  <a:srgbClr val="201D6F"/>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sz="2800" b="0" i="0">
                <a:solidFill>
                  <a:schemeClr val="tx1"/>
                </a:solidFill>
                <a:latin typeface="Arial MT"/>
                <a:cs typeface="Arial MT"/>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2/7/2025</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00" b="1" i="0">
                <a:solidFill>
                  <a:srgbClr val="201D6F"/>
                </a:solidFill>
                <a:latin typeface="Arial"/>
                <a:cs typeface="Arial"/>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2/7/2025</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00" b="1" i="0">
                <a:solidFill>
                  <a:srgbClr val="201D6F"/>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2/7/2025</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2" cstate="print"/>
          <a:stretch>
            <a:fillRect/>
          </a:stretch>
        </p:blipFill>
        <p:spPr>
          <a:xfrm>
            <a:off x="11131295" y="231647"/>
            <a:ext cx="829055" cy="829055"/>
          </a:xfrm>
          <a:prstGeom prst="rect">
            <a:avLst/>
          </a:prstGeom>
        </p:spPr>
      </p:pic>
      <p:pic>
        <p:nvPicPr>
          <p:cNvPr id="17" name="bg object 17"/>
          <p:cNvPicPr/>
          <p:nvPr/>
        </p:nvPicPr>
        <p:blipFill>
          <a:blip r:embed="rId3" cstate="print"/>
          <a:stretch>
            <a:fillRect/>
          </a:stretch>
        </p:blipFill>
        <p:spPr>
          <a:xfrm>
            <a:off x="2116836" y="5303518"/>
            <a:ext cx="10075164" cy="1554481"/>
          </a:xfrm>
          <a:prstGeom prst="rect">
            <a:avLst/>
          </a:prstGeom>
        </p:spPr>
      </p:pic>
      <p:sp>
        <p:nvSpPr>
          <p:cNvPr id="18" name="bg object 18"/>
          <p:cNvSpPr/>
          <p:nvPr/>
        </p:nvSpPr>
        <p:spPr>
          <a:xfrm>
            <a:off x="2051304" y="5137402"/>
            <a:ext cx="10076815" cy="1661160"/>
          </a:xfrm>
          <a:custGeom>
            <a:avLst/>
            <a:gdLst/>
            <a:ahLst/>
            <a:cxnLst/>
            <a:rect l="l" t="t" r="r" b="b"/>
            <a:pathLst>
              <a:path w="10076815" h="1661159">
                <a:moveTo>
                  <a:pt x="10076688" y="0"/>
                </a:moveTo>
                <a:lnTo>
                  <a:pt x="0" y="0"/>
                </a:lnTo>
                <a:lnTo>
                  <a:pt x="0" y="1661159"/>
                </a:lnTo>
                <a:lnTo>
                  <a:pt x="10076688" y="1661159"/>
                </a:lnTo>
                <a:lnTo>
                  <a:pt x="10076688" y="0"/>
                </a:lnTo>
                <a:close/>
              </a:path>
            </a:pathLst>
          </a:custGeom>
          <a:solidFill>
            <a:srgbClr val="FFFFFF"/>
          </a:solidFill>
        </p:spPr>
        <p:txBody>
          <a:bodyPr wrap="square" lIns="0" tIns="0" rIns="0" bIns="0" rtlCol="0"/>
          <a:lstStyle/>
          <a:p>
            <a:endParaRPr/>
          </a:p>
        </p:txBody>
      </p:sp>
      <p:pic>
        <p:nvPicPr>
          <p:cNvPr id="19" name="bg object 19"/>
          <p:cNvPicPr/>
          <p:nvPr/>
        </p:nvPicPr>
        <p:blipFill>
          <a:blip r:embed="rId3" cstate="print"/>
          <a:stretch>
            <a:fillRect/>
          </a:stretch>
        </p:blipFill>
        <p:spPr>
          <a:xfrm>
            <a:off x="0" y="0"/>
            <a:ext cx="10075164" cy="1556003"/>
          </a:xfrm>
          <a:prstGeom prst="rect">
            <a:avLst/>
          </a:prstGeom>
        </p:spPr>
      </p:pic>
      <p:sp>
        <p:nvSpPr>
          <p:cNvPr id="20" name="bg object 20"/>
          <p:cNvSpPr/>
          <p:nvPr/>
        </p:nvSpPr>
        <p:spPr>
          <a:xfrm>
            <a:off x="74676" y="67056"/>
            <a:ext cx="10076815" cy="1661160"/>
          </a:xfrm>
          <a:custGeom>
            <a:avLst/>
            <a:gdLst/>
            <a:ahLst/>
            <a:cxnLst/>
            <a:rect l="l" t="t" r="r" b="b"/>
            <a:pathLst>
              <a:path w="10076815" h="1661160">
                <a:moveTo>
                  <a:pt x="10076688" y="0"/>
                </a:moveTo>
                <a:lnTo>
                  <a:pt x="0" y="0"/>
                </a:lnTo>
                <a:lnTo>
                  <a:pt x="0" y="1661160"/>
                </a:lnTo>
                <a:lnTo>
                  <a:pt x="10076688" y="1661160"/>
                </a:lnTo>
                <a:lnTo>
                  <a:pt x="10076688" y="0"/>
                </a:lnTo>
                <a:close/>
              </a:path>
            </a:pathLst>
          </a:custGeom>
          <a:solidFill>
            <a:srgbClr val="FFFFFF"/>
          </a:solidFill>
        </p:spPr>
        <p:txBody>
          <a:bodyPr wrap="square" lIns="0" tIns="0" rIns="0" bIns="0" rtlCol="0"/>
          <a:lstStyle/>
          <a:p>
            <a:endParaRPr/>
          </a:p>
        </p:txBody>
      </p:sp>
      <p:pic>
        <p:nvPicPr>
          <p:cNvPr id="21" name="bg object 21"/>
          <p:cNvPicPr/>
          <p:nvPr/>
        </p:nvPicPr>
        <p:blipFill>
          <a:blip r:embed="rId4" cstate="print"/>
          <a:stretch>
            <a:fillRect/>
          </a:stretch>
        </p:blipFill>
        <p:spPr>
          <a:xfrm>
            <a:off x="230124" y="6400798"/>
            <a:ext cx="1383792" cy="457201"/>
          </a:xfrm>
          <a:prstGeom prst="rect">
            <a:avLst/>
          </a:prstGeom>
        </p:spPr>
      </p:pic>
      <p:sp>
        <p:nvSpPr>
          <p:cNvPr id="22" name="bg object 22"/>
          <p:cNvSpPr/>
          <p:nvPr/>
        </p:nvSpPr>
        <p:spPr>
          <a:xfrm>
            <a:off x="2919958" y="1705312"/>
            <a:ext cx="824230" cy="1080770"/>
          </a:xfrm>
          <a:custGeom>
            <a:avLst/>
            <a:gdLst/>
            <a:ahLst/>
            <a:cxnLst/>
            <a:rect l="l" t="t" r="r" b="b"/>
            <a:pathLst>
              <a:path w="824229" h="1080770">
                <a:moveTo>
                  <a:pt x="0" y="0"/>
                </a:moveTo>
                <a:lnTo>
                  <a:pt x="823975" y="1080349"/>
                </a:lnTo>
              </a:path>
            </a:pathLst>
          </a:custGeom>
          <a:ln w="13133">
            <a:solidFill>
              <a:srgbClr val="000000"/>
            </a:solidFill>
          </a:ln>
        </p:spPr>
        <p:txBody>
          <a:bodyPr wrap="square" lIns="0" tIns="0" rIns="0" bIns="0" rtlCol="0"/>
          <a:lstStyle/>
          <a:p>
            <a:endParaRPr/>
          </a:p>
        </p:txBody>
      </p:sp>
      <p:sp>
        <p:nvSpPr>
          <p:cNvPr id="23" name="bg object 23"/>
          <p:cNvSpPr/>
          <p:nvPr/>
        </p:nvSpPr>
        <p:spPr>
          <a:xfrm>
            <a:off x="4566548" y="1705312"/>
            <a:ext cx="824865" cy="1080770"/>
          </a:xfrm>
          <a:custGeom>
            <a:avLst/>
            <a:gdLst/>
            <a:ahLst/>
            <a:cxnLst/>
            <a:rect l="l" t="t" r="r" b="b"/>
            <a:pathLst>
              <a:path w="824864" h="1080770">
                <a:moveTo>
                  <a:pt x="0" y="0"/>
                </a:moveTo>
                <a:lnTo>
                  <a:pt x="824679" y="1080349"/>
                </a:lnTo>
              </a:path>
            </a:pathLst>
          </a:custGeom>
          <a:ln w="13133">
            <a:solidFill>
              <a:srgbClr val="000000"/>
            </a:solidFill>
          </a:ln>
        </p:spPr>
        <p:txBody>
          <a:bodyPr wrap="square" lIns="0" tIns="0" rIns="0" bIns="0" rtlCol="0"/>
          <a:lstStyle/>
          <a:p>
            <a:endParaRPr/>
          </a:p>
        </p:txBody>
      </p:sp>
      <p:sp>
        <p:nvSpPr>
          <p:cNvPr id="24" name="bg object 24"/>
          <p:cNvSpPr/>
          <p:nvPr/>
        </p:nvSpPr>
        <p:spPr>
          <a:xfrm>
            <a:off x="6215227" y="1705312"/>
            <a:ext cx="824865" cy="1080770"/>
          </a:xfrm>
          <a:custGeom>
            <a:avLst/>
            <a:gdLst/>
            <a:ahLst/>
            <a:cxnLst/>
            <a:rect l="l" t="t" r="r" b="b"/>
            <a:pathLst>
              <a:path w="824865" h="1080770">
                <a:moveTo>
                  <a:pt x="0" y="0"/>
                </a:moveTo>
                <a:lnTo>
                  <a:pt x="824594" y="1080349"/>
                </a:lnTo>
              </a:path>
            </a:pathLst>
          </a:custGeom>
          <a:ln w="13133">
            <a:solidFill>
              <a:srgbClr val="000000"/>
            </a:solidFill>
          </a:ln>
        </p:spPr>
        <p:txBody>
          <a:bodyPr wrap="square" lIns="0" tIns="0" rIns="0" bIns="0" rtlCol="0"/>
          <a:lstStyle/>
          <a:p>
            <a:endParaRPr/>
          </a:p>
        </p:txBody>
      </p:sp>
      <p:sp>
        <p:nvSpPr>
          <p:cNvPr id="25" name="bg object 25"/>
          <p:cNvSpPr/>
          <p:nvPr/>
        </p:nvSpPr>
        <p:spPr>
          <a:xfrm>
            <a:off x="2919958" y="1705312"/>
            <a:ext cx="824230" cy="1080770"/>
          </a:xfrm>
          <a:custGeom>
            <a:avLst/>
            <a:gdLst/>
            <a:ahLst/>
            <a:cxnLst/>
            <a:rect l="l" t="t" r="r" b="b"/>
            <a:pathLst>
              <a:path w="824229" h="1080770">
                <a:moveTo>
                  <a:pt x="427886" y="517658"/>
                </a:moveTo>
                <a:lnTo>
                  <a:pt x="823975" y="0"/>
                </a:lnTo>
              </a:path>
              <a:path w="824229" h="1080770">
                <a:moveTo>
                  <a:pt x="394026" y="562635"/>
                </a:moveTo>
                <a:lnTo>
                  <a:pt x="0" y="1080349"/>
                </a:lnTo>
              </a:path>
            </a:pathLst>
          </a:custGeom>
          <a:ln w="13133">
            <a:solidFill>
              <a:srgbClr val="000000"/>
            </a:solidFill>
          </a:ln>
        </p:spPr>
        <p:txBody>
          <a:bodyPr wrap="square" lIns="0" tIns="0" rIns="0" bIns="0" rtlCol="0"/>
          <a:lstStyle/>
          <a:p>
            <a:endParaRPr/>
          </a:p>
        </p:txBody>
      </p:sp>
      <p:sp>
        <p:nvSpPr>
          <p:cNvPr id="26" name="bg object 26"/>
          <p:cNvSpPr/>
          <p:nvPr/>
        </p:nvSpPr>
        <p:spPr>
          <a:xfrm>
            <a:off x="4566548" y="1705312"/>
            <a:ext cx="824865" cy="1080770"/>
          </a:xfrm>
          <a:custGeom>
            <a:avLst/>
            <a:gdLst/>
            <a:ahLst/>
            <a:cxnLst/>
            <a:rect l="l" t="t" r="r" b="b"/>
            <a:pathLst>
              <a:path w="824864" h="1080770">
                <a:moveTo>
                  <a:pt x="429948" y="517658"/>
                </a:moveTo>
                <a:lnTo>
                  <a:pt x="824679" y="0"/>
                </a:lnTo>
              </a:path>
              <a:path w="824864" h="1080770">
                <a:moveTo>
                  <a:pt x="396088" y="562635"/>
                </a:moveTo>
                <a:lnTo>
                  <a:pt x="0" y="1080349"/>
                </a:lnTo>
              </a:path>
            </a:pathLst>
          </a:custGeom>
          <a:ln w="13133">
            <a:solidFill>
              <a:srgbClr val="000000"/>
            </a:solidFill>
          </a:ln>
        </p:spPr>
        <p:txBody>
          <a:bodyPr wrap="square" lIns="0" tIns="0" rIns="0" bIns="0" rtlCol="0"/>
          <a:lstStyle/>
          <a:p>
            <a:endParaRPr/>
          </a:p>
        </p:txBody>
      </p:sp>
      <p:sp>
        <p:nvSpPr>
          <p:cNvPr id="27" name="bg object 27"/>
          <p:cNvSpPr/>
          <p:nvPr/>
        </p:nvSpPr>
        <p:spPr>
          <a:xfrm>
            <a:off x="6215227" y="1705312"/>
            <a:ext cx="824865" cy="1080770"/>
          </a:xfrm>
          <a:custGeom>
            <a:avLst/>
            <a:gdLst/>
            <a:ahLst/>
            <a:cxnLst/>
            <a:rect l="l" t="t" r="r" b="b"/>
            <a:pathLst>
              <a:path w="824865" h="1080770">
                <a:moveTo>
                  <a:pt x="429977" y="517658"/>
                </a:moveTo>
                <a:lnTo>
                  <a:pt x="824594" y="0"/>
                </a:lnTo>
              </a:path>
              <a:path w="824865" h="1080770">
                <a:moveTo>
                  <a:pt x="396031" y="562635"/>
                </a:moveTo>
                <a:lnTo>
                  <a:pt x="0" y="1080349"/>
                </a:lnTo>
              </a:path>
            </a:pathLst>
          </a:custGeom>
          <a:ln w="13133">
            <a:solidFill>
              <a:srgbClr val="000000"/>
            </a:solidFill>
          </a:ln>
        </p:spPr>
        <p:txBody>
          <a:bodyPr wrap="square" lIns="0" tIns="0" rIns="0" bIns="0" rtlCol="0"/>
          <a:lstStyle/>
          <a:p>
            <a:endParaRPr/>
          </a:p>
        </p:txBody>
      </p:sp>
      <p:sp>
        <p:nvSpPr>
          <p:cNvPr id="28" name="bg object 28"/>
          <p:cNvSpPr/>
          <p:nvPr/>
        </p:nvSpPr>
        <p:spPr>
          <a:xfrm>
            <a:off x="7863851" y="1705312"/>
            <a:ext cx="824865" cy="1080770"/>
          </a:xfrm>
          <a:custGeom>
            <a:avLst/>
            <a:gdLst/>
            <a:ahLst/>
            <a:cxnLst/>
            <a:rect l="l" t="t" r="r" b="b"/>
            <a:pathLst>
              <a:path w="824865" h="1080770">
                <a:moveTo>
                  <a:pt x="428562" y="517658"/>
                </a:moveTo>
                <a:lnTo>
                  <a:pt x="824594" y="0"/>
                </a:lnTo>
              </a:path>
              <a:path w="824865" h="1080770">
                <a:moveTo>
                  <a:pt x="394617" y="562635"/>
                </a:moveTo>
                <a:lnTo>
                  <a:pt x="0" y="1080349"/>
                </a:lnTo>
              </a:path>
              <a:path w="824865" h="1080770">
                <a:moveTo>
                  <a:pt x="0" y="0"/>
                </a:moveTo>
                <a:lnTo>
                  <a:pt x="824594" y="1080349"/>
                </a:lnTo>
              </a:path>
            </a:pathLst>
          </a:custGeom>
          <a:ln w="13133">
            <a:solidFill>
              <a:srgbClr val="000000"/>
            </a:solidFill>
          </a:ln>
        </p:spPr>
        <p:txBody>
          <a:bodyPr wrap="square" lIns="0" tIns="0" rIns="0" bIns="0" rtlCol="0"/>
          <a:lstStyle/>
          <a:p>
            <a:endParaRPr/>
          </a:p>
        </p:txBody>
      </p:sp>
      <p:sp>
        <p:nvSpPr>
          <p:cNvPr id="29" name="bg object 29"/>
          <p:cNvSpPr/>
          <p:nvPr/>
        </p:nvSpPr>
        <p:spPr>
          <a:xfrm>
            <a:off x="2919958" y="2785662"/>
            <a:ext cx="2471420" cy="1081405"/>
          </a:xfrm>
          <a:custGeom>
            <a:avLst/>
            <a:gdLst/>
            <a:ahLst/>
            <a:cxnLst/>
            <a:rect l="l" t="t" r="r" b="b"/>
            <a:pathLst>
              <a:path w="2471420" h="1081404">
                <a:moveTo>
                  <a:pt x="0" y="0"/>
                </a:moveTo>
                <a:lnTo>
                  <a:pt x="1646589" y="1081113"/>
                </a:lnTo>
              </a:path>
              <a:path w="2471420" h="1081404">
                <a:moveTo>
                  <a:pt x="799788" y="557826"/>
                </a:moveTo>
                <a:lnTo>
                  <a:pt x="0" y="1081113"/>
                </a:lnTo>
              </a:path>
              <a:path w="2471420" h="1081404">
                <a:moveTo>
                  <a:pt x="1211096" y="286182"/>
                </a:moveTo>
                <a:lnTo>
                  <a:pt x="848189" y="526031"/>
                </a:lnTo>
              </a:path>
              <a:path w="2471420" h="1081404">
                <a:moveTo>
                  <a:pt x="1646589" y="0"/>
                </a:moveTo>
                <a:lnTo>
                  <a:pt x="1259468" y="254387"/>
                </a:lnTo>
              </a:path>
              <a:path w="2471420" h="1081404">
                <a:moveTo>
                  <a:pt x="823975" y="0"/>
                </a:moveTo>
                <a:lnTo>
                  <a:pt x="2471268" y="1081113"/>
                </a:lnTo>
              </a:path>
              <a:path w="2471420" h="1081404">
                <a:moveTo>
                  <a:pt x="1211096" y="826725"/>
                </a:moveTo>
                <a:lnTo>
                  <a:pt x="823975" y="1081113"/>
                </a:lnTo>
              </a:path>
              <a:path w="2471420" h="1081404">
                <a:moveTo>
                  <a:pt x="1622403" y="557826"/>
                </a:moveTo>
                <a:lnTo>
                  <a:pt x="1259468" y="794930"/>
                </a:lnTo>
              </a:path>
              <a:path w="2471420" h="1081404">
                <a:moveTo>
                  <a:pt x="2471268" y="0"/>
                </a:moveTo>
                <a:lnTo>
                  <a:pt x="1670775" y="526031"/>
                </a:lnTo>
              </a:path>
            </a:pathLst>
          </a:custGeom>
          <a:ln w="13133">
            <a:solidFill>
              <a:srgbClr val="000000"/>
            </a:solidFill>
          </a:ln>
        </p:spPr>
        <p:txBody>
          <a:bodyPr wrap="square" lIns="0" tIns="0" rIns="0" bIns="0" rtlCol="0"/>
          <a:lstStyle/>
          <a:p>
            <a:endParaRPr/>
          </a:p>
        </p:txBody>
      </p:sp>
      <p:sp>
        <p:nvSpPr>
          <p:cNvPr id="30" name="bg object 30"/>
          <p:cNvSpPr/>
          <p:nvPr/>
        </p:nvSpPr>
        <p:spPr>
          <a:xfrm>
            <a:off x="2919958" y="2785662"/>
            <a:ext cx="5768975" cy="2164715"/>
          </a:xfrm>
          <a:custGeom>
            <a:avLst/>
            <a:gdLst/>
            <a:ahLst/>
            <a:cxnLst/>
            <a:rect l="l" t="t" r="r" b="b"/>
            <a:pathLst>
              <a:path w="5768975" h="2164715">
                <a:moveTo>
                  <a:pt x="3295269" y="0"/>
                </a:moveTo>
                <a:lnTo>
                  <a:pt x="4943892" y="1081113"/>
                </a:lnTo>
              </a:path>
              <a:path w="5768975" h="2164715">
                <a:moveTo>
                  <a:pt x="4119863" y="0"/>
                </a:moveTo>
                <a:lnTo>
                  <a:pt x="5768487" y="1081113"/>
                </a:lnTo>
              </a:path>
              <a:path w="5768975" h="2164715">
                <a:moveTo>
                  <a:pt x="4506277" y="826725"/>
                </a:moveTo>
                <a:lnTo>
                  <a:pt x="4119863" y="1081113"/>
                </a:lnTo>
              </a:path>
              <a:path w="5768975" h="2164715">
                <a:moveTo>
                  <a:pt x="4919847" y="557826"/>
                </a:moveTo>
                <a:lnTo>
                  <a:pt x="4555498" y="794930"/>
                </a:lnTo>
              </a:path>
              <a:path w="5768975" h="2164715">
                <a:moveTo>
                  <a:pt x="5768487" y="0"/>
                </a:moveTo>
                <a:lnTo>
                  <a:pt x="4968786" y="526031"/>
                </a:lnTo>
              </a:path>
              <a:path w="5768975" h="2164715">
                <a:moveTo>
                  <a:pt x="4095819" y="557826"/>
                </a:moveTo>
                <a:lnTo>
                  <a:pt x="3295269" y="1081113"/>
                </a:lnTo>
              </a:path>
              <a:path w="5768975" h="2164715">
                <a:moveTo>
                  <a:pt x="4506277" y="286182"/>
                </a:moveTo>
                <a:lnTo>
                  <a:pt x="4144191" y="526031"/>
                </a:lnTo>
              </a:path>
              <a:path w="5768975" h="2164715">
                <a:moveTo>
                  <a:pt x="4943892" y="0"/>
                </a:moveTo>
                <a:lnTo>
                  <a:pt x="4555498" y="254387"/>
                </a:lnTo>
              </a:path>
              <a:path w="5768975" h="2164715">
                <a:moveTo>
                  <a:pt x="0" y="1081113"/>
                </a:moveTo>
                <a:lnTo>
                  <a:pt x="3295269" y="2164289"/>
                </a:lnTo>
              </a:path>
              <a:path w="5768975" h="2164715">
                <a:moveTo>
                  <a:pt x="823975" y="1081113"/>
                </a:moveTo>
                <a:lnTo>
                  <a:pt x="4119863" y="2164289"/>
                </a:lnTo>
              </a:path>
              <a:path w="5768975" h="2164715">
                <a:moveTo>
                  <a:pt x="1646589" y="1081113"/>
                </a:moveTo>
                <a:lnTo>
                  <a:pt x="4943892" y="2164289"/>
                </a:lnTo>
              </a:path>
              <a:path w="5768975" h="2164715">
                <a:moveTo>
                  <a:pt x="2471268" y="1081113"/>
                </a:moveTo>
                <a:lnTo>
                  <a:pt x="5768487" y="2164289"/>
                </a:lnTo>
              </a:path>
              <a:path w="5768975" h="2164715">
                <a:moveTo>
                  <a:pt x="4076300" y="1636874"/>
                </a:moveTo>
                <a:lnTo>
                  <a:pt x="3750140" y="1743998"/>
                </a:lnTo>
              </a:path>
              <a:path w="5768975" h="2164715">
                <a:moveTo>
                  <a:pt x="3664993" y="1772342"/>
                </a:moveTo>
                <a:lnTo>
                  <a:pt x="3338832" y="1879495"/>
                </a:lnTo>
              </a:path>
              <a:path w="5768975" h="2164715">
                <a:moveTo>
                  <a:pt x="2927525" y="2015670"/>
                </a:moveTo>
                <a:lnTo>
                  <a:pt x="3252271" y="1907839"/>
                </a:lnTo>
              </a:path>
              <a:path w="5768975" h="2164715">
                <a:moveTo>
                  <a:pt x="2927525" y="1743998"/>
                </a:moveTo>
                <a:lnTo>
                  <a:pt x="3252271" y="1636874"/>
                </a:lnTo>
              </a:path>
              <a:path w="5768975" h="2164715">
                <a:moveTo>
                  <a:pt x="3338832" y="1608530"/>
                </a:moveTo>
                <a:lnTo>
                  <a:pt x="3664993" y="1501378"/>
                </a:lnTo>
              </a:path>
              <a:path w="5768975" h="2164715">
                <a:moveTo>
                  <a:pt x="2514125" y="1879495"/>
                </a:moveTo>
                <a:lnTo>
                  <a:pt x="2840964" y="1772342"/>
                </a:lnTo>
              </a:path>
              <a:path w="5768975" h="2164715">
                <a:moveTo>
                  <a:pt x="2427705" y="1636874"/>
                </a:moveTo>
                <a:lnTo>
                  <a:pt x="2102817" y="1743998"/>
                </a:lnTo>
              </a:path>
              <a:path w="5768975" h="2164715">
                <a:moveTo>
                  <a:pt x="3252271" y="1367296"/>
                </a:moveTo>
                <a:lnTo>
                  <a:pt x="2927525" y="1473034"/>
                </a:lnTo>
              </a:path>
              <a:path w="5768975" h="2164715">
                <a:moveTo>
                  <a:pt x="2840964" y="1501378"/>
                </a:moveTo>
                <a:lnTo>
                  <a:pt x="2514125" y="1608530"/>
                </a:lnTo>
              </a:path>
              <a:path w="5768975" h="2164715">
                <a:moveTo>
                  <a:pt x="2840964" y="1231800"/>
                </a:moveTo>
                <a:lnTo>
                  <a:pt x="2514125" y="1338952"/>
                </a:lnTo>
              </a:path>
            </a:pathLst>
          </a:custGeom>
          <a:ln w="13133">
            <a:solidFill>
              <a:srgbClr val="000000"/>
            </a:solidFill>
          </a:ln>
        </p:spPr>
        <p:txBody>
          <a:bodyPr wrap="square" lIns="0" tIns="0" rIns="0" bIns="0" rtlCol="0"/>
          <a:lstStyle/>
          <a:p>
            <a:endParaRPr/>
          </a:p>
        </p:txBody>
      </p:sp>
      <p:sp>
        <p:nvSpPr>
          <p:cNvPr id="31" name="bg object 31"/>
          <p:cNvSpPr/>
          <p:nvPr/>
        </p:nvSpPr>
        <p:spPr>
          <a:xfrm>
            <a:off x="2728823" y="1513524"/>
            <a:ext cx="401955" cy="403225"/>
          </a:xfrm>
          <a:custGeom>
            <a:avLst/>
            <a:gdLst/>
            <a:ahLst/>
            <a:cxnLst/>
            <a:rect l="l" t="t" r="r" b="b"/>
            <a:pathLst>
              <a:path w="401955" h="403225">
                <a:moveTo>
                  <a:pt x="201157" y="0"/>
                </a:moveTo>
                <a:lnTo>
                  <a:pt x="154151" y="5374"/>
                </a:lnTo>
                <a:lnTo>
                  <a:pt x="112675" y="20649"/>
                </a:lnTo>
                <a:lnTo>
                  <a:pt x="75347" y="44693"/>
                </a:lnTo>
                <a:lnTo>
                  <a:pt x="44931" y="75244"/>
                </a:lnTo>
                <a:lnTo>
                  <a:pt x="20737" y="112583"/>
                </a:lnTo>
                <a:lnTo>
                  <a:pt x="5530" y="154165"/>
                </a:lnTo>
                <a:lnTo>
                  <a:pt x="0" y="201688"/>
                </a:lnTo>
                <a:lnTo>
                  <a:pt x="5530" y="248645"/>
                </a:lnTo>
                <a:lnTo>
                  <a:pt x="20737" y="290228"/>
                </a:lnTo>
                <a:lnTo>
                  <a:pt x="44931" y="327567"/>
                </a:lnTo>
                <a:lnTo>
                  <a:pt x="75347" y="357834"/>
                </a:lnTo>
                <a:lnTo>
                  <a:pt x="112675" y="382161"/>
                </a:lnTo>
                <a:lnTo>
                  <a:pt x="154151" y="397437"/>
                </a:lnTo>
                <a:lnTo>
                  <a:pt x="201157" y="402811"/>
                </a:lnTo>
                <a:lnTo>
                  <a:pt x="247470" y="397437"/>
                </a:lnTo>
                <a:lnTo>
                  <a:pt x="288958" y="382161"/>
                </a:lnTo>
                <a:lnTo>
                  <a:pt x="326977" y="357834"/>
                </a:lnTo>
                <a:lnTo>
                  <a:pt x="356679" y="327567"/>
                </a:lnTo>
                <a:lnTo>
                  <a:pt x="380893" y="290228"/>
                </a:lnTo>
                <a:lnTo>
                  <a:pt x="396084" y="248645"/>
                </a:lnTo>
                <a:lnTo>
                  <a:pt x="401629" y="201688"/>
                </a:lnTo>
                <a:lnTo>
                  <a:pt x="396084" y="154165"/>
                </a:lnTo>
                <a:lnTo>
                  <a:pt x="380893" y="112583"/>
                </a:lnTo>
                <a:lnTo>
                  <a:pt x="356679" y="75244"/>
                </a:lnTo>
                <a:lnTo>
                  <a:pt x="326977" y="44693"/>
                </a:lnTo>
                <a:lnTo>
                  <a:pt x="288958" y="20649"/>
                </a:lnTo>
                <a:lnTo>
                  <a:pt x="247470" y="5374"/>
                </a:lnTo>
                <a:lnTo>
                  <a:pt x="201157" y="0"/>
                </a:lnTo>
                <a:close/>
              </a:path>
            </a:pathLst>
          </a:custGeom>
          <a:solidFill>
            <a:srgbClr val="FFFFFF"/>
          </a:solidFill>
        </p:spPr>
        <p:txBody>
          <a:bodyPr wrap="square" lIns="0" tIns="0" rIns="0" bIns="0" rtlCol="0"/>
          <a:lstStyle/>
          <a:p>
            <a:endParaRPr/>
          </a:p>
        </p:txBody>
      </p:sp>
      <p:sp>
        <p:nvSpPr>
          <p:cNvPr id="32" name="bg object 32"/>
          <p:cNvSpPr/>
          <p:nvPr/>
        </p:nvSpPr>
        <p:spPr>
          <a:xfrm>
            <a:off x="2728823" y="1513524"/>
            <a:ext cx="401955" cy="403225"/>
          </a:xfrm>
          <a:custGeom>
            <a:avLst/>
            <a:gdLst/>
            <a:ahLst/>
            <a:cxnLst/>
            <a:rect l="l" t="t" r="r" b="b"/>
            <a:pathLst>
              <a:path w="401955" h="403225">
                <a:moveTo>
                  <a:pt x="201157" y="0"/>
                </a:moveTo>
                <a:lnTo>
                  <a:pt x="247470" y="5374"/>
                </a:lnTo>
                <a:lnTo>
                  <a:pt x="288958" y="20649"/>
                </a:lnTo>
                <a:lnTo>
                  <a:pt x="326977" y="44693"/>
                </a:lnTo>
                <a:lnTo>
                  <a:pt x="356679" y="75244"/>
                </a:lnTo>
                <a:lnTo>
                  <a:pt x="380893" y="112583"/>
                </a:lnTo>
                <a:lnTo>
                  <a:pt x="396084" y="154165"/>
                </a:lnTo>
                <a:lnTo>
                  <a:pt x="401629" y="201688"/>
                </a:lnTo>
                <a:lnTo>
                  <a:pt x="396084" y="248645"/>
                </a:lnTo>
                <a:lnTo>
                  <a:pt x="380893" y="290228"/>
                </a:lnTo>
                <a:lnTo>
                  <a:pt x="356679" y="327567"/>
                </a:lnTo>
                <a:lnTo>
                  <a:pt x="326977" y="357834"/>
                </a:lnTo>
                <a:lnTo>
                  <a:pt x="288958" y="382161"/>
                </a:lnTo>
                <a:lnTo>
                  <a:pt x="247470" y="397437"/>
                </a:lnTo>
                <a:lnTo>
                  <a:pt x="201157" y="402811"/>
                </a:lnTo>
                <a:lnTo>
                  <a:pt x="154151" y="397437"/>
                </a:lnTo>
                <a:lnTo>
                  <a:pt x="112675" y="382161"/>
                </a:lnTo>
                <a:lnTo>
                  <a:pt x="75347" y="357834"/>
                </a:lnTo>
                <a:lnTo>
                  <a:pt x="44931" y="327567"/>
                </a:lnTo>
                <a:lnTo>
                  <a:pt x="20737" y="290228"/>
                </a:lnTo>
                <a:lnTo>
                  <a:pt x="5530" y="248645"/>
                </a:lnTo>
                <a:lnTo>
                  <a:pt x="0" y="201688"/>
                </a:lnTo>
                <a:lnTo>
                  <a:pt x="5530" y="154165"/>
                </a:lnTo>
                <a:lnTo>
                  <a:pt x="20737" y="112583"/>
                </a:lnTo>
                <a:lnTo>
                  <a:pt x="44931" y="75244"/>
                </a:lnTo>
                <a:lnTo>
                  <a:pt x="75347" y="44693"/>
                </a:lnTo>
                <a:lnTo>
                  <a:pt x="112675" y="20649"/>
                </a:lnTo>
                <a:lnTo>
                  <a:pt x="154151" y="5374"/>
                </a:lnTo>
                <a:lnTo>
                  <a:pt x="201157" y="0"/>
                </a:lnTo>
                <a:close/>
              </a:path>
            </a:pathLst>
          </a:custGeom>
          <a:ln w="3960">
            <a:solidFill>
              <a:srgbClr val="FFFFFF"/>
            </a:solidFill>
          </a:ln>
        </p:spPr>
        <p:txBody>
          <a:bodyPr wrap="square" lIns="0" tIns="0" rIns="0" bIns="0" rtlCol="0"/>
          <a:lstStyle/>
          <a:p>
            <a:endParaRPr/>
          </a:p>
        </p:txBody>
      </p:sp>
      <p:pic>
        <p:nvPicPr>
          <p:cNvPr id="33" name="bg object 33"/>
          <p:cNvPicPr/>
          <p:nvPr/>
        </p:nvPicPr>
        <p:blipFill>
          <a:blip r:embed="rId5" cstate="print"/>
          <a:stretch>
            <a:fillRect/>
          </a:stretch>
        </p:blipFill>
        <p:spPr>
          <a:xfrm>
            <a:off x="2712232" y="1496774"/>
            <a:ext cx="414744" cy="416228"/>
          </a:xfrm>
          <a:prstGeom prst="rect">
            <a:avLst/>
          </a:prstGeom>
        </p:spPr>
      </p:pic>
      <p:sp>
        <p:nvSpPr>
          <p:cNvPr id="34" name="bg object 34"/>
          <p:cNvSpPr/>
          <p:nvPr/>
        </p:nvSpPr>
        <p:spPr>
          <a:xfrm>
            <a:off x="2728823" y="2594525"/>
            <a:ext cx="401955" cy="403225"/>
          </a:xfrm>
          <a:custGeom>
            <a:avLst/>
            <a:gdLst/>
            <a:ahLst/>
            <a:cxnLst/>
            <a:rect l="l" t="t" r="r" b="b"/>
            <a:pathLst>
              <a:path w="401955" h="403225">
                <a:moveTo>
                  <a:pt x="201157" y="0"/>
                </a:moveTo>
                <a:lnTo>
                  <a:pt x="154151" y="5544"/>
                </a:lnTo>
                <a:lnTo>
                  <a:pt x="112675" y="20734"/>
                </a:lnTo>
                <a:lnTo>
                  <a:pt x="75347" y="44948"/>
                </a:lnTo>
                <a:lnTo>
                  <a:pt x="44931" y="75357"/>
                </a:lnTo>
                <a:lnTo>
                  <a:pt x="20737" y="112668"/>
                </a:lnTo>
                <a:lnTo>
                  <a:pt x="5530" y="154165"/>
                </a:lnTo>
                <a:lnTo>
                  <a:pt x="0" y="201151"/>
                </a:lnTo>
                <a:lnTo>
                  <a:pt x="5530" y="248164"/>
                </a:lnTo>
                <a:lnTo>
                  <a:pt x="20737" y="289634"/>
                </a:lnTo>
                <a:lnTo>
                  <a:pt x="44931" y="327652"/>
                </a:lnTo>
                <a:lnTo>
                  <a:pt x="75347" y="358061"/>
                </a:lnTo>
                <a:lnTo>
                  <a:pt x="112675" y="382275"/>
                </a:lnTo>
                <a:lnTo>
                  <a:pt x="154151" y="397465"/>
                </a:lnTo>
                <a:lnTo>
                  <a:pt x="201157" y="403009"/>
                </a:lnTo>
                <a:lnTo>
                  <a:pt x="247470" y="397465"/>
                </a:lnTo>
                <a:lnTo>
                  <a:pt x="288958" y="382275"/>
                </a:lnTo>
                <a:lnTo>
                  <a:pt x="326977" y="358061"/>
                </a:lnTo>
                <a:lnTo>
                  <a:pt x="356679" y="327652"/>
                </a:lnTo>
                <a:lnTo>
                  <a:pt x="380893" y="289634"/>
                </a:lnTo>
                <a:lnTo>
                  <a:pt x="396084" y="248164"/>
                </a:lnTo>
                <a:lnTo>
                  <a:pt x="401629" y="201151"/>
                </a:lnTo>
                <a:lnTo>
                  <a:pt x="396084" y="154165"/>
                </a:lnTo>
                <a:lnTo>
                  <a:pt x="380893" y="112668"/>
                </a:lnTo>
                <a:lnTo>
                  <a:pt x="356679" y="75357"/>
                </a:lnTo>
                <a:lnTo>
                  <a:pt x="326977" y="44948"/>
                </a:lnTo>
                <a:lnTo>
                  <a:pt x="288958" y="20734"/>
                </a:lnTo>
                <a:lnTo>
                  <a:pt x="247470" y="5544"/>
                </a:lnTo>
                <a:lnTo>
                  <a:pt x="201157" y="0"/>
                </a:lnTo>
                <a:close/>
              </a:path>
            </a:pathLst>
          </a:custGeom>
          <a:solidFill>
            <a:srgbClr val="FFFFFF"/>
          </a:solidFill>
        </p:spPr>
        <p:txBody>
          <a:bodyPr wrap="square" lIns="0" tIns="0" rIns="0" bIns="0" rtlCol="0"/>
          <a:lstStyle/>
          <a:p>
            <a:endParaRPr/>
          </a:p>
        </p:txBody>
      </p:sp>
      <p:sp>
        <p:nvSpPr>
          <p:cNvPr id="35" name="bg object 35"/>
          <p:cNvSpPr/>
          <p:nvPr/>
        </p:nvSpPr>
        <p:spPr>
          <a:xfrm>
            <a:off x="2728823" y="2594525"/>
            <a:ext cx="401955" cy="403225"/>
          </a:xfrm>
          <a:custGeom>
            <a:avLst/>
            <a:gdLst/>
            <a:ahLst/>
            <a:cxnLst/>
            <a:rect l="l" t="t" r="r" b="b"/>
            <a:pathLst>
              <a:path w="401955" h="403225">
                <a:moveTo>
                  <a:pt x="201157" y="0"/>
                </a:moveTo>
                <a:lnTo>
                  <a:pt x="247470" y="5544"/>
                </a:lnTo>
                <a:lnTo>
                  <a:pt x="288958" y="20734"/>
                </a:lnTo>
                <a:lnTo>
                  <a:pt x="326977" y="44948"/>
                </a:lnTo>
                <a:lnTo>
                  <a:pt x="356679" y="75357"/>
                </a:lnTo>
                <a:lnTo>
                  <a:pt x="380893" y="112668"/>
                </a:lnTo>
                <a:lnTo>
                  <a:pt x="396084" y="154165"/>
                </a:lnTo>
                <a:lnTo>
                  <a:pt x="401629" y="201151"/>
                </a:lnTo>
                <a:lnTo>
                  <a:pt x="396084" y="248164"/>
                </a:lnTo>
                <a:lnTo>
                  <a:pt x="380893" y="289634"/>
                </a:lnTo>
                <a:lnTo>
                  <a:pt x="356679" y="327652"/>
                </a:lnTo>
                <a:lnTo>
                  <a:pt x="326977" y="358061"/>
                </a:lnTo>
                <a:lnTo>
                  <a:pt x="288958" y="382275"/>
                </a:lnTo>
                <a:lnTo>
                  <a:pt x="247470" y="397465"/>
                </a:lnTo>
                <a:lnTo>
                  <a:pt x="201157" y="403009"/>
                </a:lnTo>
                <a:lnTo>
                  <a:pt x="154151" y="397465"/>
                </a:lnTo>
                <a:lnTo>
                  <a:pt x="112675" y="382275"/>
                </a:lnTo>
                <a:lnTo>
                  <a:pt x="75347" y="358061"/>
                </a:lnTo>
                <a:lnTo>
                  <a:pt x="44931" y="327652"/>
                </a:lnTo>
                <a:lnTo>
                  <a:pt x="20737" y="289634"/>
                </a:lnTo>
                <a:lnTo>
                  <a:pt x="5530" y="248164"/>
                </a:lnTo>
                <a:lnTo>
                  <a:pt x="0" y="201151"/>
                </a:lnTo>
                <a:lnTo>
                  <a:pt x="5530" y="154165"/>
                </a:lnTo>
                <a:lnTo>
                  <a:pt x="20737" y="112668"/>
                </a:lnTo>
                <a:lnTo>
                  <a:pt x="44931" y="75357"/>
                </a:lnTo>
                <a:lnTo>
                  <a:pt x="75347" y="44948"/>
                </a:lnTo>
                <a:lnTo>
                  <a:pt x="112675" y="20734"/>
                </a:lnTo>
                <a:lnTo>
                  <a:pt x="154151" y="5544"/>
                </a:lnTo>
                <a:lnTo>
                  <a:pt x="201157" y="0"/>
                </a:lnTo>
                <a:close/>
              </a:path>
            </a:pathLst>
          </a:custGeom>
          <a:ln w="3960">
            <a:solidFill>
              <a:srgbClr val="FFFFFF"/>
            </a:solidFill>
          </a:ln>
        </p:spPr>
        <p:txBody>
          <a:bodyPr wrap="square" lIns="0" tIns="0" rIns="0" bIns="0" rtlCol="0"/>
          <a:lstStyle/>
          <a:p>
            <a:endParaRPr/>
          </a:p>
        </p:txBody>
      </p:sp>
      <p:pic>
        <p:nvPicPr>
          <p:cNvPr id="36" name="bg object 36"/>
          <p:cNvPicPr/>
          <p:nvPr/>
        </p:nvPicPr>
        <p:blipFill>
          <a:blip r:embed="rId6" cstate="print"/>
          <a:stretch>
            <a:fillRect/>
          </a:stretch>
        </p:blipFill>
        <p:spPr>
          <a:xfrm>
            <a:off x="2712232" y="2577944"/>
            <a:ext cx="414744" cy="416115"/>
          </a:xfrm>
          <a:prstGeom prst="rect">
            <a:avLst/>
          </a:prstGeom>
        </p:spPr>
      </p:pic>
      <p:sp>
        <p:nvSpPr>
          <p:cNvPr id="37" name="bg object 37"/>
          <p:cNvSpPr/>
          <p:nvPr/>
        </p:nvSpPr>
        <p:spPr>
          <a:xfrm>
            <a:off x="2728823" y="3675638"/>
            <a:ext cx="401955" cy="404495"/>
          </a:xfrm>
          <a:custGeom>
            <a:avLst/>
            <a:gdLst/>
            <a:ahLst/>
            <a:cxnLst/>
            <a:rect l="l" t="t" r="r" b="b"/>
            <a:pathLst>
              <a:path w="401955" h="404495">
                <a:moveTo>
                  <a:pt x="201157" y="0"/>
                </a:moveTo>
                <a:lnTo>
                  <a:pt x="154151" y="5544"/>
                </a:lnTo>
                <a:lnTo>
                  <a:pt x="112675" y="20734"/>
                </a:lnTo>
                <a:lnTo>
                  <a:pt x="75347" y="44920"/>
                </a:lnTo>
                <a:lnTo>
                  <a:pt x="44931" y="75357"/>
                </a:lnTo>
                <a:lnTo>
                  <a:pt x="20737" y="112668"/>
                </a:lnTo>
                <a:lnTo>
                  <a:pt x="5530" y="154137"/>
                </a:lnTo>
                <a:lnTo>
                  <a:pt x="0" y="201151"/>
                </a:lnTo>
                <a:lnTo>
                  <a:pt x="5530" y="248164"/>
                </a:lnTo>
                <a:lnTo>
                  <a:pt x="20737" y="291698"/>
                </a:lnTo>
                <a:lnTo>
                  <a:pt x="44931" y="329038"/>
                </a:lnTo>
                <a:lnTo>
                  <a:pt x="75347" y="359447"/>
                </a:lnTo>
                <a:lnTo>
                  <a:pt x="112675" y="384339"/>
                </a:lnTo>
                <a:lnTo>
                  <a:pt x="154151" y="398851"/>
                </a:lnTo>
                <a:lnTo>
                  <a:pt x="201157" y="404367"/>
                </a:lnTo>
                <a:lnTo>
                  <a:pt x="247470" y="398851"/>
                </a:lnTo>
                <a:lnTo>
                  <a:pt x="288958" y="384339"/>
                </a:lnTo>
                <a:lnTo>
                  <a:pt x="326977" y="359447"/>
                </a:lnTo>
                <a:lnTo>
                  <a:pt x="356679" y="329038"/>
                </a:lnTo>
                <a:lnTo>
                  <a:pt x="380893" y="291698"/>
                </a:lnTo>
                <a:lnTo>
                  <a:pt x="396084" y="248164"/>
                </a:lnTo>
                <a:lnTo>
                  <a:pt x="401629" y="201151"/>
                </a:lnTo>
                <a:lnTo>
                  <a:pt x="396084" y="154137"/>
                </a:lnTo>
                <a:lnTo>
                  <a:pt x="380893" y="112668"/>
                </a:lnTo>
                <a:lnTo>
                  <a:pt x="356679" y="75357"/>
                </a:lnTo>
                <a:lnTo>
                  <a:pt x="326977" y="44920"/>
                </a:lnTo>
                <a:lnTo>
                  <a:pt x="288958" y="20734"/>
                </a:lnTo>
                <a:lnTo>
                  <a:pt x="247470" y="5544"/>
                </a:lnTo>
                <a:lnTo>
                  <a:pt x="201157" y="0"/>
                </a:lnTo>
                <a:close/>
              </a:path>
            </a:pathLst>
          </a:custGeom>
          <a:solidFill>
            <a:srgbClr val="FFFFFF"/>
          </a:solidFill>
        </p:spPr>
        <p:txBody>
          <a:bodyPr wrap="square" lIns="0" tIns="0" rIns="0" bIns="0" rtlCol="0"/>
          <a:lstStyle/>
          <a:p>
            <a:endParaRPr/>
          </a:p>
        </p:txBody>
      </p:sp>
      <p:sp>
        <p:nvSpPr>
          <p:cNvPr id="38" name="bg object 38"/>
          <p:cNvSpPr/>
          <p:nvPr/>
        </p:nvSpPr>
        <p:spPr>
          <a:xfrm>
            <a:off x="2728823" y="3675638"/>
            <a:ext cx="401955" cy="404495"/>
          </a:xfrm>
          <a:custGeom>
            <a:avLst/>
            <a:gdLst/>
            <a:ahLst/>
            <a:cxnLst/>
            <a:rect l="l" t="t" r="r" b="b"/>
            <a:pathLst>
              <a:path w="401955" h="404495">
                <a:moveTo>
                  <a:pt x="201157" y="0"/>
                </a:moveTo>
                <a:lnTo>
                  <a:pt x="247470" y="5544"/>
                </a:lnTo>
                <a:lnTo>
                  <a:pt x="288958" y="20734"/>
                </a:lnTo>
                <a:lnTo>
                  <a:pt x="326977" y="44920"/>
                </a:lnTo>
                <a:lnTo>
                  <a:pt x="356679" y="75357"/>
                </a:lnTo>
                <a:lnTo>
                  <a:pt x="380893" y="112668"/>
                </a:lnTo>
                <a:lnTo>
                  <a:pt x="396084" y="154137"/>
                </a:lnTo>
                <a:lnTo>
                  <a:pt x="401629" y="201151"/>
                </a:lnTo>
                <a:lnTo>
                  <a:pt x="396084" y="248164"/>
                </a:lnTo>
                <a:lnTo>
                  <a:pt x="380893" y="291698"/>
                </a:lnTo>
                <a:lnTo>
                  <a:pt x="356679" y="329038"/>
                </a:lnTo>
                <a:lnTo>
                  <a:pt x="326977" y="359447"/>
                </a:lnTo>
                <a:lnTo>
                  <a:pt x="288958" y="384339"/>
                </a:lnTo>
                <a:lnTo>
                  <a:pt x="247470" y="398851"/>
                </a:lnTo>
                <a:lnTo>
                  <a:pt x="201157" y="404367"/>
                </a:lnTo>
                <a:lnTo>
                  <a:pt x="154151" y="398851"/>
                </a:lnTo>
                <a:lnTo>
                  <a:pt x="112675" y="384339"/>
                </a:lnTo>
                <a:lnTo>
                  <a:pt x="75347" y="359447"/>
                </a:lnTo>
                <a:lnTo>
                  <a:pt x="44931" y="329038"/>
                </a:lnTo>
                <a:lnTo>
                  <a:pt x="20737" y="291698"/>
                </a:lnTo>
                <a:lnTo>
                  <a:pt x="5530" y="248164"/>
                </a:lnTo>
                <a:lnTo>
                  <a:pt x="0" y="201151"/>
                </a:lnTo>
                <a:lnTo>
                  <a:pt x="5530" y="154137"/>
                </a:lnTo>
                <a:lnTo>
                  <a:pt x="20737" y="112668"/>
                </a:lnTo>
                <a:lnTo>
                  <a:pt x="44931" y="75357"/>
                </a:lnTo>
                <a:lnTo>
                  <a:pt x="75347" y="44920"/>
                </a:lnTo>
                <a:lnTo>
                  <a:pt x="112675" y="20734"/>
                </a:lnTo>
                <a:lnTo>
                  <a:pt x="154151" y="5544"/>
                </a:lnTo>
                <a:lnTo>
                  <a:pt x="201157" y="0"/>
                </a:lnTo>
                <a:close/>
              </a:path>
            </a:pathLst>
          </a:custGeom>
          <a:ln w="3960">
            <a:solidFill>
              <a:srgbClr val="FFFFFF"/>
            </a:solidFill>
          </a:ln>
        </p:spPr>
        <p:txBody>
          <a:bodyPr wrap="square" lIns="0" tIns="0" rIns="0" bIns="0" rtlCol="0"/>
          <a:lstStyle/>
          <a:p>
            <a:endParaRPr/>
          </a:p>
        </p:txBody>
      </p:sp>
      <p:pic>
        <p:nvPicPr>
          <p:cNvPr id="39" name="bg object 39"/>
          <p:cNvPicPr/>
          <p:nvPr/>
        </p:nvPicPr>
        <p:blipFill>
          <a:blip r:embed="rId7" cstate="print"/>
          <a:stretch>
            <a:fillRect/>
          </a:stretch>
        </p:blipFill>
        <p:spPr>
          <a:xfrm>
            <a:off x="2712232" y="3659058"/>
            <a:ext cx="414744" cy="417501"/>
          </a:xfrm>
          <a:prstGeom prst="rect">
            <a:avLst/>
          </a:prstGeom>
        </p:spPr>
      </p:pic>
      <p:sp>
        <p:nvSpPr>
          <p:cNvPr id="40" name="bg object 40"/>
          <p:cNvSpPr/>
          <p:nvPr/>
        </p:nvSpPr>
        <p:spPr>
          <a:xfrm>
            <a:off x="3551433" y="1513524"/>
            <a:ext cx="403860" cy="403225"/>
          </a:xfrm>
          <a:custGeom>
            <a:avLst/>
            <a:gdLst/>
            <a:ahLst/>
            <a:cxnLst/>
            <a:rect l="l" t="t" r="r" b="b"/>
            <a:pathLst>
              <a:path w="403860" h="403225">
                <a:moveTo>
                  <a:pt x="202541" y="0"/>
                </a:moveTo>
                <a:lnTo>
                  <a:pt x="155527" y="5374"/>
                </a:lnTo>
                <a:lnTo>
                  <a:pt x="112671" y="20649"/>
                </a:lnTo>
                <a:lnTo>
                  <a:pt x="74651" y="44693"/>
                </a:lnTo>
                <a:lnTo>
                  <a:pt x="44921" y="75244"/>
                </a:lnTo>
                <a:lnTo>
                  <a:pt x="20735" y="112583"/>
                </a:lnTo>
                <a:lnTo>
                  <a:pt x="5516" y="154165"/>
                </a:lnTo>
                <a:lnTo>
                  <a:pt x="0" y="201688"/>
                </a:lnTo>
                <a:lnTo>
                  <a:pt x="5516" y="248645"/>
                </a:lnTo>
                <a:lnTo>
                  <a:pt x="20735" y="290228"/>
                </a:lnTo>
                <a:lnTo>
                  <a:pt x="44921" y="327567"/>
                </a:lnTo>
                <a:lnTo>
                  <a:pt x="74651" y="357834"/>
                </a:lnTo>
                <a:lnTo>
                  <a:pt x="112671" y="382161"/>
                </a:lnTo>
                <a:lnTo>
                  <a:pt x="155527" y="397437"/>
                </a:lnTo>
                <a:lnTo>
                  <a:pt x="202541" y="402811"/>
                </a:lnTo>
                <a:lnTo>
                  <a:pt x="249528" y="397437"/>
                </a:lnTo>
                <a:lnTo>
                  <a:pt x="290998" y="382161"/>
                </a:lnTo>
                <a:lnTo>
                  <a:pt x="328338" y="357834"/>
                </a:lnTo>
                <a:lnTo>
                  <a:pt x="358748" y="327567"/>
                </a:lnTo>
                <a:lnTo>
                  <a:pt x="382962" y="290228"/>
                </a:lnTo>
                <a:lnTo>
                  <a:pt x="398153" y="248645"/>
                </a:lnTo>
                <a:lnTo>
                  <a:pt x="403697" y="201688"/>
                </a:lnTo>
                <a:lnTo>
                  <a:pt x="398153" y="154165"/>
                </a:lnTo>
                <a:lnTo>
                  <a:pt x="382962" y="112583"/>
                </a:lnTo>
                <a:lnTo>
                  <a:pt x="358748" y="75244"/>
                </a:lnTo>
                <a:lnTo>
                  <a:pt x="328338" y="44693"/>
                </a:lnTo>
                <a:lnTo>
                  <a:pt x="290998" y="20649"/>
                </a:lnTo>
                <a:lnTo>
                  <a:pt x="249528" y="5374"/>
                </a:lnTo>
                <a:lnTo>
                  <a:pt x="202541" y="0"/>
                </a:lnTo>
                <a:close/>
              </a:path>
            </a:pathLst>
          </a:custGeom>
          <a:solidFill>
            <a:srgbClr val="FFFFFF"/>
          </a:solidFill>
        </p:spPr>
        <p:txBody>
          <a:bodyPr wrap="square" lIns="0" tIns="0" rIns="0" bIns="0" rtlCol="0"/>
          <a:lstStyle/>
          <a:p>
            <a:endParaRPr/>
          </a:p>
        </p:txBody>
      </p:sp>
      <p:sp>
        <p:nvSpPr>
          <p:cNvPr id="41" name="bg object 41"/>
          <p:cNvSpPr/>
          <p:nvPr/>
        </p:nvSpPr>
        <p:spPr>
          <a:xfrm>
            <a:off x="3551433" y="1513524"/>
            <a:ext cx="403860" cy="403225"/>
          </a:xfrm>
          <a:custGeom>
            <a:avLst/>
            <a:gdLst/>
            <a:ahLst/>
            <a:cxnLst/>
            <a:rect l="l" t="t" r="r" b="b"/>
            <a:pathLst>
              <a:path w="403860" h="403225">
                <a:moveTo>
                  <a:pt x="202541" y="0"/>
                </a:moveTo>
                <a:lnTo>
                  <a:pt x="249528" y="5374"/>
                </a:lnTo>
                <a:lnTo>
                  <a:pt x="290998" y="20649"/>
                </a:lnTo>
                <a:lnTo>
                  <a:pt x="328338" y="44693"/>
                </a:lnTo>
                <a:lnTo>
                  <a:pt x="358748" y="75244"/>
                </a:lnTo>
                <a:lnTo>
                  <a:pt x="382962" y="112583"/>
                </a:lnTo>
                <a:lnTo>
                  <a:pt x="398153" y="154165"/>
                </a:lnTo>
                <a:lnTo>
                  <a:pt x="403697" y="201688"/>
                </a:lnTo>
                <a:lnTo>
                  <a:pt x="398153" y="248645"/>
                </a:lnTo>
                <a:lnTo>
                  <a:pt x="382962" y="290228"/>
                </a:lnTo>
                <a:lnTo>
                  <a:pt x="358748" y="327567"/>
                </a:lnTo>
                <a:lnTo>
                  <a:pt x="328338" y="357834"/>
                </a:lnTo>
                <a:lnTo>
                  <a:pt x="290998" y="382161"/>
                </a:lnTo>
                <a:lnTo>
                  <a:pt x="249528" y="397437"/>
                </a:lnTo>
                <a:lnTo>
                  <a:pt x="202541" y="402811"/>
                </a:lnTo>
                <a:lnTo>
                  <a:pt x="155527" y="397437"/>
                </a:lnTo>
                <a:lnTo>
                  <a:pt x="112671" y="382161"/>
                </a:lnTo>
                <a:lnTo>
                  <a:pt x="74651" y="357834"/>
                </a:lnTo>
                <a:lnTo>
                  <a:pt x="44921" y="327567"/>
                </a:lnTo>
                <a:lnTo>
                  <a:pt x="20735" y="290228"/>
                </a:lnTo>
                <a:lnTo>
                  <a:pt x="5516" y="248645"/>
                </a:lnTo>
                <a:lnTo>
                  <a:pt x="0" y="201688"/>
                </a:lnTo>
                <a:lnTo>
                  <a:pt x="5516" y="154165"/>
                </a:lnTo>
                <a:lnTo>
                  <a:pt x="20735" y="112583"/>
                </a:lnTo>
                <a:lnTo>
                  <a:pt x="44921" y="75244"/>
                </a:lnTo>
                <a:lnTo>
                  <a:pt x="74651" y="44693"/>
                </a:lnTo>
                <a:lnTo>
                  <a:pt x="112671" y="20649"/>
                </a:lnTo>
                <a:lnTo>
                  <a:pt x="155527" y="5374"/>
                </a:lnTo>
                <a:lnTo>
                  <a:pt x="202541" y="0"/>
                </a:lnTo>
                <a:close/>
              </a:path>
            </a:pathLst>
          </a:custGeom>
          <a:ln w="3960">
            <a:solidFill>
              <a:srgbClr val="FFFFFF"/>
            </a:solidFill>
          </a:ln>
        </p:spPr>
        <p:txBody>
          <a:bodyPr wrap="square" lIns="0" tIns="0" rIns="0" bIns="0" rtlCol="0"/>
          <a:lstStyle/>
          <a:p>
            <a:endParaRPr/>
          </a:p>
        </p:txBody>
      </p:sp>
      <p:pic>
        <p:nvPicPr>
          <p:cNvPr id="42" name="bg object 42"/>
          <p:cNvPicPr/>
          <p:nvPr/>
        </p:nvPicPr>
        <p:blipFill>
          <a:blip r:embed="rId8" cstate="print"/>
          <a:stretch>
            <a:fillRect/>
          </a:stretch>
        </p:blipFill>
        <p:spPr>
          <a:xfrm>
            <a:off x="3534824" y="1496774"/>
            <a:ext cx="416831" cy="416228"/>
          </a:xfrm>
          <a:prstGeom prst="rect">
            <a:avLst/>
          </a:prstGeom>
        </p:spPr>
      </p:pic>
      <p:sp>
        <p:nvSpPr>
          <p:cNvPr id="43" name="bg object 43"/>
          <p:cNvSpPr/>
          <p:nvPr/>
        </p:nvSpPr>
        <p:spPr>
          <a:xfrm>
            <a:off x="4375406" y="1513524"/>
            <a:ext cx="403860" cy="403225"/>
          </a:xfrm>
          <a:custGeom>
            <a:avLst/>
            <a:gdLst/>
            <a:ahLst/>
            <a:cxnLst/>
            <a:rect l="l" t="t" r="r" b="b"/>
            <a:pathLst>
              <a:path w="403860" h="403225">
                <a:moveTo>
                  <a:pt x="201155" y="0"/>
                </a:moveTo>
                <a:lnTo>
                  <a:pt x="154141" y="5374"/>
                </a:lnTo>
                <a:lnTo>
                  <a:pt x="112671" y="20649"/>
                </a:lnTo>
                <a:lnTo>
                  <a:pt x="75359" y="44693"/>
                </a:lnTo>
                <a:lnTo>
                  <a:pt x="45628" y="75244"/>
                </a:lnTo>
                <a:lnTo>
                  <a:pt x="20735" y="112583"/>
                </a:lnTo>
                <a:lnTo>
                  <a:pt x="6223" y="154165"/>
                </a:lnTo>
                <a:lnTo>
                  <a:pt x="0" y="201688"/>
                </a:lnTo>
                <a:lnTo>
                  <a:pt x="6223" y="248645"/>
                </a:lnTo>
                <a:lnTo>
                  <a:pt x="20735" y="290228"/>
                </a:lnTo>
                <a:lnTo>
                  <a:pt x="45628" y="327567"/>
                </a:lnTo>
                <a:lnTo>
                  <a:pt x="75359" y="357834"/>
                </a:lnTo>
                <a:lnTo>
                  <a:pt x="112671" y="382161"/>
                </a:lnTo>
                <a:lnTo>
                  <a:pt x="154141" y="397437"/>
                </a:lnTo>
                <a:lnTo>
                  <a:pt x="201155" y="402811"/>
                </a:lnTo>
                <a:lnTo>
                  <a:pt x="248170" y="397437"/>
                </a:lnTo>
                <a:lnTo>
                  <a:pt x="291026" y="382161"/>
                </a:lnTo>
                <a:lnTo>
                  <a:pt x="329045" y="357834"/>
                </a:lnTo>
                <a:lnTo>
                  <a:pt x="358776" y="327567"/>
                </a:lnTo>
                <a:lnTo>
                  <a:pt x="383641" y="290228"/>
                </a:lnTo>
                <a:lnTo>
                  <a:pt x="398181" y="248645"/>
                </a:lnTo>
                <a:lnTo>
                  <a:pt x="403697" y="201688"/>
                </a:lnTo>
                <a:lnTo>
                  <a:pt x="398181" y="154165"/>
                </a:lnTo>
                <a:lnTo>
                  <a:pt x="383641" y="112583"/>
                </a:lnTo>
                <a:lnTo>
                  <a:pt x="358776" y="75244"/>
                </a:lnTo>
                <a:lnTo>
                  <a:pt x="329045" y="44693"/>
                </a:lnTo>
                <a:lnTo>
                  <a:pt x="291026" y="20649"/>
                </a:lnTo>
                <a:lnTo>
                  <a:pt x="248170" y="5374"/>
                </a:lnTo>
                <a:lnTo>
                  <a:pt x="201155" y="0"/>
                </a:lnTo>
                <a:close/>
              </a:path>
            </a:pathLst>
          </a:custGeom>
          <a:solidFill>
            <a:srgbClr val="FFFFFF"/>
          </a:solidFill>
        </p:spPr>
        <p:txBody>
          <a:bodyPr wrap="square" lIns="0" tIns="0" rIns="0" bIns="0" rtlCol="0"/>
          <a:lstStyle/>
          <a:p>
            <a:endParaRPr/>
          </a:p>
        </p:txBody>
      </p:sp>
      <p:sp>
        <p:nvSpPr>
          <p:cNvPr id="44" name="bg object 44"/>
          <p:cNvSpPr/>
          <p:nvPr/>
        </p:nvSpPr>
        <p:spPr>
          <a:xfrm>
            <a:off x="4375406" y="1513524"/>
            <a:ext cx="403860" cy="403225"/>
          </a:xfrm>
          <a:custGeom>
            <a:avLst/>
            <a:gdLst/>
            <a:ahLst/>
            <a:cxnLst/>
            <a:rect l="l" t="t" r="r" b="b"/>
            <a:pathLst>
              <a:path w="403860" h="403225">
                <a:moveTo>
                  <a:pt x="201155" y="0"/>
                </a:moveTo>
                <a:lnTo>
                  <a:pt x="248170" y="5374"/>
                </a:lnTo>
                <a:lnTo>
                  <a:pt x="291026" y="20649"/>
                </a:lnTo>
                <a:lnTo>
                  <a:pt x="329045" y="44693"/>
                </a:lnTo>
                <a:lnTo>
                  <a:pt x="358776" y="75244"/>
                </a:lnTo>
                <a:lnTo>
                  <a:pt x="383641" y="112583"/>
                </a:lnTo>
                <a:lnTo>
                  <a:pt x="398181" y="154165"/>
                </a:lnTo>
                <a:lnTo>
                  <a:pt x="403697" y="201688"/>
                </a:lnTo>
                <a:lnTo>
                  <a:pt x="398181" y="248645"/>
                </a:lnTo>
                <a:lnTo>
                  <a:pt x="383641" y="290228"/>
                </a:lnTo>
                <a:lnTo>
                  <a:pt x="358776" y="327567"/>
                </a:lnTo>
                <a:lnTo>
                  <a:pt x="329045" y="357834"/>
                </a:lnTo>
                <a:lnTo>
                  <a:pt x="291026" y="382161"/>
                </a:lnTo>
                <a:lnTo>
                  <a:pt x="248170" y="397437"/>
                </a:lnTo>
                <a:lnTo>
                  <a:pt x="201155" y="402811"/>
                </a:lnTo>
                <a:lnTo>
                  <a:pt x="154141" y="397437"/>
                </a:lnTo>
                <a:lnTo>
                  <a:pt x="112671" y="382161"/>
                </a:lnTo>
                <a:lnTo>
                  <a:pt x="75359" y="357834"/>
                </a:lnTo>
                <a:lnTo>
                  <a:pt x="45628" y="327567"/>
                </a:lnTo>
                <a:lnTo>
                  <a:pt x="20735" y="290228"/>
                </a:lnTo>
                <a:lnTo>
                  <a:pt x="6223" y="248645"/>
                </a:lnTo>
                <a:lnTo>
                  <a:pt x="0" y="201688"/>
                </a:lnTo>
                <a:lnTo>
                  <a:pt x="6223" y="154165"/>
                </a:lnTo>
                <a:lnTo>
                  <a:pt x="20735" y="112583"/>
                </a:lnTo>
                <a:lnTo>
                  <a:pt x="45628" y="75244"/>
                </a:lnTo>
                <a:lnTo>
                  <a:pt x="75359" y="44693"/>
                </a:lnTo>
                <a:lnTo>
                  <a:pt x="112671" y="20649"/>
                </a:lnTo>
                <a:lnTo>
                  <a:pt x="154141" y="5374"/>
                </a:lnTo>
                <a:lnTo>
                  <a:pt x="201155" y="0"/>
                </a:lnTo>
                <a:close/>
              </a:path>
            </a:pathLst>
          </a:custGeom>
          <a:ln w="3960">
            <a:solidFill>
              <a:srgbClr val="FFFFFF"/>
            </a:solidFill>
          </a:ln>
        </p:spPr>
        <p:txBody>
          <a:bodyPr wrap="square" lIns="0" tIns="0" rIns="0" bIns="0" rtlCol="0"/>
          <a:lstStyle/>
          <a:p>
            <a:endParaRPr/>
          </a:p>
        </p:txBody>
      </p:sp>
      <p:pic>
        <p:nvPicPr>
          <p:cNvPr id="45" name="bg object 45"/>
          <p:cNvPicPr/>
          <p:nvPr/>
        </p:nvPicPr>
        <p:blipFill>
          <a:blip r:embed="rId9" cstate="print"/>
          <a:stretch>
            <a:fillRect/>
          </a:stretch>
        </p:blipFill>
        <p:spPr>
          <a:xfrm>
            <a:off x="4358825" y="1496774"/>
            <a:ext cx="416831" cy="416228"/>
          </a:xfrm>
          <a:prstGeom prst="rect">
            <a:avLst/>
          </a:prstGeom>
        </p:spPr>
      </p:pic>
      <p:sp>
        <p:nvSpPr>
          <p:cNvPr id="46" name="bg object 46"/>
          <p:cNvSpPr/>
          <p:nvPr/>
        </p:nvSpPr>
        <p:spPr>
          <a:xfrm>
            <a:off x="5200085" y="1513524"/>
            <a:ext cx="401955" cy="403225"/>
          </a:xfrm>
          <a:custGeom>
            <a:avLst/>
            <a:gdLst/>
            <a:ahLst/>
            <a:cxnLst/>
            <a:rect l="l" t="t" r="r" b="b"/>
            <a:pathLst>
              <a:path w="401954" h="403225">
                <a:moveTo>
                  <a:pt x="201155" y="0"/>
                </a:moveTo>
                <a:lnTo>
                  <a:pt x="154141" y="5374"/>
                </a:lnTo>
                <a:lnTo>
                  <a:pt x="112671" y="20649"/>
                </a:lnTo>
                <a:lnTo>
                  <a:pt x="75359" y="44693"/>
                </a:lnTo>
                <a:lnTo>
                  <a:pt x="44921" y="75244"/>
                </a:lnTo>
                <a:lnTo>
                  <a:pt x="20735" y="112583"/>
                </a:lnTo>
                <a:lnTo>
                  <a:pt x="5516" y="154165"/>
                </a:lnTo>
                <a:lnTo>
                  <a:pt x="0" y="201688"/>
                </a:lnTo>
                <a:lnTo>
                  <a:pt x="5516" y="248645"/>
                </a:lnTo>
                <a:lnTo>
                  <a:pt x="20735" y="290228"/>
                </a:lnTo>
                <a:lnTo>
                  <a:pt x="44921" y="327567"/>
                </a:lnTo>
                <a:lnTo>
                  <a:pt x="75359" y="357834"/>
                </a:lnTo>
                <a:lnTo>
                  <a:pt x="112671" y="382161"/>
                </a:lnTo>
                <a:lnTo>
                  <a:pt x="154141" y="397437"/>
                </a:lnTo>
                <a:lnTo>
                  <a:pt x="201155" y="402811"/>
                </a:lnTo>
                <a:lnTo>
                  <a:pt x="248170" y="397437"/>
                </a:lnTo>
                <a:lnTo>
                  <a:pt x="288933" y="382161"/>
                </a:lnTo>
                <a:lnTo>
                  <a:pt x="326952" y="357834"/>
                </a:lnTo>
                <a:lnTo>
                  <a:pt x="356598" y="327567"/>
                </a:lnTo>
                <a:lnTo>
                  <a:pt x="380925" y="290228"/>
                </a:lnTo>
                <a:lnTo>
                  <a:pt x="396201" y="248645"/>
                </a:lnTo>
                <a:lnTo>
                  <a:pt x="401576" y="201688"/>
                </a:lnTo>
                <a:lnTo>
                  <a:pt x="396201" y="154165"/>
                </a:lnTo>
                <a:lnTo>
                  <a:pt x="380925" y="112583"/>
                </a:lnTo>
                <a:lnTo>
                  <a:pt x="356598" y="75244"/>
                </a:lnTo>
                <a:lnTo>
                  <a:pt x="326952" y="44693"/>
                </a:lnTo>
                <a:lnTo>
                  <a:pt x="288933" y="20649"/>
                </a:lnTo>
                <a:lnTo>
                  <a:pt x="248170" y="5374"/>
                </a:lnTo>
                <a:lnTo>
                  <a:pt x="201155" y="0"/>
                </a:lnTo>
                <a:close/>
              </a:path>
            </a:pathLst>
          </a:custGeom>
          <a:solidFill>
            <a:srgbClr val="FFFFFF"/>
          </a:solidFill>
        </p:spPr>
        <p:txBody>
          <a:bodyPr wrap="square" lIns="0" tIns="0" rIns="0" bIns="0" rtlCol="0"/>
          <a:lstStyle/>
          <a:p>
            <a:endParaRPr/>
          </a:p>
        </p:txBody>
      </p:sp>
      <p:sp>
        <p:nvSpPr>
          <p:cNvPr id="47" name="bg object 47"/>
          <p:cNvSpPr/>
          <p:nvPr/>
        </p:nvSpPr>
        <p:spPr>
          <a:xfrm>
            <a:off x="5200085" y="1513524"/>
            <a:ext cx="401955" cy="403225"/>
          </a:xfrm>
          <a:custGeom>
            <a:avLst/>
            <a:gdLst/>
            <a:ahLst/>
            <a:cxnLst/>
            <a:rect l="l" t="t" r="r" b="b"/>
            <a:pathLst>
              <a:path w="401954" h="403225">
                <a:moveTo>
                  <a:pt x="201155" y="0"/>
                </a:moveTo>
                <a:lnTo>
                  <a:pt x="248170" y="5374"/>
                </a:lnTo>
                <a:lnTo>
                  <a:pt x="288933" y="20649"/>
                </a:lnTo>
                <a:lnTo>
                  <a:pt x="326952" y="44693"/>
                </a:lnTo>
                <a:lnTo>
                  <a:pt x="356598" y="75244"/>
                </a:lnTo>
                <a:lnTo>
                  <a:pt x="380925" y="112583"/>
                </a:lnTo>
                <a:lnTo>
                  <a:pt x="396201" y="154165"/>
                </a:lnTo>
                <a:lnTo>
                  <a:pt x="401576" y="201688"/>
                </a:lnTo>
                <a:lnTo>
                  <a:pt x="396201" y="248645"/>
                </a:lnTo>
                <a:lnTo>
                  <a:pt x="380925" y="290228"/>
                </a:lnTo>
                <a:lnTo>
                  <a:pt x="356598" y="327567"/>
                </a:lnTo>
                <a:lnTo>
                  <a:pt x="326952" y="357834"/>
                </a:lnTo>
                <a:lnTo>
                  <a:pt x="288933" y="382161"/>
                </a:lnTo>
                <a:lnTo>
                  <a:pt x="248170" y="397437"/>
                </a:lnTo>
                <a:lnTo>
                  <a:pt x="201155" y="402811"/>
                </a:lnTo>
                <a:lnTo>
                  <a:pt x="154141" y="397437"/>
                </a:lnTo>
                <a:lnTo>
                  <a:pt x="112671" y="382161"/>
                </a:lnTo>
                <a:lnTo>
                  <a:pt x="75359" y="357834"/>
                </a:lnTo>
                <a:lnTo>
                  <a:pt x="44921" y="327567"/>
                </a:lnTo>
                <a:lnTo>
                  <a:pt x="20735" y="290228"/>
                </a:lnTo>
                <a:lnTo>
                  <a:pt x="5516" y="248645"/>
                </a:lnTo>
                <a:lnTo>
                  <a:pt x="0" y="201688"/>
                </a:lnTo>
                <a:lnTo>
                  <a:pt x="5516" y="154165"/>
                </a:lnTo>
                <a:lnTo>
                  <a:pt x="20735" y="112583"/>
                </a:lnTo>
                <a:lnTo>
                  <a:pt x="44921" y="75244"/>
                </a:lnTo>
                <a:lnTo>
                  <a:pt x="75359" y="44693"/>
                </a:lnTo>
                <a:lnTo>
                  <a:pt x="112671" y="20649"/>
                </a:lnTo>
                <a:lnTo>
                  <a:pt x="154141" y="5374"/>
                </a:lnTo>
                <a:lnTo>
                  <a:pt x="201155" y="0"/>
                </a:lnTo>
                <a:close/>
              </a:path>
            </a:pathLst>
          </a:custGeom>
          <a:ln w="3960">
            <a:solidFill>
              <a:srgbClr val="FFFFFF"/>
            </a:solidFill>
          </a:ln>
        </p:spPr>
        <p:txBody>
          <a:bodyPr wrap="square" lIns="0" tIns="0" rIns="0" bIns="0" rtlCol="0"/>
          <a:lstStyle/>
          <a:p>
            <a:endParaRPr/>
          </a:p>
        </p:txBody>
      </p:sp>
      <p:pic>
        <p:nvPicPr>
          <p:cNvPr id="48" name="bg object 48"/>
          <p:cNvPicPr/>
          <p:nvPr/>
        </p:nvPicPr>
        <p:blipFill>
          <a:blip r:embed="rId10" cstate="print"/>
          <a:stretch>
            <a:fillRect/>
          </a:stretch>
        </p:blipFill>
        <p:spPr>
          <a:xfrm>
            <a:off x="5183504" y="1496774"/>
            <a:ext cx="414823" cy="416228"/>
          </a:xfrm>
          <a:prstGeom prst="rect">
            <a:avLst/>
          </a:prstGeom>
        </p:spPr>
      </p:pic>
      <p:sp>
        <p:nvSpPr>
          <p:cNvPr id="49" name="bg object 49"/>
          <p:cNvSpPr/>
          <p:nvPr/>
        </p:nvSpPr>
        <p:spPr>
          <a:xfrm>
            <a:off x="6024849" y="1513524"/>
            <a:ext cx="401955" cy="403225"/>
          </a:xfrm>
          <a:custGeom>
            <a:avLst/>
            <a:gdLst/>
            <a:ahLst/>
            <a:cxnLst/>
            <a:rect l="l" t="t" r="r" b="b"/>
            <a:pathLst>
              <a:path w="401954" h="403225">
                <a:moveTo>
                  <a:pt x="200278" y="0"/>
                </a:moveTo>
                <a:lnTo>
                  <a:pt x="153320" y="5374"/>
                </a:lnTo>
                <a:lnTo>
                  <a:pt x="112586" y="20649"/>
                </a:lnTo>
                <a:lnTo>
                  <a:pt x="74680" y="44693"/>
                </a:lnTo>
                <a:lnTo>
                  <a:pt x="44977" y="75244"/>
                </a:lnTo>
                <a:lnTo>
                  <a:pt x="20084" y="112583"/>
                </a:lnTo>
                <a:lnTo>
                  <a:pt x="5374" y="154165"/>
                </a:lnTo>
                <a:lnTo>
                  <a:pt x="0" y="201688"/>
                </a:lnTo>
                <a:lnTo>
                  <a:pt x="5374" y="248645"/>
                </a:lnTo>
                <a:lnTo>
                  <a:pt x="20084" y="290228"/>
                </a:lnTo>
                <a:lnTo>
                  <a:pt x="44977" y="327567"/>
                </a:lnTo>
                <a:lnTo>
                  <a:pt x="74680" y="357834"/>
                </a:lnTo>
                <a:lnTo>
                  <a:pt x="112586" y="382161"/>
                </a:lnTo>
                <a:lnTo>
                  <a:pt x="153320" y="397437"/>
                </a:lnTo>
                <a:lnTo>
                  <a:pt x="200278" y="402811"/>
                </a:lnTo>
                <a:lnTo>
                  <a:pt x="247519" y="397437"/>
                </a:lnTo>
                <a:lnTo>
                  <a:pt x="288820" y="382161"/>
                </a:lnTo>
                <a:lnTo>
                  <a:pt x="326160" y="357834"/>
                </a:lnTo>
                <a:lnTo>
                  <a:pt x="356711" y="327567"/>
                </a:lnTo>
                <a:lnTo>
                  <a:pt x="380756" y="290228"/>
                </a:lnTo>
                <a:lnTo>
                  <a:pt x="396031" y="248645"/>
                </a:lnTo>
                <a:lnTo>
                  <a:pt x="401406" y="201688"/>
                </a:lnTo>
                <a:lnTo>
                  <a:pt x="396031" y="154165"/>
                </a:lnTo>
                <a:lnTo>
                  <a:pt x="380756" y="112583"/>
                </a:lnTo>
                <a:lnTo>
                  <a:pt x="356711" y="75244"/>
                </a:lnTo>
                <a:lnTo>
                  <a:pt x="326160" y="44693"/>
                </a:lnTo>
                <a:lnTo>
                  <a:pt x="288820" y="20649"/>
                </a:lnTo>
                <a:lnTo>
                  <a:pt x="247519" y="5374"/>
                </a:lnTo>
                <a:lnTo>
                  <a:pt x="200278" y="0"/>
                </a:lnTo>
                <a:close/>
              </a:path>
            </a:pathLst>
          </a:custGeom>
          <a:solidFill>
            <a:srgbClr val="FFFFFF"/>
          </a:solidFill>
        </p:spPr>
        <p:txBody>
          <a:bodyPr wrap="square" lIns="0" tIns="0" rIns="0" bIns="0" rtlCol="0"/>
          <a:lstStyle/>
          <a:p>
            <a:endParaRPr/>
          </a:p>
        </p:txBody>
      </p:sp>
      <p:sp>
        <p:nvSpPr>
          <p:cNvPr id="50" name="bg object 50"/>
          <p:cNvSpPr/>
          <p:nvPr/>
        </p:nvSpPr>
        <p:spPr>
          <a:xfrm>
            <a:off x="6024849" y="1513524"/>
            <a:ext cx="401955" cy="403225"/>
          </a:xfrm>
          <a:custGeom>
            <a:avLst/>
            <a:gdLst/>
            <a:ahLst/>
            <a:cxnLst/>
            <a:rect l="l" t="t" r="r" b="b"/>
            <a:pathLst>
              <a:path w="401954" h="403225">
                <a:moveTo>
                  <a:pt x="200278" y="0"/>
                </a:moveTo>
                <a:lnTo>
                  <a:pt x="247519" y="5374"/>
                </a:lnTo>
                <a:lnTo>
                  <a:pt x="288820" y="20649"/>
                </a:lnTo>
                <a:lnTo>
                  <a:pt x="326160" y="44693"/>
                </a:lnTo>
                <a:lnTo>
                  <a:pt x="356711" y="75244"/>
                </a:lnTo>
                <a:lnTo>
                  <a:pt x="380756" y="112583"/>
                </a:lnTo>
                <a:lnTo>
                  <a:pt x="396031" y="154165"/>
                </a:lnTo>
                <a:lnTo>
                  <a:pt x="401406" y="201688"/>
                </a:lnTo>
                <a:lnTo>
                  <a:pt x="396031" y="248645"/>
                </a:lnTo>
                <a:lnTo>
                  <a:pt x="380756" y="290228"/>
                </a:lnTo>
                <a:lnTo>
                  <a:pt x="356711" y="327567"/>
                </a:lnTo>
                <a:lnTo>
                  <a:pt x="326160" y="357834"/>
                </a:lnTo>
                <a:lnTo>
                  <a:pt x="288820" y="382161"/>
                </a:lnTo>
                <a:lnTo>
                  <a:pt x="247519" y="397437"/>
                </a:lnTo>
                <a:lnTo>
                  <a:pt x="200278" y="402811"/>
                </a:lnTo>
                <a:lnTo>
                  <a:pt x="153320" y="397437"/>
                </a:lnTo>
                <a:lnTo>
                  <a:pt x="112586" y="382161"/>
                </a:lnTo>
                <a:lnTo>
                  <a:pt x="74680" y="357834"/>
                </a:lnTo>
                <a:lnTo>
                  <a:pt x="44977" y="327567"/>
                </a:lnTo>
                <a:lnTo>
                  <a:pt x="20084" y="290228"/>
                </a:lnTo>
                <a:lnTo>
                  <a:pt x="5374" y="248645"/>
                </a:lnTo>
                <a:lnTo>
                  <a:pt x="0" y="201688"/>
                </a:lnTo>
                <a:lnTo>
                  <a:pt x="5374" y="154165"/>
                </a:lnTo>
                <a:lnTo>
                  <a:pt x="20084" y="112583"/>
                </a:lnTo>
                <a:lnTo>
                  <a:pt x="44977" y="75244"/>
                </a:lnTo>
                <a:lnTo>
                  <a:pt x="74680" y="44693"/>
                </a:lnTo>
                <a:lnTo>
                  <a:pt x="112586" y="20649"/>
                </a:lnTo>
                <a:lnTo>
                  <a:pt x="153320" y="5374"/>
                </a:lnTo>
                <a:lnTo>
                  <a:pt x="200278" y="0"/>
                </a:lnTo>
                <a:close/>
              </a:path>
            </a:pathLst>
          </a:custGeom>
          <a:ln w="3960">
            <a:solidFill>
              <a:srgbClr val="FFFFFF"/>
            </a:solidFill>
          </a:ln>
        </p:spPr>
        <p:txBody>
          <a:bodyPr wrap="square" lIns="0" tIns="0" rIns="0" bIns="0" rtlCol="0"/>
          <a:lstStyle/>
          <a:p>
            <a:endParaRPr/>
          </a:p>
        </p:txBody>
      </p:sp>
      <p:pic>
        <p:nvPicPr>
          <p:cNvPr id="51" name="bg object 51"/>
          <p:cNvPicPr/>
          <p:nvPr/>
        </p:nvPicPr>
        <p:blipFill>
          <a:blip r:embed="rId11" cstate="print"/>
          <a:stretch>
            <a:fillRect/>
          </a:stretch>
        </p:blipFill>
        <p:spPr>
          <a:xfrm>
            <a:off x="6008099" y="1496774"/>
            <a:ext cx="414823" cy="416228"/>
          </a:xfrm>
          <a:prstGeom prst="rect">
            <a:avLst/>
          </a:prstGeom>
        </p:spPr>
      </p:pic>
      <p:sp>
        <p:nvSpPr>
          <p:cNvPr id="52" name="bg object 52"/>
          <p:cNvSpPr/>
          <p:nvPr/>
        </p:nvSpPr>
        <p:spPr>
          <a:xfrm>
            <a:off x="6848878" y="1513524"/>
            <a:ext cx="402590" cy="403225"/>
          </a:xfrm>
          <a:custGeom>
            <a:avLst/>
            <a:gdLst/>
            <a:ahLst/>
            <a:cxnLst/>
            <a:rect l="l" t="t" r="r" b="b"/>
            <a:pathLst>
              <a:path w="402590" h="403225">
                <a:moveTo>
                  <a:pt x="201127" y="0"/>
                </a:moveTo>
                <a:lnTo>
                  <a:pt x="153886" y="5374"/>
                </a:lnTo>
                <a:lnTo>
                  <a:pt x="112586" y="20649"/>
                </a:lnTo>
                <a:lnTo>
                  <a:pt x="75246" y="44693"/>
                </a:lnTo>
                <a:lnTo>
                  <a:pt x="44695" y="75244"/>
                </a:lnTo>
                <a:lnTo>
                  <a:pt x="20650" y="112583"/>
                </a:lnTo>
                <a:lnTo>
                  <a:pt x="5374" y="154165"/>
                </a:lnTo>
                <a:lnTo>
                  <a:pt x="0" y="201688"/>
                </a:lnTo>
                <a:lnTo>
                  <a:pt x="5374" y="248645"/>
                </a:lnTo>
                <a:lnTo>
                  <a:pt x="20650" y="290228"/>
                </a:lnTo>
                <a:lnTo>
                  <a:pt x="44695" y="327567"/>
                </a:lnTo>
                <a:lnTo>
                  <a:pt x="75246" y="357834"/>
                </a:lnTo>
                <a:lnTo>
                  <a:pt x="112586" y="382161"/>
                </a:lnTo>
                <a:lnTo>
                  <a:pt x="153886" y="397437"/>
                </a:lnTo>
                <a:lnTo>
                  <a:pt x="201127" y="402811"/>
                </a:lnTo>
                <a:lnTo>
                  <a:pt x="248085" y="397437"/>
                </a:lnTo>
                <a:lnTo>
                  <a:pt x="289386" y="382161"/>
                </a:lnTo>
                <a:lnTo>
                  <a:pt x="326726" y="357834"/>
                </a:lnTo>
                <a:lnTo>
                  <a:pt x="356428" y="327567"/>
                </a:lnTo>
                <a:lnTo>
                  <a:pt x="381321" y="290228"/>
                </a:lnTo>
                <a:lnTo>
                  <a:pt x="396031" y="248645"/>
                </a:lnTo>
                <a:lnTo>
                  <a:pt x="402255" y="201688"/>
                </a:lnTo>
                <a:lnTo>
                  <a:pt x="396031" y="154165"/>
                </a:lnTo>
                <a:lnTo>
                  <a:pt x="381321" y="112583"/>
                </a:lnTo>
                <a:lnTo>
                  <a:pt x="356428" y="75244"/>
                </a:lnTo>
                <a:lnTo>
                  <a:pt x="326726" y="44693"/>
                </a:lnTo>
                <a:lnTo>
                  <a:pt x="289386" y="20649"/>
                </a:lnTo>
                <a:lnTo>
                  <a:pt x="248085" y="5374"/>
                </a:lnTo>
                <a:lnTo>
                  <a:pt x="201127" y="0"/>
                </a:lnTo>
                <a:close/>
              </a:path>
            </a:pathLst>
          </a:custGeom>
          <a:solidFill>
            <a:srgbClr val="FFFFFF"/>
          </a:solidFill>
        </p:spPr>
        <p:txBody>
          <a:bodyPr wrap="square" lIns="0" tIns="0" rIns="0" bIns="0" rtlCol="0"/>
          <a:lstStyle/>
          <a:p>
            <a:endParaRPr/>
          </a:p>
        </p:txBody>
      </p:sp>
      <p:sp>
        <p:nvSpPr>
          <p:cNvPr id="53" name="bg object 53"/>
          <p:cNvSpPr/>
          <p:nvPr/>
        </p:nvSpPr>
        <p:spPr>
          <a:xfrm>
            <a:off x="6848878" y="1513524"/>
            <a:ext cx="402590" cy="403225"/>
          </a:xfrm>
          <a:custGeom>
            <a:avLst/>
            <a:gdLst/>
            <a:ahLst/>
            <a:cxnLst/>
            <a:rect l="l" t="t" r="r" b="b"/>
            <a:pathLst>
              <a:path w="402590" h="403225">
                <a:moveTo>
                  <a:pt x="201127" y="0"/>
                </a:moveTo>
                <a:lnTo>
                  <a:pt x="248085" y="5374"/>
                </a:lnTo>
                <a:lnTo>
                  <a:pt x="289386" y="20649"/>
                </a:lnTo>
                <a:lnTo>
                  <a:pt x="326726" y="44693"/>
                </a:lnTo>
                <a:lnTo>
                  <a:pt x="356428" y="75244"/>
                </a:lnTo>
                <a:lnTo>
                  <a:pt x="381321" y="112583"/>
                </a:lnTo>
                <a:lnTo>
                  <a:pt x="396031" y="154165"/>
                </a:lnTo>
                <a:lnTo>
                  <a:pt x="402255" y="201688"/>
                </a:lnTo>
                <a:lnTo>
                  <a:pt x="396031" y="248645"/>
                </a:lnTo>
                <a:lnTo>
                  <a:pt x="381321" y="290228"/>
                </a:lnTo>
                <a:lnTo>
                  <a:pt x="356428" y="327567"/>
                </a:lnTo>
                <a:lnTo>
                  <a:pt x="326726" y="357834"/>
                </a:lnTo>
                <a:lnTo>
                  <a:pt x="289386" y="382161"/>
                </a:lnTo>
                <a:lnTo>
                  <a:pt x="248085" y="397437"/>
                </a:lnTo>
                <a:lnTo>
                  <a:pt x="201127" y="402811"/>
                </a:lnTo>
                <a:lnTo>
                  <a:pt x="153886" y="397437"/>
                </a:lnTo>
                <a:lnTo>
                  <a:pt x="112586" y="382161"/>
                </a:lnTo>
                <a:lnTo>
                  <a:pt x="75246" y="357834"/>
                </a:lnTo>
                <a:lnTo>
                  <a:pt x="44695" y="327567"/>
                </a:lnTo>
                <a:lnTo>
                  <a:pt x="20650" y="290228"/>
                </a:lnTo>
                <a:lnTo>
                  <a:pt x="5374" y="248645"/>
                </a:lnTo>
                <a:lnTo>
                  <a:pt x="0" y="201688"/>
                </a:lnTo>
                <a:lnTo>
                  <a:pt x="5374" y="154165"/>
                </a:lnTo>
                <a:lnTo>
                  <a:pt x="20650" y="112583"/>
                </a:lnTo>
                <a:lnTo>
                  <a:pt x="44695" y="75244"/>
                </a:lnTo>
                <a:lnTo>
                  <a:pt x="75246" y="44693"/>
                </a:lnTo>
                <a:lnTo>
                  <a:pt x="112586" y="20649"/>
                </a:lnTo>
                <a:lnTo>
                  <a:pt x="153886" y="5374"/>
                </a:lnTo>
                <a:lnTo>
                  <a:pt x="201127" y="0"/>
                </a:lnTo>
                <a:close/>
              </a:path>
            </a:pathLst>
          </a:custGeom>
          <a:ln w="3960">
            <a:solidFill>
              <a:srgbClr val="FFFFFF"/>
            </a:solidFill>
          </a:ln>
        </p:spPr>
        <p:txBody>
          <a:bodyPr wrap="square" lIns="0" tIns="0" rIns="0" bIns="0" rtlCol="0"/>
          <a:lstStyle/>
          <a:p>
            <a:endParaRPr/>
          </a:p>
        </p:txBody>
      </p:sp>
      <p:pic>
        <p:nvPicPr>
          <p:cNvPr id="54" name="bg object 54"/>
          <p:cNvPicPr/>
          <p:nvPr/>
        </p:nvPicPr>
        <p:blipFill>
          <a:blip r:embed="rId12" cstate="print"/>
          <a:stretch>
            <a:fillRect/>
          </a:stretch>
        </p:blipFill>
        <p:spPr>
          <a:xfrm>
            <a:off x="6832127" y="1496774"/>
            <a:ext cx="415389" cy="416228"/>
          </a:xfrm>
          <a:prstGeom prst="rect">
            <a:avLst/>
          </a:prstGeom>
        </p:spPr>
      </p:pic>
      <p:sp>
        <p:nvSpPr>
          <p:cNvPr id="55" name="bg object 55"/>
          <p:cNvSpPr/>
          <p:nvPr/>
        </p:nvSpPr>
        <p:spPr>
          <a:xfrm>
            <a:off x="7673473" y="1513524"/>
            <a:ext cx="401955" cy="403225"/>
          </a:xfrm>
          <a:custGeom>
            <a:avLst/>
            <a:gdLst/>
            <a:ahLst/>
            <a:cxnLst/>
            <a:rect l="l" t="t" r="r" b="b"/>
            <a:pathLst>
              <a:path w="401954" h="403225">
                <a:moveTo>
                  <a:pt x="200278" y="0"/>
                </a:moveTo>
                <a:lnTo>
                  <a:pt x="154169" y="5374"/>
                </a:lnTo>
                <a:lnTo>
                  <a:pt x="112586" y="20649"/>
                </a:lnTo>
                <a:lnTo>
                  <a:pt x="74680" y="44693"/>
                </a:lnTo>
                <a:lnTo>
                  <a:pt x="44977" y="75244"/>
                </a:lnTo>
                <a:lnTo>
                  <a:pt x="20650" y="112583"/>
                </a:lnTo>
                <a:lnTo>
                  <a:pt x="5374" y="154165"/>
                </a:lnTo>
                <a:lnTo>
                  <a:pt x="0" y="201688"/>
                </a:lnTo>
                <a:lnTo>
                  <a:pt x="5374" y="248645"/>
                </a:lnTo>
                <a:lnTo>
                  <a:pt x="20650" y="290228"/>
                </a:lnTo>
                <a:lnTo>
                  <a:pt x="44977" y="327567"/>
                </a:lnTo>
                <a:lnTo>
                  <a:pt x="74680" y="357834"/>
                </a:lnTo>
                <a:lnTo>
                  <a:pt x="112586" y="382161"/>
                </a:lnTo>
                <a:lnTo>
                  <a:pt x="154169" y="397437"/>
                </a:lnTo>
                <a:lnTo>
                  <a:pt x="200278" y="402811"/>
                </a:lnTo>
                <a:lnTo>
                  <a:pt x="247519" y="397437"/>
                </a:lnTo>
                <a:lnTo>
                  <a:pt x="288820" y="382161"/>
                </a:lnTo>
                <a:lnTo>
                  <a:pt x="326160" y="357834"/>
                </a:lnTo>
                <a:lnTo>
                  <a:pt x="356711" y="327567"/>
                </a:lnTo>
                <a:lnTo>
                  <a:pt x="380756" y="290228"/>
                </a:lnTo>
                <a:lnTo>
                  <a:pt x="396031" y="248645"/>
                </a:lnTo>
                <a:lnTo>
                  <a:pt x="401689" y="201688"/>
                </a:lnTo>
                <a:lnTo>
                  <a:pt x="396031" y="154165"/>
                </a:lnTo>
                <a:lnTo>
                  <a:pt x="380756" y="112583"/>
                </a:lnTo>
                <a:lnTo>
                  <a:pt x="356711" y="75244"/>
                </a:lnTo>
                <a:lnTo>
                  <a:pt x="326160" y="44693"/>
                </a:lnTo>
                <a:lnTo>
                  <a:pt x="288820" y="20649"/>
                </a:lnTo>
                <a:lnTo>
                  <a:pt x="247519" y="5374"/>
                </a:lnTo>
                <a:lnTo>
                  <a:pt x="200278" y="0"/>
                </a:lnTo>
                <a:close/>
              </a:path>
            </a:pathLst>
          </a:custGeom>
          <a:solidFill>
            <a:srgbClr val="FFFFFF"/>
          </a:solidFill>
        </p:spPr>
        <p:txBody>
          <a:bodyPr wrap="square" lIns="0" tIns="0" rIns="0" bIns="0" rtlCol="0"/>
          <a:lstStyle/>
          <a:p>
            <a:endParaRPr/>
          </a:p>
        </p:txBody>
      </p:sp>
      <p:sp>
        <p:nvSpPr>
          <p:cNvPr id="56" name="bg object 56"/>
          <p:cNvSpPr/>
          <p:nvPr/>
        </p:nvSpPr>
        <p:spPr>
          <a:xfrm>
            <a:off x="7673473" y="1513524"/>
            <a:ext cx="401955" cy="403225"/>
          </a:xfrm>
          <a:custGeom>
            <a:avLst/>
            <a:gdLst/>
            <a:ahLst/>
            <a:cxnLst/>
            <a:rect l="l" t="t" r="r" b="b"/>
            <a:pathLst>
              <a:path w="401954" h="403225">
                <a:moveTo>
                  <a:pt x="200278" y="0"/>
                </a:moveTo>
                <a:lnTo>
                  <a:pt x="247519" y="5374"/>
                </a:lnTo>
                <a:lnTo>
                  <a:pt x="288820" y="20649"/>
                </a:lnTo>
                <a:lnTo>
                  <a:pt x="326160" y="44693"/>
                </a:lnTo>
                <a:lnTo>
                  <a:pt x="356711" y="75244"/>
                </a:lnTo>
                <a:lnTo>
                  <a:pt x="380756" y="112583"/>
                </a:lnTo>
                <a:lnTo>
                  <a:pt x="396031" y="154165"/>
                </a:lnTo>
                <a:lnTo>
                  <a:pt x="401689" y="201688"/>
                </a:lnTo>
                <a:lnTo>
                  <a:pt x="396031" y="248645"/>
                </a:lnTo>
                <a:lnTo>
                  <a:pt x="380756" y="290228"/>
                </a:lnTo>
                <a:lnTo>
                  <a:pt x="356711" y="327567"/>
                </a:lnTo>
                <a:lnTo>
                  <a:pt x="326160" y="357834"/>
                </a:lnTo>
                <a:lnTo>
                  <a:pt x="288820" y="382161"/>
                </a:lnTo>
                <a:lnTo>
                  <a:pt x="247519" y="397437"/>
                </a:lnTo>
                <a:lnTo>
                  <a:pt x="200278" y="402811"/>
                </a:lnTo>
                <a:lnTo>
                  <a:pt x="154169" y="397437"/>
                </a:lnTo>
                <a:lnTo>
                  <a:pt x="112586" y="382161"/>
                </a:lnTo>
                <a:lnTo>
                  <a:pt x="74680" y="357834"/>
                </a:lnTo>
                <a:lnTo>
                  <a:pt x="44977" y="327567"/>
                </a:lnTo>
                <a:lnTo>
                  <a:pt x="20650" y="290228"/>
                </a:lnTo>
                <a:lnTo>
                  <a:pt x="5374" y="248645"/>
                </a:lnTo>
                <a:lnTo>
                  <a:pt x="0" y="201688"/>
                </a:lnTo>
                <a:lnTo>
                  <a:pt x="5374" y="154165"/>
                </a:lnTo>
                <a:lnTo>
                  <a:pt x="20650" y="112583"/>
                </a:lnTo>
                <a:lnTo>
                  <a:pt x="44977" y="75244"/>
                </a:lnTo>
                <a:lnTo>
                  <a:pt x="74680" y="44693"/>
                </a:lnTo>
                <a:lnTo>
                  <a:pt x="112586" y="20649"/>
                </a:lnTo>
                <a:lnTo>
                  <a:pt x="154169" y="5374"/>
                </a:lnTo>
                <a:lnTo>
                  <a:pt x="200278" y="0"/>
                </a:lnTo>
                <a:close/>
              </a:path>
            </a:pathLst>
          </a:custGeom>
          <a:ln w="3960">
            <a:solidFill>
              <a:srgbClr val="FFFFFF"/>
            </a:solidFill>
          </a:ln>
        </p:spPr>
        <p:txBody>
          <a:bodyPr wrap="square" lIns="0" tIns="0" rIns="0" bIns="0" rtlCol="0"/>
          <a:lstStyle/>
          <a:p>
            <a:endParaRPr/>
          </a:p>
        </p:txBody>
      </p:sp>
      <p:pic>
        <p:nvPicPr>
          <p:cNvPr id="57" name="bg object 57"/>
          <p:cNvPicPr/>
          <p:nvPr/>
        </p:nvPicPr>
        <p:blipFill>
          <a:blip r:embed="rId13" cstate="print"/>
          <a:stretch>
            <a:fillRect/>
          </a:stretch>
        </p:blipFill>
        <p:spPr>
          <a:xfrm>
            <a:off x="7656722" y="1496774"/>
            <a:ext cx="414823" cy="416228"/>
          </a:xfrm>
          <a:prstGeom prst="rect">
            <a:avLst/>
          </a:prstGeom>
        </p:spPr>
      </p:pic>
      <p:sp>
        <p:nvSpPr>
          <p:cNvPr id="58" name="bg object 58"/>
          <p:cNvSpPr/>
          <p:nvPr/>
        </p:nvSpPr>
        <p:spPr>
          <a:xfrm>
            <a:off x="8496087" y="1513524"/>
            <a:ext cx="403860" cy="403225"/>
          </a:xfrm>
          <a:custGeom>
            <a:avLst/>
            <a:gdLst/>
            <a:ahLst/>
            <a:cxnLst/>
            <a:rect l="l" t="t" r="r" b="b"/>
            <a:pathLst>
              <a:path w="403859" h="403225">
                <a:moveTo>
                  <a:pt x="202541" y="0"/>
                </a:moveTo>
                <a:lnTo>
                  <a:pt x="155583" y="5374"/>
                </a:lnTo>
                <a:lnTo>
                  <a:pt x="112586" y="20649"/>
                </a:lnTo>
                <a:lnTo>
                  <a:pt x="74680" y="44693"/>
                </a:lnTo>
                <a:lnTo>
                  <a:pt x="44977" y="75244"/>
                </a:lnTo>
                <a:lnTo>
                  <a:pt x="20650" y="112583"/>
                </a:lnTo>
                <a:lnTo>
                  <a:pt x="5374" y="154165"/>
                </a:lnTo>
                <a:lnTo>
                  <a:pt x="0" y="201688"/>
                </a:lnTo>
                <a:lnTo>
                  <a:pt x="5374" y="248645"/>
                </a:lnTo>
                <a:lnTo>
                  <a:pt x="20650" y="290228"/>
                </a:lnTo>
                <a:lnTo>
                  <a:pt x="44977" y="327567"/>
                </a:lnTo>
                <a:lnTo>
                  <a:pt x="74680" y="357834"/>
                </a:lnTo>
                <a:lnTo>
                  <a:pt x="112586" y="382161"/>
                </a:lnTo>
                <a:lnTo>
                  <a:pt x="155583" y="397437"/>
                </a:lnTo>
                <a:lnTo>
                  <a:pt x="202541" y="402811"/>
                </a:lnTo>
                <a:lnTo>
                  <a:pt x="249499" y="397437"/>
                </a:lnTo>
                <a:lnTo>
                  <a:pt x="291083" y="382161"/>
                </a:lnTo>
                <a:lnTo>
                  <a:pt x="328423" y="357834"/>
                </a:lnTo>
                <a:lnTo>
                  <a:pt x="358691" y="327567"/>
                </a:lnTo>
                <a:lnTo>
                  <a:pt x="383019" y="290228"/>
                </a:lnTo>
                <a:lnTo>
                  <a:pt x="398011" y="248645"/>
                </a:lnTo>
                <a:lnTo>
                  <a:pt x="403669" y="201688"/>
                </a:lnTo>
                <a:lnTo>
                  <a:pt x="398011" y="154165"/>
                </a:lnTo>
                <a:lnTo>
                  <a:pt x="383019" y="112583"/>
                </a:lnTo>
                <a:lnTo>
                  <a:pt x="358691" y="75244"/>
                </a:lnTo>
                <a:lnTo>
                  <a:pt x="328423" y="44693"/>
                </a:lnTo>
                <a:lnTo>
                  <a:pt x="291083" y="20649"/>
                </a:lnTo>
                <a:lnTo>
                  <a:pt x="249499" y="5374"/>
                </a:lnTo>
                <a:lnTo>
                  <a:pt x="202541" y="0"/>
                </a:lnTo>
                <a:close/>
              </a:path>
            </a:pathLst>
          </a:custGeom>
          <a:solidFill>
            <a:srgbClr val="FFFFFF"/>
          </a:solidFill>
        </p:spPr>
        <p:txBody>
          <a:bodyPr wrap="square" lIns="0" tIns="0" rIns="0" bIns="0" rtlCol="0"/>
          <a:lstStyle/>
          <a:p>
            <a:endParaRPr/>
          </a:p>
        </p:txBody>
      </p:sp>
      <p:sp>
        <p:nvSpPr>
          <p:cNvPr id="59" name="bg object 59"/>
          <p:cNvSpPr/>
          <p:nvPr/>
        </p:nvSpPr>
        <p:spPr>
          <a:xfrm>
            <a:off x="8496087" y="1513524"/>
            <a:ext cx="403860" cy="403225"/>
          </a:xfrm>
          <a:custGeom>
            <a:avLst/>
            <a:gdLst/>
            <a:ahLst/>
            <a:cxnLst/>
            <a:rect l="l" t="t" r="r" b="b"/>
            <a:pathLst>
              <a:path w="403859" h="403225">
                <a:moveTo>
                  <a:pt x="202541" y="0"/>
                </a:moveTo>
                <a:lnTo>
                  <a:pt x="249499" y="5374"/>
                </a:lnTo>
                <a:lnTo>
                  <a:pt x="291083" y="20649"/>
                </a:lnTo>
                <a:lnTo>
                  <a:pt x="328423" y="44693"/>
                </a:lnTo>
                <a:lnTo>
                  <a:pt x="358691" y="75244"/>
                </a:lnTo>
                <a:lnTo>
                  <a:pt x="383019" y="112583"/>
                </a:lnTo>
                <a:lnTo>
                  <a:pt x="398011" y="154165"/>
                </a:lnTo>
                <a:lnTo>
                  <a:pt x="403669" y="201688"/>
                </a:lnTo>
                <a:lnTo>
                  <a:pt x="398011" y="248645"/>
                </a:lnTo>
                <a:lnTo>
                  <a:pt x="383019" y="290228"/>
                </a:lnTo>
                <a:lnTo>
                  <a:pt x="358691" y="327567"/>
                </a:lnTo>
                <a:lnTo>
                  <a:pt x="328423" y="357834"/>
                </a:lnTo>
                <a:lnTo>
                  <a:pt x="291083" y="382161"/>
                </a:lnTo>
                <a:lnTo>
                  <a:pt x="249499" y="397437"/>
                </a:lnTo>
                <a:lnTo>
                  <a:pt x="202541" y="402811"/>
                </a:lnTo>
                <a:lnTo>
                  <a:pt x="155583" y="397437"/>
                </a:lnTo>
                <a:lnTo>
                  <a:pt x="112586" y="382161"/>
                </a:lnTo>
                <a:lnTo>
                  <a:pt x="74680" y="357834"/>
                </a:lnTo>
                <a:lnTo>
                  <a:pt x="44977" y="327567"/>
                </a:lnTo>
                <a:lnTo>
                  <a:pt x="20650" y="290228"/>
                </a:lnTo>
                <a:lnTo>
                  <a:pt x="5374" y="248645"/>
                </a:lnTo>
                <a:lnTo>
                  <a:pt x="0" y="201688"/>
                </a:lnTo>
                <a:lnTo>
                  <a:pt x="5374" y="154165"/>
                </a:lnTo>
                <a:lnTo>
                  <a:pt x="20650" y="112583"/>
                </a:lnTo>
                <a:lnTo>
                  <a:pt x="44977" y="75244"/>
                </a:lnTo>
                <a:lnTo>
                  <a:pt x="74680" y="44693"/>
                </a:lnTo>
                <a:lnTo>
                  <a:pt x="112586" y="20649"/>
                </a:lnTo>
                <a:lnTo>
                  <a:pt x="155583" y="5374"/>
                </a:lnTo>
                <a:lnTo>
                  <a:pt x="202541" y="0"/>
                </a:lnTo>
                <a:close/>
              </a:path>
            </a:pathLst>
          </a:custGeom>
          <a:ln w="3960">
            <a:solidFill>
              <a:srgbClr val="FFFFFF"/>
            </a:solidFill>
          </a:ln>
        </p:spPr>
        <p:txBody>
          <a:bodyPr wrap="square" lIns="0" tIns="0" rIns="0" bIns="0" rtlCol="0"/>
          <a:lstStyle/>
          <a:p>
            <a:endParaRPr/>
          </a:p>
        </p:txBody>
      </p:sp>
      <p:pic>
        <p:nvPicPr>
          <p:cNvPr id="60" name="bg object 60"/>
          <p:cNvPicPr/>
          <p:nvPr/>
        </p:nvPicPr>
        <p:blipFill>
          <a:blip r:embed="rId14" cstate="print"/>
          <a:stretch>
            <a:fillRect/>
          </a:stretch>
        </p:blipFill>
        <p:spPr>
          <a:xfrm>
            <a:off x="8479336" y="1496774"/>
            <a:ext cx="416803" cy="416228"/>
          </a:xfrm>
          <a:prstGeom prst="rect">
            <a:avLst/>
          </a:prstGeom>
        </p:spPr>
      </p:pic>
      <p:sp>
        <p:nvSpPr>
          <p:cNvPr id="61" name="bg object 61"/>
          <p:cNvSpPr/>
          <p:nvPr/>
        </p:nvSpPr>
        <p:spPr>
          <a:xfrm>
            <a:off x="3551433" y="2594525"/>
            <a:ext cx="403860" cy="403225"/>
          </a:xfrm>
          <a:custGeom>
            <a:avLst/>
            <a:gdLst/>
            <a:ahLst/>
            <a:cxnLst/>
            <a:rect l="l" t="t" r="r" b="b"/>
            <a:pathLst>
              <a:path w="403860" h="403225">
                <a:moveTo>
                  <a:pt x="202541" y="0"/>
                </a:moveTo>
                <a:lnTo>
                  <a:pt x="155527" y="5544"/>
                </a:lnTo>
                <a:lnTo>
                  <a:pt x="112671" y="20734"/>
                </a:lnTo>
                <a:lnTo>
                  <a:pt x="74651" y="44948"/>
                </a:lnTo>
                <a:lnTo>
                  <a:pt x="44921" y="75357"/>
                </a:lnTo>
                <a:lnTo>
                  <a:pt x="20735" y="112668"/>
                </a:lnTo>
                <a:lnTo>
                  <a:pt x="5516" y="154165"/>
                </a:lnTo>
                <a:lnTo>
                  <a:pt x="0" y="201151"/>
                </a:lnTo>
                <a:lnTo>
                  <a:pt x="5516" y="248164"/>
                </a:lnTo>
                <a:lnTo>
                  <a:pt x="20735" y="289634"/>
                </a:lnTo>
                <a:lnTo>
                  <a:pt x="44921" y="327652"/>
                </a:lnTo>
                <a:lnTo>
                  <a:pt x="74651" y="358061"/>
                </a:lnTo>
                <a:lnTo>
                  <a:pt x="112671" y="382275"/>
                </a:lnTo>
                <a:lnTo>
                  <a:pt x="155527" y="397465"/>
                </a:lnTo>
                <a:lnTo>
                  <a:pt x="202541" y="403009"/>
                </a:lnTo>
                <a:lnTo>
                  <a:pt x="249528" y="397465"/>
                </a:lnTo>
                <a:lnTo>
                  <a:pt x="290998" y="382275"/>
                </a:lnTo>
                <a:lnTo>
                  <a:pt x="328338" y="358061"/>
                </a:lnTo>
                <a:lnTo>
                  <a:pt x="358748" y="327652"/>
                </a:lnTo>
                <a:lnTo>
                  <a:pt x="382962" y="289634"/>
                </a:lnTo>
                <a:lnTo>
                  <a:pt x="398153" y="248164"/>
                </a:lnTo>
                <a:lnTo>
                  <a:pt x="403697" y="201151"/>
                </a:lnTo>
                <a:lnTo>
                  <a:pt x="398153" y="154165"/>
                </a:lnTo>
                <a:lnTo>
                  <a:pt x="382962" y="112668"/>
                </a:lnTo>
                <a:lnTo>
                  <a:pt x="358748" y="75357"/>
                </a:lnTo>
                <a:lnTo>
                  <a:pt x="328338" y="44948"/>
                </a:lnTo>
                <a:lnTo>
                  <a:pt x="290998" y="20734"/>
                </a:lnTo>
                <a:lnTo>
                  <a:pt x="249528" y="5544"/>
                </a:lnTo>
                <a:lnTo>
                  <a:pt x="202541" y="0"/>
                </a:lnTo>
                <a:close/>
              </a:path>
            </a:pathLst>
          </a:custGeom>
          <a:solidFill>
            <a:srgbClr val="FFFFFF"/>
          </a:solidFill>
        </p:spPr>
        <p:txBody>
          <a:bodyPr wrap="square" lIns="0" tIns="0" rIns="0" bIns="0" rtlCol="0"/>
          <a:lstStyle/>
          <a:p>
            <a:endParaRPr/>
          </a:p>
        </p:txBody>
      </p:sp>
      <p:sp>
        <p:nvSpPr>
          <p:cNvPr id="62" name="bg object 62"/>
          <p:cNvSpPr/>
          <p:nvPr/>
        </p:nvSpPr>
        <p:spPr>
          <a:xfrm>
            <a:off x="3551433" y="2594525"/>
            <a:ext cx="403860" cy="403225"/>
          </a:xfrm>
          <a:custGeom>
            <a:avLst/>
            <a:gdLst/>
            <a:ahLst/>
            <a:cxnLst/>
            <a:rect l="l" t="t" r="r" b="b"/>
            <a:pathLst>
              <a:path w="403860" h="403225">
                <a:moveTo>
                  <a:pt x="202541" y="0"/>
                </a:moveTo>
                <a:lnTo>
                  <a:pt x="249528" y="5544"/>
                </a:lnTo>
                <a:lnTo>
                  <a:pt x="290998" y="20734"/>
                </a:lnTo>
                <a:lnTo>
                  <a:pt x="328338" y="44948"/>
                </a:lnTo>
                <a:lnTo>
                  <a:pt x="358748" y="75357"/>
                </a:lnTo>
                <a:lnTo>
                  <a:pt x="382962" y="112668"/>
                </a:lnTo>
                <a:lnTo>
                  <a:pt x="398153" y="154165"/>
                </a:lnTo>
                <a:lnTo>
                  <a:pt x="403697" y="201151"/>
                </a:lnTo>
                <a:lnTo>
                  <a:pt x="398153" y="248164"/>
                </a:lnTo>
                <a:lnTo>
                  <a:pt x="382962" y="289634"/>
                </a:lnTo>
                <a:lnTo>
                  <a:pt x="358748" y="327652"/>
                </a:lnTo>
                <a:lnTo>
                  <a:pt x="328338" y="358061"/>
                </a:lnTo>
                <a:lnTo>
                  <a:pt x="290998" y="382275"/>
                </a:lnTo>
                <a:lnTo>
                  <a:pt x="249528" y="397465"/>
                </a:lnTo>
                <a:lnTo>
                  <a:pt x="202541" y="403009"/>
                </a:lnTo>
                <a:lnTo>
                  <a:pt x="155527" y="397465"/>
                </a:lnTo>
                <a:lnTo>
                  <a:pt x="112671" y="382275"/>
                </a:lnTo>
                <a:lnTo>
                  <a:pt x="74651" y="358061"/>
                </a:lnTo>
                <a:lnTo>
                  <a:pt x="44921" y="327652"/>
                </a:lnTo>
                <a:lnTo>
                  <a:pt x="20735" y="289634"/>
                </a:lnTo>
                <a:lnTo>
                  <a:pt x="5516" y="248164"/>
                </a:lnTo>
                <a:lnTo>
                  <a:pt x="0" y="201151"/>
                </a:lnTo>
                <a:lnTo>
                  <a:pt x="5516" y="154165"/>
                </a:lnTo>
                <a:lnTo>
                  <a:pt x="20735" y="112668"/>
                </a:lnTo>
                <a:lnTo>
                  <a:pt x="44921" y="75357"/>
                </a:lnTo>
                <a:lnTo>
                  <a:pt x="74651" y="44948"/>
                </a:lnTo>
                <a:lnTo>
                  <a:pt x="112671" y="20734"/>
                </a:lnTo>
                <a:lnTo>
                  <a:pt x="155527" y="5544"/>
                </a:lnTo>
                <a:lnTo>
                  <a:pt x="202541" y="0"/>
                </a:lnTo>
                <a:close/>
              </a:path>
            </a:pathLst>
          </a:custGeom>
          <a:ln w="3960">
            <a:solidFill>
              <a:srgbClr val="FFFFFF"/>
            </a:solidFill>
          </a:ln>
        </p:spPr>
        <p:txBody>
          <a:bodyPr wrap="square" lIns="0" tIns="0" rIns="0" bIns="0" rtlCol="0"/>
          <a:lstStyle/>
          <a:p>
            <a:endParaRPr/>
          </a:p>
        </p:txBody>
      </p:sp>
      <p:pic>
        <p:nvPicPr>
          <p:cNvPr id="63" name="bg object 63"/>
          <p:cNvPicPr/>
          <p:nvPr/>
        </p:nvPicPr>
        <p:blipFill>
          <a:blip r:embed="rId15" cstate="print"/>
          <a:stretch>
            <a:fillRect/>
          </a:stretch>
        </p:blipFill>
        <p:spPr>
          <a:xfrm>
            <a:off x="3534824" y="2577944"/>
            <a:ext cx="416831" cy="416115"/>
          </a:xfrm>
          <a:prstGeom prst="rect">
            <a:avLst/>
          </a:prstGeom>
        </p:spPr>
      </p:pic>
      <p:sp>
        <p:nvSpPr>
          <p:cNvPr id="64" name="bg object 64"/>
          <p:cNvSpPr/>
          <p:nvPr/>
        </p:nvSpPr>
        <p:spPr>
          <a:xfrm>
            <a:off x="4375406" y="2594525"/>
            <a:ext cx="403860" cy="403225"/>
          </a:xfrm>
          <a:custGeom>
            <a:avLst/>
            <a:gdLst/>
            <a:ahLst/>
            <a:cxnLst/>
            <a:rect l="l" t="t" r="r" b="b"/>
            <a:pathLst>
              <a:path w="403860" h="403225">
                <a:moveTo>
                  <a:pt x="201155" y="0"/>
                </a:moveTo>
                <a:lnTo>
                  <a:pt x="154141" y="5544"/>
                </a:lnTo>
                <a:lnTo>
                  <a:pt x="112671" y="20734"/>
                </a:lnTo>
                <a:lnTo>
                  <a:pt x="75359" y="44948"/>
                </a:lnTo>
                <a:lnTo>
                  <a:pt x="45628" y="75357"/>
                </a:lnTo>
                <a:lnTo>
                  <a:pt x="20735" y="112668"/>
                </a:lnTo>
                <a:lnTo>
                  <a:pt x="6223" y="154165"/>
                </a:lnTo>
                <a:lnTo>
                  <a:pt x="0" y="201151"/>
                </a:lnTo>
                <a:lnTo>
                  <a:pt x="6223" y="248164"/>
                </a:lnTo>
                <a:lnTo>
                  <a:pt x="20735" y="289634"/>
                </a:lnTo>
                <a:lnTo>
                  <a:pt x="45628" y="327652"/>
                </a:lnTo>
                <a:lnTo>
                  <a:pt x="75359" y="358061"/>
                </a:lnTo>
                <a:lnTo>
                  <a:pt x="112671" y="382275"/>
                </a:lnTo>
                <a:lnTo>
                  <a:pt x="154141" y="397465"/>
                </a:lnTo>
                <a:lnTo>
                  <a:pt x="201155" y="403009"/>
                </a:lnTo>
                <a:lnTo>
                  <a:pt x="248170" y="397465"/>
                </a:lnTo>
                <a:lnTo>
                  <a:pt x="291026" y="382275"/>
                </a:lnTo>
                <a:lnTo>
                  <a:pt x="329045" y="358061"/>
                </a:lnTo>
                <a:lnTo>
                  <a:pt x="358776" y="327652"/>
                </a:lnTo>
                <a:lnTo>
                  <a:pt x="383641" y="289634"/>
                </a:lnTo>
                <a:lnTo>
                  <a:pt x="398181" y="248164"/>
                </a:lnTo>
                <a:lnTo>
                  <a:pt x="403697" y="201151"/>
                </a:lnTo>
                <a:lnTo>
                  <a:pt x="398181" y="154165"/>
                </a:lnTo>
                <a:lnTo>
                  <a:pt x="383641" y="112668"/>
                </a:lnTo>
                <a:lnTo>
                  <a:pt x="358776" y="75357"/>
                </a:lnTo>
                <a:lnTo>
                  <a:pt x="329045" y="44948"/>
                </a:lnTo>
                <a:lnTo>
                  <a:pt x="291026" y="20734"/>
                </a:lnTo>
                <a:lnTo>
                  <a:pt x="248170" y="5544"/>
                </a:lnTo>
                <a:lnTo>
                  <a:pt x="201155" y="0"/>
                </a:lnTo>
                <a:close/>
              </a:path>
            </a:pathLst>
          </a:custGeom>
          <a:solidFill>
            <a:srgbClr val="FFFFFF"/>
          </a:solidFill>
        </p:spPr>
        <p:txBody>
          <a:bodyPr wrap="square" lIns="0" tIns="0" rIns="0" bIns="0" rtlCol="0"/>
          <a:lstStyle/>
          <a:p>
            <a:endParaRPr/>
          </a:p>
        </p:txBody>
      </p:sp>
      <p:sp>
        <p:nvSpPr>
          <p:cNvPr id="65" name="bg object 65"/>
          <p:cNvSpPr/>
          <p:nvPr/>
        </p:nvSpPr>
        <p:spPr>
          <a:xfrm>
            <a:off x="4375406" y="2594525"/>
            <a:ext cx="403860" cy="403225"/>
          </a:xfrm>
          <a:custGeom>
            <a:avLst/>
            <a:gdLst/>
            <a:ahLst/>
            <a:cxnLst/>
            <a:rect l="l" t="t" r="r" b="b"/>
            <a:pathLst>
              <a:path w="403860" h="403225">
                <a:moveTo>
                  <a:pt x="201155" y="0"/>
                </a:moveTo>
                <a:lnTo>
                  <a:pt x="248170" y="5544"/>
                </a:lnTo>
                <a:lnTo>
                  <a:pt x="291026" y="20734"/>
                </a:lnTo>
                <a:lnTo>
                  <a:pt x="329045" y="44948"/>
                </a:lnTo>
                <a:lnTo>
                  <a:pt x="358776" y="75357"/>
                </a:lnTo>
                <a:lnTo>
                  <a:pt x="383641" y="112668"/>
                </a:lnTo>
                <a:lnTo>
                  <a:pt x="398181" y="154165"/>
                </a:lnTo>
                <a:lnTo>
                  <a:pt x="403697" y="201151"/>
                </a:lnTo>
                <a:lnTo>
                  <a:pt x="398181" y="248164"/>
                </a:lnTo>
                <a:lnTo>
                  <a:pt x="383641" y="289634"/>
                </a:lnTo>
                <a:lnTo>
                  <a:pt x="358776" y="327652"/>
                </a:lnTo>
                <a:lnTo>
                  <a:pt x="329045" y="358061"/>
                </a:lnTo>
                <a:lnTo>
                  <a:pt x="291026" y="382275"/>
                </a:lnTo>
                <a:lnTo>
                  <a:pt x="248170" y="397465"/>
                </a:lnTo>
                <a:lnTo>
                  <a:pt x="201155" y="403009"/>
                </a:lnTo>
                <a:lnTo>
                  <a:pt x="154141" y="397465"/>
                </a:lnTo>
                <a:lnTo>
                  <a:pt x="112671" y="382275"/>
                </a:lnTo>
                <a:lnTo>
                  <a:pt x="75359" y="358061"/>
                </a:lnTo>
                <a:lnTo>
                  <a:pt x="45628" y="327652"/>
                </a:lnTo>
                <a:lnTo>
                  <a:pt x="20735" y="289634"/>
                </a:lnTo>
                <a:lnTo>
                  <a:pt x="6223" y="248164"/>
                </a:lnTo>
                <a:lnTo>
                  <a:pt x="0" y="201151"/>
                </a:lnTo>
                <a:lnTo>
                  <a:pt x="6223" y="154165"/>
                </a:lnTo>
                <a:lnTo>
                  <a:pt x="20735" y="112668"/>
                </a:lnTo>
                <a:lnTo>
                  <a:pt x="45628" y="75357"/>
                </a:lnTo>
                <a:lnTo>
                  <a:pt x="75359" y="44948"/>
                </a:lnTo>
                <a:lnTo>
                  <a:pt x="112671" y="20734"/>
                </a:lnTo>
                <a:lnTo>
                  <a:pt x="154141" y="5544"/>
                </a:lnTo>
                <a:lnTo>
                  <a:pt x="201155" y="0"/>
                </a:lnTo>
                <a:close/>
              </a:path>
            </a:pathLst>
          </a:custGeom>
          <a:ln w="3960">
            <a:solidFill>
              <a:srgbClr val="FFFFFF"/>
            </a:solidFill>
          </a:ln>
        </p:spPr>
        <p:txBody>
          <a:bodyPr wrap="square" lIns="0" tIns="0" rIns="0" bIns="0" rtlCol="0"/>
          <a:lstStyle/>
          <a:p>
            <a:endParaRPr/>
          </a:p>
        </p:txBody>
      </p:sp>
      <p:pic>
        <p:nvPicPr>
          <p:cNvPr id="66" name="bg object 66"/>
          <p:cNvPicPr/>
          <p:nvPr/>
        </p:nvPicPr>
        <p:blipFill>
          <a:blip r:embed="rId16" cstate="print"/>
          <a:stretch>
            <a:fillRect/>
          </a:stretch>
        </p:blipFill>
        <p:spPr>
          <a:xfrm>
            <a:off x="4358825" y="2577944"/>
            <a:ext cx="416831" cy="416115"/>
          </a:xfrm>
          <a:prstGeom prst="rect">
            <a:avLst/>
          </a:prstGeom>
        </p:spPr>
      </p:pic>
      <p:sp>
        <p:nvSpPr>
          <p:cNvPr id="67" name="bg object 67"/>
          <p:cNvSpPr/>
          <p:nvPr/>
        </p:nvSpPr>
        <p:spPr>
          <a:xfrm>
            <a:off x="5200085" y="2594524"/>
            <a:ext cx="401955" cy="403225"/>
          </a:xfrm>
          <a:custGeom>
            <a:avLst/>
            <a:gdLst/>
            <a:ahLst/>
            <a:cxnLst/>
            <a:rect l="l" t="t" r="r" b="b"/>
            <a:pathLst>
              <a:path w="401954" h="403225">
                <a:moveTo>
                  <a:pt x="201155" y="0"/>
                </a:moveTo>
                <a:lnTo>
                  <a:pt x="154141" y="5544"/>
                </a:lnTo>
                <a:lnTo>
                  <a:pt x="112671" y="20734"/>
                </a:lnTo>
                <a:lnTo>
                  <a:pt x="75359" y="44948"/>
                </a:lnTo>
                <a:lnTo>
                  <a:pt x="44921" y="75357"/>
                </a:lnTo>
                <a:lnTo>
                  <a:pt x="20735" y="112668"/>
                </a:lnTo>
                <a:lnTo>
                  <a:pt x="5516" y="154165"/>
                </a:lnTo>
                <a:lnTo>
                  <a:pt x="0" y="201151"/>
                </a:lnTo>
                <a:lnTo>
                  <a:pt x="5516" y="248164"/>
                </a:lnTo>
                <a:lnTo>
                  <a:pt x="20735" y="289634"/>
                </a:lnTo>
                <a:lnTo>
                  <a:pt x="44921" y="327652"/>
                </a:lnTo>
                <a:lnTo>
                  <a:pt x="75359" y="358061"/>
                </a:lnTo>
                <a:lnTo>
                  <a:pt x="112671" y="382275"/>
                </a:lnTo>
                <a:lnTo>
                  <a:pt x="154141" y="397465"/>
                </a:lnTo>
                <a:lnTo>
                  <a:pt x="201155" y="403009"/>
                </a:lnTo>
                <a:lnTo>
                  <a:pt x="248170" y="397465"/>
                </a:lnTo>
                <a:lnTo>
                  <a:pt x="288933" y="382275"/>
                </a:lnTo>
                <a:lnTo>
                  <a:pt x="326952" y="358061"/>
                </a:lnTo>
                <a:lnTo>
                  <a:pt x="356598" y="327652"/>
                </a:lnTo>
                <a:lnTo>
                  <a:pt x="380925" y="289634"/>
                </a:lnTo>
                <a:lnTo>
                  <a:pt x="396201" y="248164"/>
                </a:lnTo>
                <a:lnTo>
                  <a:pt x="401576" y="201151"/>
                </a:lnTo>
                <a:lnTo>
                  <a:pt x="396201" y="154165"/>
                </a:lnTo>
                <a:lnTo>
                  <a:pt x="380925" y="112668"/>
                </a:lnTo>
                <a:lnTo>
                  <a:pt x="356598" y="75357"/>
                </a:lnTo>
                <a:lnTo>
                  <a:pt x="326952" y="44948"/>
                </a:lnTo>
                <a:lnTo>
                  <a:pt x="288933" y="20734"/>
                </a:lnTo>
                <a:lnTo>
                  <a:pt x="248170" y="5544"/>
                </a:lnTo>
                <a:lnTo>
                  <a:pt x="201155" y="0"/>
                </a:lnTo>
                <a:close/>
              </a:path>
            </a:pathLst>
          </a:custGeom>
          <a:solidFill>
            <a:srgbClr val="FFFFFF"/>
          </a:solidFill>
        </p:spPr>
        <p:txBody>
          <a:bodyPr wrap="square" lIns="0" tIns="0" rIns="0" bIns="0" rtlCol="0"/>
          <a:lstStyle/>
          <a:p>
            <a:endParaRPr/>
          </a:p>
        </p:txBody>
      </p:sp>
      <p:sp>
        <p:nvSpPr>
          <p:cNvPr id="68" name="bg object 68"/>
          <p:cNvSpPr/>
          <p:nvPr/>
        </p:nvSpPr>
        <p:spPr>
          <a:xfrm>
            <a:off x="5200085" y="2594524"/>
            <a:ext cx="401955" cy="403225"/>
          </a:xfrm>
          <a:custGeom>
            <a:avLst/>
            <a:gdLst/>
            <a:ahLst/>
            <a:cxnLst/>
            <a:rect l="l" t="t" r="r" b="b"/>
            <a:pathLst>
              <a:path w="401954" h="403225">
                <a:moveTo>
                  <a:pt x="201155" y="0"/>
                </a:moveTo>
                <a:lnTo>
                  <a:pt x="248170" y="5544"/>
                </a:lnTo>
                <a:lnTo>
                  <a:pt x="288933" y="20734"/>
                </a:lnTo>
                <a:lnTo>
                  <a:pt x="326952" y="44948"/>
                </a:lnTo>
                <a:lnTo>
                  <a:pt x="356598" y="75357"/>
                </a:lnTo>
                <a:lnTo>
                  <a:pt x="380925" y="112668"/>
                </a:lnTo>
                <a:lnTo>
                  <a:pt x="396201" y="154165"/>
                </a:lnTo>
                <a:lnTo>
                  <a:pt x="401576" y="201151"/>
                </a:lnTo>
                <a:lnTo>
                  <a:pt x="396201" y="248164"/>
                </a:lnTo>
                <a:lnTo>
                  <a:pt x="380925" y="289634"/>
                </a:lnTo>
                <a:lnTo>
                  <a:pt x="356598" y="327652"/>
                </a:lnTo>
                <a:lnTo>
                  <a:pt x="326952" y="358061"/>
                </a:lnTo>
                <a:lnTo>
                  <a:pt x="288933" y="382275"/>
                </a:lnTo>
                <a:lnTo>
                  <a:pt x="248170" y="397465"/>
                </a:lnTo>
                <a:lnTo>
                  <a:pt x="201155" y="403009"/>
                </a:lnTo>
                <a:lnTo>
                  <a:pt x="154141" y="397465"/>
                </a:lnTo>
                <a:lnTo>
                  <a:pt x="112671" y="382275"/>
                </a:lnTo>
                <a:lnTo>
                  <a:pt x="75359" y="358061"/>
                </a:lnTo>
                <a:lnTo>
                  <a:pt x="44921" y="327652"/>
                </a:lnTo>
                <a:lnTo>
                  <a:pt x="20735" y="289634"/>
                </a:lnTo>
                <a:lnTo>
                  <a:pt x="5516" y="248164"/>
                </a:lnTo>
                <a:lnTo>
                  <a:pt x="0" y="201151"/>
                </a:lnTo>
                <a:lnTo>
                  <a:pt x="5516" y="154165"/>
                </a:lnTo>
                <a:lnTo>
                  <a:pt x="20735" y="112668"/>
                </a:lnTo>
                <a:lnTo>
                  <a:pt x="44921" y="75357"/>
                </a:lnTo>
                <a:lnTo>
                  <a:pt x="75359" y="44948"/>
                </a:lnTo>
                <a:lnTo>
                  <a:pt x="112671" y="20734"/>
                </a:lnTo>
                <a:lnTo>
                  <a:pt x="154141" y="5544"/>
                </a:lnTo>
                <a:lnTo>
                  <a:pt x="201155" y="0"/>
                </a:lnTo>
                <a:close/>
              </a:path>
            </a:pathLst>
          </a:custGeom>
          <a:ln w="3960">
            <a:solidFill>
              <a:srgbClr val="FFFFFF"/>
            </a:solidFill>
          </a:ln>
        </p:spPr>
        <p:txBody>
          <a:bodyPr wrap="square" lIns="0" tIns="0" rIns="0" bIns="0" rtlCol="0"/>
          <a:lstStyle/>
          <a:p>
            <a:endParaRPr/>
          </a:p>
        </p:txBody>
      </p:sp>
      <p:pic>
        <p:nvPicPr>
          <p:cNvPr id="69" name="bg object 69"/>
          <p:cNvPicPr/>
          <p:nvPr/>
        </p:nvPicPr>
        <p:blipFill>
          <a:blip r:embed="rId17" cstate="print"/>
          <a:stretch>
            <a:fillRect/>
          </a:stretch>
        </p:blipFill>
        <p:spPr>
          <a:xfrm>
            <a:off x="5840917" y="3636229"/>
            <a:ext cx="3060819" cy="764530"/>
          </a:xfrm>
          <a:prstGeom prst="rect">
            <a:avLst/>
          </a:prstGeom>
        </p:spPr>
      </p:pic>
      <p:pic>
        <p:nvPicPr>
          <p:cNvPr id="70" name="bg object 70"/>
          <p:cNvPicPr/>
          <p:nvPr/>
        </p:nvPicPr>
        <p:blipFill>
          <a:blip r:embed="rId18" cstate="print"/>
          <a:stretch>
            <a:fillRect/>
          </a:stretch>
        </p:blipFill>
        <p:spPr>
          <a:xfrm>
            <a:off x="5183504" y="2577944"/>
            <a:ext cx="414823" cy="416115"/>
          </a:xfrm>
          <a:prstGeom prst="rect">
            <a:avLst/>
          </a:prstGeom>
        </p:spPr>
      </p:pic>
      <p:sp>
        <p:nvSpPr>
          <p:cNvPr id="71" name="bg object 71"/>
          <p:cNvSpPr/>
          <p:nvPr/>
        </p:nvSpPr>
        <p:spPr>
          <a:xfrm>
            <a:off x="6024849" y="2594524"/>
            <a:ext cx="401955" cy="403225"/>
          </a:xfrm>
          <a:custGeom>
            <a:avLst/>
            <a:gdLst/>
            <a:ahLst/>
            <a:cxnLst/>
            <a:rect l="l" t="t" r="r" b="b"/>
            <a:pathLst>
              <a:path w="401954" h="403225">
                <a:moveTo>
                  <a:pt x="200278" y="0"/>
                </a:moveTo>
                <a:lnTo>
                  <a:pt x="153320" y="5544"/>
                </a:lnTo>
                <a:lnTo>
                  <a:pt x="112586" y="20734"/>
                </a:lnTo>
                <a:lnTo>
                  <a:pt x="74680" y="44948"/>
                </a:lnTo>
                <a:lnTo>
                  <a:pt x="44977" y="75357"/>
                </a:lnTo>
                <a:lnTo>
                  <a:pt x="20084" y="112668"/>
                </a:lnTo>
                <a:lnTo>
                  <a:pt x="5374" y="154165"/>
                </a:lnTo>
                <a:lnTo>
                  <a:pt x="0" y="201151"/>
                </a:lnTo>
                <a:lnTo>
                  <a:pt x="5374" y="248164"/>
                </a:lnTo>
                <a:lnTo>
                  <a:pt x="20084" y="289634"/>
                </a:lnTo>
                <a:lnTo>
                  <a:pt x="44977" y="327652"/>
                </a:lnTo>
                <a:lnTo>
                  <a:pt x="74680" y="358061"/>
                </a:lnTo>
                <a:lnTo>
                  <a:pt x="112586" y="382275"/>
                </a:lnTo>
                <a:lnTo>
                  <a:pt x="153320" y="397465"/>
                </a:lnTo>
                <a:lnTo>
                  <a:pt x="200278" y="403009"/>
                </a:lnTo>
                <a:lnTo>
                  <a:pt x="247519" y="397465"/>
                </a:lnTo>
                <a:lnTo>
                  <a:pt x="288820" y="382275"/>
                </a:lnTo>
                <a:lnTo>
                  <a:pt x="326160" y="358061"/>
                </a:lnTo>
                <a:lnTo>
                  <a:pt x="356711" y="327652"/>
                </a:lnTo>
                <a:lnTo>
                  <a:pt x="380756" y="289634"/>
                </a:lnTo>
                <a:lnTo>
                  <a:pt x="396031" y="248164"/>
                </a:lnTo>
                <a:lnTo>
                  <a:pt x="401406" y="201151"/>
                </a:lnTo>
                <a:lnTo>
                  <a:pt x="396031" y="154165"/>
                </a:lnTo>
                <a:lnTo>
                  <a:pt x="380756" y="112668"/>
                </a:lnTo>
                <a:lnTo>
                  <a:pt x="356711" y="75357"/>
                </a:lnTo>
                <a:lnTo>
                  <a:pt x="326160" y="44948"/>
                </a:lnTo>
                <a:lnTo>
                  <a:pt x="288820" y="20734"/>
                </a:lnTo>
                <a:lnTo>
                  <a:pt x="247519" y="5544"/>
                </a:lnTo>
                <a:lnTo>
                  <a:pt x="200278" y="0"/>
                </a:lnTo>
                <a:close/>
              </a:path>
            </a:pathLst>
          </a:custGeom>
          <a:solidFill>
            <a:srgbClr val="FFFFFF"/>
          </a:solidFill>
        </p:spPr>
        <p:txBody>
          <a:bodyPr wrap="square" lIns="0" tIns="0" rIns="0" bIns="0" rtlCol="0"/>
          <a:lstStyle/>
          <a:p>
            <a:endParaRPr/>
          </a:p>
        </p:txBody>
      </p:sp>
      <p:sp>
        <p:nvSpPr>
          <p:cNvPr id="72" name="bg object 72"/>
          <p:cNvSpPr/>
          <p:nvPr/>
        </p:nvSpPr>
        <p:spPr>
          <a:xfrm>
            <a:off x="6024849" y="2594524"/>
            <a:ext cx="401955" cy="403225"/>
          </a:xfrm>
          <a:custGeom>
            <a:avLst/>
            <a:gdLst/>
            <a:ahLst/>
            <a:cxnLst/>
            <a:rect l="l" t="t" r="r" b="b"/>
            <a:pathLst>
              <a:path w="401954" h="403225">
                <a:moveTo>
                  <a:pt x="200278" y="0"/>
                </a:moveTo>
                <a:lnTo>
                  <a:pt x="247519" y="5544"/>
                </a:lnTo>
                <a:lnTo>
                  <a:pt x="288820" y="20734"/>
                </a:lnTo>
                <a:lnTo>
                  <a:pt x="326160" y="44948"/>
                </a:lnTo>
                <a:lnTo>
                  <a:pt x="356711" y="75357"/>
                </a:lnTo>
                <a:lnTo>
                  <a:pt x="380756" y="112668"/>
                </a:lnTo>
                <a:lnTo>
                  <a:pt x="396031" y="154165"/>
                </a:lnTo>
                <a:lnTo>
                  <a:pt x="401406" y="201151"/>
                </a:lnTo>
                <a:lnTo>
                  <a:pt x="396031" y="248164"/>
                </a:lnTo>
                <a:lnTo>
                  <a:pt x="380756" y="289634"/>
                </a:lnTo>
                <a:lnTo>
                  <a:pt x="356711" y="327652"/>
                </a:lnTo>
                <a:lnTo>
                  <a:pt x="326160" y="358061"/>
                </a:lnTo>
                <a:lnTo>
                  <a:pt x="288820" y="382275"/>
                </a:lnTo>
                <a:lnTo>
                  <a:pt x="247519" y="397465"/>
                </a:lnTo>
                <a:lnTo>
                  <a:pt x="200278" y="403009"/>
                </a:lnTo>
                <a:lnTo>
                  <a:pt x="153320" y="397465"/>
                </a:lnTo>
                <a:lnTo>
                  <a:pt x="112586" y="382275"/>
                </a:lnTo>
                <a:lnTo>
                  <a:pt x="74680" y="358061"/>
                </a:lnTo>
                <a:lnTo>
                  <a:pt x="44977" y="327652"/>
                </a:lnTo>
                <a:lnTo>
                  <a:pt x="20084" y="289634"/>
                </a:lnTo>
                <a:lnTo>
                  <a:pt x="5374" y="248164"/>
                </a:lnTo>
                <a:lnTo>
                  <a:pt x="0" y="201151"/>
                </a:lnTo>
                <a:lnTo>
                  <a:pt x="5374" y="154165"/>
                </a:lnTo>
                <a:lnTo>
                  <a:pt x="20084" y="112668"/>
                </a:lnTo>
                <a:lnTo>
                  <a:pt x="44977" y="75357"/>
                </a:lnTo>
                <a:lnTo>
                  <a:pt x="74680" y="44948"/>
                </a:lnTo>
                <a:lnTo>
                  <a:pt x="112586" y="20734"/>
                </a:lnTo>
                <a:lnTo>
                  <a:pt x="153320" y="5544"/>
                </a:lnTo>
                <a:lnTo>
                  <a:pt x="200278" y="0"/>
                </a:lnTo>
                <a:close/>
              </a:path>
            </a:pathLst>
          </a:custGeom>
          <a:ln w="3960">
            <a:solidFill>
              <a:srgbClr val="FFFFFF"/>
            </a:solidFill>
          </a:ln>
        </p:spPr>
        <p:txBody>
          <a:bodyPr wrap="square" lIns="0" tIns="0" rIns="0" bIns="0" rtlCol="0"/>
          <a:lstStyle/>
          <a:p>
            <a:endParaRPr/>
          </a:p>
        </p:txBody>
      </p:sp>
      <p:pic>
        <p:nvPicPr>
          <p:cNvPr id="73" name="bg object 73"/>
          <p:cNvPicPr/>
          <p:nvPr/>
        </p:nvPicPr>
        <p:blipFill>
          <a:blip r:embed="rId19" cstate="print"/>
          <a:stretch>
            <a:fillRect/>
          </a:stretch>
        </p:blipFill>
        <p:spPr>
          <a:xfrm>
            <a:off x="2712232" y="4146392"/>
            <a:ext cx="3055257" cy="1012803"/>
          </a:xfrm>
          <a:prstGeom prst="rect">
            <a:avLst/>
          </a:prstGeom>
        </p:spPr>
      </p:pic>
      <p:pic>
        <p:nvPicPr>
          <p:cNvPr id="74" name="bg object 74"/>
          <p:cNvPicPr/>
          <p:nvPr/>
        </p:nvPicPr>
        <p:blipFill>
          <a:blip r:embed="rId20" cstate="print"/>
          <a:stretch>
            <a:fillRect/>
          </a:stretch>
        </p:blipFill>
        <p:spPr>
          <a:xfrm>
            <a:off x="6008099" y="2577944"/>
            <a:ext cx="414823" cy="416115"/>
          </a:xfrm>
          <a:prstGeom prst="rect">
            <a:avLst/>
          </a:prstGeom>
        </p:spPr>
      </p:pic>
      <p:sp>
        <p:nvSpPr>
          <p:cNvPr id="75" name="bg object 75"/>
          <p:cNvSpPr/>
          <p:nvPr/>
        </p:nvSpPr>
        <p:spPr>
          <a:xfrm>
            <a:off x="6848878" y="2594525"/>
            <a:ext cx="402590" cy="403225"/>
          </a:xfrm>
          <a:custGeom>
            <a:avLst/>
            <a:gdLst/>
            <a:ahLst/>
            <a:cxnLst/>
            <a:rect l="l" t="t" r="r" b="b"/>
            <a:pathLst>
              <a:path w="402590" h="403225">
                <a:moveTo>
                  <a:pt x="201127" y="0"/>
                </a:moveTo>
                <a:lnTo>
                  <a:pt x="153886" y="5544"/>
                </a:lnTo>
                <a:lnTo>
                  <a:pt x="112586" y="20734"/>
                </a:lnTo>
                <a:lnTo>
                  <a:pt x="75246" y="44948"/>
                </a:lnTo>
                <a:lnTo>
                  <a:pt x="44695" y="75357"/>
                </a:lnTo>
                <a:lnTo>
                  <a:pt x="20650" y="112668"/>
                </a:lnTo>
                <a:lnTo>
                  <a:pt x="5374" y="154165"/>
                </a:lnTo>
                <a:lnTo>
                  <a:pt x="0" y="201151"/>
                </a:lnTo>
                <a:lnTo>
                  <a:pt x="5374" y="248164"/>
                </a:lnTo>
                <a:lnTo>
                  <a:pt x="20650" y="289634"/>
                </a:lnTo>
                <a:lnTo>
                  <a:pt x="44695" y="327652"/>
                </a:lnTo>
                <a:lnTo>
                  <a:pt x="75246" y="358061"/>
                </a:lnTo>
                <a:lnTo>
                  <a:pt x="112586" y="382275"/>
                </a:lnTo>
                <a:lnTo>
                  <a:pt x="153886" y="397465"/>
                </a:lnTo>
                <a:lnTo>
                  <a:pt x="201127" y="403009"/>
                </a:lnTo>
                <a:lnTo>
                  <a:pt x="248085" y="397465"/>
                </a:lnTo>
                <a:lnTo>
                  <a:pt x="289386" y="382275"/>
                </a:lnTo>
                <a:lnTo>
                  <a:pt x="326726" y="358061"/>
                </a:lnTo>
                <a:lnTo>
                  <a:pt x="356428" y="327652"/>
                </a:lnTo>
                <a:lnTo>
                  <a:pt x="381321" y="289634"/>
                </a:lnTo>
                <a:lnTo>
                  <a:pt x="396031" y="248164"/>
                </a:lnTo>
                <a:lnTo>
                  <a:pt x="402255" y="201151"/>
                </a:lnTo>
                <a:lnTo>
                  <a:pt x="396031" y="154165"/>
                </a:lnTo>
                <a:lnTo>
                  <a:pt x="381321" y="112668"/>
                </a:lnTo>
                <a:lnTo>
                  <a:pt x="356428" y="75357"/>
                </a:lnTo>
                <a:lnTo>
                  <a:pt x="326726" y="44948"/>
                </a:lnTo>
                <a:lnTo>
                  <a:pt x="289386" y="20734"/>
                </a:lnTo>
                <a:lnTo>
                  <a:pt x="248085" y="5544"/>
                </a:lnTo>
                <a:lnTo>
                  <a:pt x="201127" y="0"/>
                </a:lnTo>
                <a:close/>
              </a:path>
            </a:pathLst>
          </a:custGeom>
          <a:solidFill>
            <a:srgbClr val="FFFFFF"/>
          </a:solidFill>
        </p:spPr>
        <p:txBody>
          <a:bodyPr wrap="square" lIns="0" tIns="0" rIns="0" bIns="0" rtlCol="0"/>
          <a:lstStyle/>
          <a:p>
            <a:endParaRPr/>
          </a:p>
        </p:txBody>
      </p:sp>
      <p:sp>
        <p:nvSpPr>
          <p:cNvPr id="76" name="bg object 76"/>
          <p:cNvSpPr/>
          <p:nvPr/>
        </p:nvSpPr>
        <p:spPr>
          <a:xfrm>
            <a:off x="6848878" y="2594525"/>
            <a:ext cx="402590" cy="403225"/>
          </a:xfrm>
          <a:custGeom>
            <a:avLst/>
            <a:gdLst/>
            <a:ahLst/>
            <a:cxnLst/>
            <a:rect l="l" t="t" r="r" b="b"/>
            <a:pathLst>
              <a:path w="402590" h="403225">
                <a:moveTo>
                  <a:pt x="201127" y="0"/>
                </a:moveTo>
                <a:lnTo>
                  <a:pt x="248085" y="5544"/>
                </a:lnTo>
                <a:lnTo>
                  <a:pt x="289386" y="20734"/>
                </a:lnTo>
                <a:lnTo>
                  <a:pt x="326726" y="44948"/>
                </a:lnTo>
                <a:lnTo>
                  <a:pt x="356428" y="75357"/>
                </a:lnTo>
                <a:lnTo>
                  <a:pt x="381321" y="112668"/>
                </a:lnTo>
                <a:lnTo>
                  <a:pt x="396031" y="154165"/>
                </a:lnTo>
                <a:lnTo>
                  <a:pt x="402255" y="201151"/>
                </a:lnTo>
                <a:lnTo>
                  <a:pt x="396031" y="248164"/>
                </a:lnTo>
                <a:lnTo>
                  <a:pt x="381321" y="289634"/>
                </a:lnTo>
                <a:lnTo>
                  <a:pt x="356428" y="327652"/>
                </a:lnTo>
                <a:lnTo>
                  <a:pt x="326726" y="358061"/>
                </a:lnTo>
                <a:lnTo>
                  <a:pt x="289386" y="382275"/>
                </a:lnTo>
                <a:lnTo>
                  <a:pt x="248085" y="397465"/>
                </a:lnTo>
                <a:lnTo>
                  <a:pt x="201127" y="403009"/>
                </a:lnTo>
                <a:lnTo>
                  <a:pt x="153886" y="397465"/>
                </a:lnTo>
                <a:lnTo>
                  <a:pt x="112586" y="382275"/>
                </a:lnTo>
                <a:lnTo>
                  <a:pt x="75246" y="358061"/>
                </a:lnTo>
                <a:lnTo>
                  <a:pt x="44695" y="327652"/>
                </a:lnTo>
                <a:lnTo>
                  <a:pt x="20650" y="289634"/>
                </a:lnTo>
                <a:lnTo>
                  <a:pt x="5374" y="248164"/>
                </a:lnTo>
                <a:lnTo>
                  <a:pt x="0" y="201151"/>
                </a:lnTo>
                <a:lnTo>
                  <a:pt x="5374" y="154165"/>
                </a:lnTo>
                <a:lnTo>
                  <a:pt x="20650" y="112668"/>
                </a:lnTo>
                <a:lnTo>
                  <a:pt x="44695" y="75357"/>
                </a:lnTo>
                <a:lnTo>
                  <a:pt x="75246" y="44948"/>
                </a:lnTo>
                <a:lnTo>
                  <a:pt x="112586" y="20734"/>
                </a:lnTo>
                <a:lnTo>
                  <a:pt x="153886" y="5544"/>
                </a:lnTo>
                <a:lnTo>
                  <a:pt x="201127" y="0"/>
                </a:lnTo>
                <a:close/>
              </a:path>
            </a:pathLst>
          </a:custGeom>
          <a:ln w="3960">
            <a:solidFill>
              <a:srgbClr val="FFFFFF"/>
            </a:solidFill>
          </a:ln>
        </p:spPr>
        <p:txBody>
          <a:bodyPr wrap="square" lIns="0" tIns="0" rIns="0" bIns="0" rtlCol="0"/>
          <a:lstStyle/>
          <a:p>
            <a:endParaRPr/>
          </a:p>
        </p:txBody>
      </p:sp>
      <p:pic>
        <p:nvPicPr>
          <p:cNvPr id="77" name="bg object 77"/>
          <p:cNvPicPr/>
          <p:nvPr/>
        </p:nvPicPr>
        <p:blipFill>
          <a:blip r:embed="rId21" cstate="print"/>
          <a:stretch>
            <a:fillRect/>
          </a:stretch>
        </p:blipFill>
        <p:spPr>
          <a:xfrm>
            <a:off x="6832127" y="2577944"/>
            <a:ext cx="415389" cy="416115"/>
          </a:xfrm>
          <a:prstGeom prst="rect">
            <a:avLst/>
          </a:prstGeom>
        </p:spPr>
      </p:pic>
      <p:sp>
        <p:nvSpPr>
          <p:cNvPr id="78" name="bg object 78"/>
          <p:cNvSpPr/>
          <p:nvPr/>
        </p:nvSpPr>
        <p:spPr>
          <a:xfrm>
            <a:off x="7673473" y="2594525"/>
            <a:ext cx="401955" cy="403225"/>
          </a:xfrm>
          <a:custGeom>
            <a:avLst/>
            <a:gdLst/>
            <a:ahLst/>
            <a:cxnLst/>
            <a:rect l="l" t="t" r="r" b="b"/>
            <a:pathLst>
              <a:path w="401954" h="403225">
                <a:moveTo>
                  <a:pt x="200278" y="0"/>
                </a:moveTo>
                <a:lnTo>
                  <a:pt x="154169" y="5544"/>
                </a:lnTo>
                <a:lnTo>
                  <a:pt x="112586" y="20734"/>
                </a:lnTo>
                <a:lnTo>
                  <a:pt x="74680" y="44948"/>
                </a:lnTo>
                <a:lnTo>
                  <a:pt x="44977" y="75357"/>
                </a:lnTo>
                <a:lnTo>
                  <a:pt x="20650" y="112668"/>
                </a:lnTo>
                <a:lnTo>
                  <a:pt x="5374" y="154165"/>
                </a:lnTo>
                <a:lnTo>
                  <a:pt x="0" y="201151"/>
                </a:lnTo>
                <a:lnTo>
                  <a:pt x="5374" y="248164"/>
                </a:lnTo>
                <a:lnTo>
                  <a:pt x="20650" y="289634"/>
                </a:lnTo>
                <a:lnTo>
                  <a:pt x="44977" y="327652"/>
                </a:lnTo>
                <a:lnTo>
                  <a:pt x="74680" y="358061"/>
                </a:lnTo>
                <a:lnTo>
                  <a:pt x="112586" y="382275"/>
                </a:lnTo>
                <a:lnTo>
                  <a:pt x="154169" y="397465"/>
                </a:lnTo>
                <a:lnTo>
                  <a:pt x="200278" y="403009"/>
                </a:lnTo>
                <a:lnTo>
                  <a:pt x="247519" y="397465"/>
                </a:lnTo>
                <a:lnTo>
                  <a:pt x="288820" y="382275"/>
                </a:lnTo>
                <a:lnTo>
                  <a:pt x="326160" y="358061"/>
                </a:lnTo>
                <a:lnTo>
                  <a:pt x="356711" y="327652"/>
                </a:lnTo>
                <a:lnTo>
                  <a:pt x="380756" y="289634"/>
                </a:lnTo>
                <a:lnTo>
                  <a:pt x="396031" y="248164"/>
                </a:lnTo>
                <a:lnTo>
                  <a:pt x="401689" y="201151"/>
                </a:lnTo>
                <a:lnTo>
                  <a:pt x="396031" y="154165"/>
                </a:lnTo>
                <a:lnTo>
                  <a:pt x="380756" y="112668"/>
                </a:lnTo>
                <a:lnTo>
                  <a:pt x="356711" y="75357"/>
                </a:lnTo>
                <a:lnTo>
                  <a:pt x="326160" y="44948"/>
                </a:lnTo>
                <a:lnTo>
                  <a:pt x="288820" y="20734"/>
                </a:lnTo>
                <a:lnTo>
                  <a:pt x="247519" y="5544"/>
                </a:lnTo>
                <a:lnTo>
                  <a:pt x="200278" y="0"/>
                </a:lnTo>
                <a:close/>
              </a:path>
            </a:pathLst>
          </a:custGeom>
          <a:solidFill>
            <a:srgbClr val="FFFFFF"/>
          </a:solidFill>
        </p:spPr>
        <p:txBody>
          <a:bodyPr wrap="square" lIns="0" tIns="0" rIns="0" bIns="0" rtlCol="0"/>
          <a:lstStyle/>
          <a:p>
            <a:endParaRPr/>
          </a:p>
        </p:txBody>
      </p:sp>
      <p:sp>
        <p:nvSpPr>
          <p:cNvPr id="79" name="bg object 79"/>
          <p:cNvSpPr/>
          <p:nvPr/>
        </p:nvSpPr>
        <p:spPr>
          <a:xfrm>
            <a:off x="7673473" y="2594525"/>
            <a:ext cx="401955" cy="403225"/>
          </a:xfrm>
          <a:custGeom>
            <a:avLst/>
            <a:gdLst/>
            <a:ahLst/>
            <a:cxnLst/>
            <a:rect l="l" t="t" r="r" b="b"/>
            <a:pathLst>
              <a:path w="401954" h="403225">
                <a:moveTo>
                  <a:pt x="200278" y="0"/>
                </a:moveTo>
                <a:lnTo>
                  <a:pt x="247519" y="5544"/>
                </a:lnTo>
                <a:lnTo>
                  <a:pt x="288820" y="20734"/>
                </a:lnTo>
                <a:lnTo>
                  <a:pt x="326160" y="44948"/>
                </a:lnTo>
                <a:lnTo>
                  <a:pt x="356711" y="75357"/>
                </a:lnTo>
                <a:lnTo>
                  <a:pt x="380756" y="112668"/>
                </a:lnTo>
                <a:lnTo>
                  <a:pt x="396031" y="154165"/>
                </a:lnTo>
                <a:lnTo>
                  <a:pt x="401689" y="201151"/>
                </a:lnTo>
                <a:lnTo>
                  <a:pt x="396031" y="248164"/>
                </a:lnTo>
                <a:lnTo>
                  <a:pt x="380756" y="289634"/>
                </a:lnTo>
                <a:lnTo>
                  <a:pt x="356711" y="327652"/>
                </a:lnTo>
                <a:lnTo>
                  <a:pt x="326160" y="358061"/>
                </a:lnTo>
                <a:lnTo>
                  <a:pt x="288820" y="382275"/>
                </a:lnTo>
                <a:lnTo>
                  <a:pt x="247519" y="397465"/>
                </a:lnTo>
                <a:lnTo>
                  <a:pt x="200278" y="403009"/>
                </a:lnTo>
                <a:lnTo>
                  <a:pt x="154169" y="397465"/>
                </a:lnTo>
                <a:lnTo>
                  <a:pt x="112586" y="382275"/>
                </a:lnTo>
                <a:lnTo>
                  <a:pt x="74680" y="358061"/>
                </a:lnTo>
                <a:lnTo>
                  <a:pt x="44977" y="327652"/>
                </a:lnTo>
                <a:lnTo>
                  <a:pt x="20650" y="289634"/>
                </a:lnTo>
                <a:lnTo>
                  <a:pt x="5374" y="248164"/>
                </a:lnTo>
                <a:lnTo>
                  <a:pt x="0" y="201151"/>
                </a:lnTo>
                <a:lnTo>
                  <a:pt x="5374" y="154165"/>
                </a:lnTo>
                <a:lnTo>
                  <a:pt x="20650" y="112668"/>
                </a:lnTo>
                <a:lnTo>
                  <a:pt x="44977" y="75357"/>
                </a:lnTo>
                <a:lnTo>
                  <a:pt x="74680" y="44948"/>
                </a:lnTo>
                <a:lnTo>
                  <a:pt x="112586" y="20734"/>
                </a:lnTo>
                <a:lnTo>
                  <a:pt x="154169" y="5544"/>
                </a:lnTo>
                <a:lnTo>
                  <a:pt x="200278" y="0"/>
                </a:lnTo>
                <a:close/>
              </a:path>
            </a:pathLst>
          </a:custGeom>
          <a:ln w="3960">
            <a:solidFill>
              <a:srgbClr val="FFFFFF"/>
            </a:solidFill>
          </a:ln>
        </p:spPr>
        <p:txBody>
          <a:bodyPr wrap="square" lIns="0" tIns="0" rIns="0" bIns="0" rtlCol="0"/>
          <a:lstStyle/>
          <a:p>
            <a:endParaRPr/>
          </a:p>
        </p:txBody>
      </p:sp>
      <p:pic>
        <p:nvPicPr>
          <p:cNvPr id="80" name="bg object 80"/>
          <p:cNvPicPr/>
          <p:nvPr/>
        </p:nvPicPr>
        <p:blipFill>
          <a:blip r:embed="rId22" cstate="print"/>
          <a:stretch>
            <a:fillRect/>
          </a:stretch>
        </p:blipFill>
        <p:spPr>
          <a:xfrm>
            <a:off x="7656722" y="2577944"/>
            <a:ext cx="414823" cy="416115"/>
          </a:xfrm>
          <a:prstGeom prst="rect">
            <a:avLst/>
          </a:prstGeom>
        </p:spPr>
      </p:pic>
      <p:sp>
        <p:nvSpPr>
          <p:cNvPr id="81" name="bg object 81"/>
          <p:cNvSpPr/>
          <p:nvPr/>
        </p:nvSpPr>
        <p:spPr>
          <a:xfrm>
            <a:off x="8496087" y="2594525"/>
            <a:ext cx="403860" cy="403225"/>
          </a:xfrm>
          <a:custGeom>
            <a:avLst/>
            <a:gdLst/>
            <a:ahLst/>
            <a:cxnLst/>
            <a:rect l="l" t="t" r="r" b="b"/>
            <a:pathLst>
              <a:path w="403859" h="403225">
                <a:moveTo>
                  <a:pt x="202541" y="0"/>
                </a:moveTo>
                <a:lnTo>
                  <a:pt x="155583" y="5544"/>
                </a:lnTo>
                <a:lnTo>
                  <a:pt x="112586" y="20734"/>
                </a:lnTo>
                <a:lnTo>
                  <a:pt x="74680" y="44948"/>
                </a:lnTo>
                <a:lnTo>
                  <a:pt x="44977" y="75357"/>
                </a:lnTo>
                <a:lnTo>
                  <a:pt x="20650" y="112668"/>
                </a:lnTo>
                <a:lnTo>
                  <a:pt x="5374" y="154165"/>
                </a:lnTo>
                <a:lnTo>
                  <a:pt x="0" y="201151"/>
                </a:lnTo>
                <a:lnTo>
                  <a:pt x="5374" y="248164"/>
                </a:lnTo>
                <a:lnTo>
                  <a:pt x="20650" y="289634"/>
                </a:lnTo>
                <a:lnTo>
                  <a:pt x="44977" y="327652"/>
                </a:lnTo>
                <a:lnTo>
                  <a:pt x="74680" y="358061"/>
                </a:lnTo>
                <a:lnTo>
                  <a:pt x="112586" y="382275"/>
                </a:lnTo>
                <a:lnTo>
                  <a:pt x="155583" y="397465"/>
                </a:lnTo>
                <a:lnTo>
                  <a:pt x="202541" y="403009"/>
                </a:lnTo>
                <a:lnTo>
                  <a:pt x="249499" y="397465"/>
                </a:lnTo>
                <a:lnTo>
                  <a:pt x="291083" y="382275"/>
                </a:lnTo>
                <a:lnTo>
                  <a:pt x="328423" y="358061"/>
                </a:lnTo>
                <a:lnTo>
                  <a:pt x="358691" y="327652"/>
                </a:lnTo>
                <a:lnTo>
                  <a:pt x="383019" y="289634"/>
                </a:lnTo>
                <a:lnTo>
                  <a:pt x="398011" y="248164"/>
                </a:lnTo>
                <a:lnTo>
                  <a:pt x="403669" y="201151"/>
                </a:lnTo>
                <a:lnTo>
                  <a:pt x="398011" y="154165"/>
                </a:lnTo>
                <a:lnTo>
                  <a:pt x="383019" y="112668"/>
                </a:lnTo>
                <a:lnTo>
                  <a:pt x="358691" y="75357"/>
                </a:lnTo>
                <a:lnTo>
                  <a:pt x="328423" y="44948"/>
                </a:lnTo>
                <a:lnTo>
                  <a:pt x="291083" y="20734"/>
                </a:lnTo>
                <a:lnTo>
                  <a:pt x="249499" y="5544"/>
                </a:lnTo>
                <a:lnTo>
                  <a:pt x="202541" y="0"/>
                </a:lnTo>
                <a:close/>
              </a:path>
            </a:pathLst>
          </a:custGeom>
          <a:solidFill>
            <a:srgbClr val="FFFFFF"/>
          </a:solidFill>
        </p:spPr>
        <p:txBody>
          <a:bodyPr wrap="square" lIns="0" tIns="0" rIns="0" bIns="0" rtlCol="0"/>
          <a:lstStyle/>
          <a:p>
            <a:endParaRPr/>
          </a:p>
        </p:txBody>
      </p:sp>
      <p:sp>
        <p:nvSpPr>
          <p:cNvPr id="82" name="bg object 82"/>
          <p:cNvSpPr/>
          <p:nvPr/>
        </p:nvSpPr>
        <p:spPr>
          <a:xfrm>
            <a:off x="8496087" y="2594525"/>
            <a:ext cx="403860" cy="403225"/>
          </a:xfrm>
          <a:custGeom>
            <a:avLst/>
            <a:gdLst/>
            <a:ahLst/>
            <a:cxnLst/>
            <a:rect l="l" t="t" r="r" b="b"/>
            <a:pathLst>
              <a:path w="403859" h="403225">
                <a:moveTo>
                  <a:pt x="202541" y="0"/>
                </a:moveTo>
                <a:lnTo>
                  <a:pt x="249499" y="5544"/>
                </a:lnTo>
                <a:lnTo>
                  <a:pt x="291083" y="20734"/>
                </a:lnTo>
                <a:lnTo>
                  <a:pt x="328423" y="44948"/>
                </a:lnTo>
                <a:lnTo>
                  <a:pt x="358691" y="75357"/>
                </a:lnTo>
                <a:lnTo>
                  <a:pt x="383019" y="112668"/>
                </a:lnTo>
                <a:lnTo>
                  <a:pt x="398011" y="154165"/>
                </a:lnTo>
                <a:lnTo>
                  <a:pt x="403669" y="201151"/>
                </a:lnTo>
                <a:lnTo>
                  <a:pt x="398011" y="248164"/>
                </a:lnTo>
                <a:lnTo>
                  <a:pt x="383019" y="289634"/>
                </a:lnTo>
                <a:lnTo>
                  <a:pt x="358691" y="327652"/>
                </a:lnTo>
                <a:lnTo>
                  <a:pt x="328423" y="358061"/>
                </a:lnTo>
                <a:lnTo>
                  <a:pt x="291083" y="382275"/>
                </a:lnTo>
                <a:lnTo>
                  <a:pt x="249499" y="397465"/>
                </a:lnTo>
                <a:lnTo>
                  <a:pt x="202541" y="403009"/>
                </a:lnTo>
                <a:lnTo>
                  <a:pt x="155583" y="397465"/>
                </a:lnTo>
                <a:lnTo>
                  <a:pt x="112586" y="382275"/>
                </a:lnTo>
                <a:lnTo>
                  <a:pt x="74680" y="358061"/>
                </a:lnTo>
                <a:lnTo>
                  <a:pt x="44977" y="327652"/>
                </a:lnTo>
                <a:lnTo>
                  <a:pt x="20650" y="289634"/>
                </a:lnTo>
                <a:lnTo>
                  <a:pt x="5374" y="248164"/>
                </a:lnTo>
                <a:lnTo>
                  <a:pt x="0" y="201151"/>
                </a:lnTo>
                <a:lnTo>
                  <a:pt x="5374" y="154165"/>
                </a:lnTo>
                <a:lnTo>
                  <a:pt x="20650" y="112668"/>
                </a:lnTo>
                <a:lnTo>
                  <a:pt x="44977" y="75357"/>
                </a:lnTo>
                <a:lnTo>
                  <a:pt x="74680" y="44948"/>
                </a:lnTo>
                <a:lnTo>
                  <a:pt x="112586" y="20734"/>
                </a:lnTo>
                <a:lnTo>
                  <a:pt x="155583" y="5544"/>
                </a:lnTo>
                <a:lnTo>
                  <a:pt x="202541" y="0"/>
                </a:lnTo>
                <a:close/>
              </a:path>
            </a:pathLst>
          </a:custGeom>
          <a:ln w="3960">
            <a:solidFill>
              <a:srgbClr val="FFFFFF"/>
            </a:solidFill>
          </a:ln>
        </p:spPr>
        <p:txBody>
          <a:bodyPr wrap="square" lIns="0" tIns="0" rIns="0" bIns="0" rtlCol="0"/>
          <a:lstStyle/>
          <a:p>
            <a:endParaRPr/>
          </a:p>
        </p:txBody>
      </p:sp>
      <p:pic>
        <p:nvPicPr>
          <p:cNvPr id="83" name="bg object 83"/>
          <p:cNvPicPr/>
          <p:nvPr/>
        </p:nvPicPr>
        <p:blipFill>
          <a:blip r:embed="rId23" cstate="print"/>
          <a:stretch>
            <a:fillRect/>
          </a:stretch>
        </p:blipFill>
        <p:spPr>
          <a:xfrm>
            <a:off x="8479336" y="2577944"/>
            <a:ext cx="416803" cy="416115"/>
          </a:xfrm>
          <a:prstGeom prst="rect">
            <a:avLst/>
          </a:prstGeom>
        </p:spPr>
      </p:pic>
      <p:sp>
        <p:nvSpPr>
          <p:cNvPr id="84" name="bg object 84"/>
          <p:cNvSpPr/>
          <p:nvPr/>
        </p:nvSpPr>
        <p:spPr>
          <a:xfrm>
            <a:off x="3551433" y="3675638"/>
            <a:ext cx="403860" cy="404495"/>
          </a:xfrm>
          <a:custGeom>
            <a:avLst/>
            <a:gdLst/>
            <a:ahLst/>
            <a:cxnLst/>
            <a:rect l="l" t="t" r="r" b="b"/>
            <a:pathLst>
              <a:path w="403860" h="404495">
                <a:moveTo>
                  <a:pt x="202541" y="0"/>
                </a:moveTo>
                <a:lnTo>
                  <a:pt x="155527" y="5544"/>
                </a:lnTo>
                <a:lnTo>
                  <a:pt x="112671" y="20734"/>
                </a:lnTo>
                <a:lnTo>
                  <a:pt x="74651" y="44920"/>
                </a:lnTo>
                <a:lnTo>
                  <a:pt x="44921" y="75357"/>
                </a:lnTo>
                <a:lnTo>
                  <a:pt x="20735" y="112668"/>
                </a:lnTo>
                <a:lnTo>
                  <a:pt x="5516" y="154137"/>
                </a:lnTo>
                <a:lnTo>
                  <a:pt x="0" y="201151"/>
                </a:lnTo>
                <a:lnTo>
                  <a:pt x="5516" y="248164"/>
                </a:lnTo>
                <a:lnTo>
                  <a:pt x="20735" y="291698"/>
                </a:lnTo>
                <a:lnTo>
                  <a:pt x="44921" y="329038"/>
                </a:lnTo>
                <a:lnTo>
                  <a:pt x="74651" y="359447"/>
                </a:lnTo>
                <a:lnTo>
                  <a:pt x="112671" y="384339"/>
                </a:lnTo>
                <a:lnTo>
                  <a:pt x="155527" y="398851"/>
                </a:lnTo>
                <a:lnTo>
                  <a:pt x="202541" y="404367"/>
                </a:lnTo>
                <a:lnTo>
                  <a:pt x="249528" y="398851"/>
                </a:lnTo>
                <a:lnTo>
                  <a:pt x="290998" y="384339"/>
                </a:lnTo>
                <a:lnTo>
                  <a:pt x="328338" y="359447"/>
                </a:lnTo>
                <a:lnTo>
                  <a:pt x="358748" y="329038"/>
                </a:lnTo>
                <a:lnTo>
                  <a:pt x="382962" y="291698"/>
                </a:lnTo>
                <a:lnTo>
                  <a:pt x="398153" y="248164"/>
                </a:lnTo>
                <a:lnTo>
                  <a:pt x="403697" y="201151"/>
                </a:lnTo>
                <a:lnTo>
                  <a:pt x="398153" y="154137"/>
                </a:lnTo>
                <a:lnTo>
                  <a:pt x="382962" y="112668"/>
                </a:lnTo>
                <a:lnTo>
                  <a:pt x="358748" y="75357"/>
                </a:lnTo>
                <a:lnTo>
                  <a:pt x="328338" y="44920"/>
                </a:lnTo>
                <a:lnTo>
                  <a:pt x="290998" y="20734"/>
                </a:lnTo>
                <a:lnTo>
                  <a:pt x="249528" y="5544"/>
                </a:lnTo>
                <a:lnTo>
                  <a:pt x="202541" y="0"/>
                </a:lnTo>
                <a:close/>
              </a:path>
            </a:pathLst>
          </a:custGeom>
          <a:solidFill>
            <a:srgbClr val="FFFFFF"/>
          </a:solidFill>
        </p:spPr>
        <p:txBody>
          <a:bodyPr wrap="square" lIns="0" tIns="0" rIns="0" bIns="0" rtlCol="0"/>
          <a:lstStyle/>
          <a:p>
            <a:endParaRPr/>
          </a:p>
        </p:txBody>
      </p:sp>
      <p:sp>
        <p:nvSpPr>
          <p:cNvPr id="85" name="bg object 85"/>
          <p:cNvSpPr/>
          <p:nvPr/>
        </p:nvSpPr>
        <p:spPr>
          <a:xfrm>
            <a:off x="3551433" y="3675638"/>
            <a:ext cx="403860" cy="404495"/>
          </a:xfrm>
          <a:custGeom>
            <a:avLst/>
            <a:gdLst/>
            <a:ahLst/>
            <a:cxnLst/>
            <a:rect l="l" t="t" r="r" b="b"/>
            <a:pathLst>
              <a:path w="403860" h="404495">
                <a:moveTo>
                  <a:pt x="202541" y="0"/>
                </a:moveTo>
                <a:lnTo>
                  <a:pt x="249528" y="5544"/>
                </a:lnTo>
                <a:lnTo>
                  <a:pt x="290998" y="20734"/>
                </a:lnTo>
                <a:lnTo>
                  <a:pt x="328338" y="44920"/>
                </a:lnTo>
                <a:lnTo>
                  <a:pt x="358748" y="75357"/>
                </a:lnTo>
                <a:lnTo>
                  <a:pt x="382962" y="112668"/>
                </a:lnTo>
                <a:lnTo>
                  <a:pt x="398153" y="154137"/>
                </a:lnTo>
                <a:lnTo>
                  <a:pt x="403697" y="201151"/>
                </a:lnTo>
                <a:lnTo>
                  <a:pt x="398153" y="248164"/>
                </a:lnTo>
                <a:lnTo>
                  <a:pt x="382962" y="291698"/>
                </a:lnTo>
                <a:lnTo>
                  <a:pt x="358748" y="329038"/>
                </a:lnTo>
                <a:lnTo>
                  <a:pt x="328338" y="359447"/>
                </a:lnTo>
                <a:lnTo>
                  <a:pt x="290998" y="384339"/>
                </a:lnTo>
                <a:lnTo>
                  <a:pt x="249528" y="398851"/>
                </a:lnTo>
                <a:lnTo>
                  <a:pt x="202541" y="404367"/>
                </a:lnTo>
                <a:lnTo>
                  <a:pt x="155527" y="398851"/>
                </a:lnTo>
                <a:lnTo>
                  <a:pt x="112671" y="384339"/>
                </a:lnTo>
                <a:lnTo>
                  <a:pt x="74651" y="359447"/>
                </a:lnTo>
                <a:lnTo>
                  <a:pt x="44921" y="329038"/>
                </a:lnTo>
                <a:lnTo>
                  <a:pt x="20735" y="291698"/>
                </a:lnTo>
                <a:lnTo>
                  <a:pt x="5516" y="248164"/>
                </a:lnTo>
                <a:lnTo>
                  <a:pt x="0" y="201151"/>
                </a:lnTo>
                <a:lnTo>
                  <a:pt x="5516" y="154137"/>
                </a:lnTo>
                <a:lnTo>
                  <a:pt x="20735" y="112668"/>
                </a:lnTo>
                <a:lnTo>
                  <a:pt x="44921" y="75357"/>
                </a:lnTo>
                <a:lnTo>
                  <a:pt x="74651" y="44920"/>
                </a:lnTo>
                <a:lnTo>
                  <a:pt x="112671" y="20734"/>
                </a:lnTo>
                <a:lnTo>
                  <a:pt x="155527" y="5544"/>
                </a:lnTo>
                <a:lnTo>
                  <a:pt x="202541" y="0"/>
                </a:lnTo>
                <a:close/>
              </a:path>
            </a:pathLst>
          </a:custGeom>
          <a:ln w="3960">
            <a:solidFill>
              <a:srgbClr val="FFFFFF"/>
            </a:solidFill>
          </a:ln>
        </p:spPr>
        <p:txBody>
          <a:bodyPr wrap="square" lIns="0" tIns="0" rIns="0" bIns="0" rtlCol="0"/>
          <a:lstStyle/>
          <a:p>
            <a:endParaRPr/>
          </a:p>
        </p:txBody>
      </p:sp>
      <p:pic>
        <p:nvPicPr>
          <p:cNvPr id="86" name="bg object 86"/>
          <p:cNvPicPr/>
          <p:nvPr/>
        </p:nvPicPr>
        <p:blipFill>
          <a:blip r:embed="rId24" cstate="print"/>
          <a:stretch>
            <a:fillRect/>
          </a:stretch>
        </p:blipFill>
        <p:spPr>
          <a:xfrm>
            <a:off x="3534824" y="3659058"/>
            <a:ext cx="416831" cy="417501"/>
          </a:xfrm>
          <a:prstGeom prst="rect">
            <a:avLst/>
          </a:prstGeom>
        </p:spPr>
      </p:pic>
      <p:sp>
        <p:nvSpPr>
          <p:cNvPr id="87" name="bg object 87"/>
          <p:cNvSpPr/>
          <p:nvPr/>
        </p:nvSpPr>
        <p:spPr>
          <a:xfrm>
            <a:off x="4375406" y="3675638"/>
            <a:ext cx="403860" cy="404495"/>
          </a:xfrm>
          <a:custGeom>
            <a:avLst/>
            <a:gdLst/>
            <a:ahLst/>
            <a:cxnLst/>
            <a:rect l="l" t="t" r="r" b="b"/>
            <a:pathLst>
              <a:path w="403860" h="404495">
                <a:moveTo>
                  <a:pt x="201155" y="0"/>
                </a:moveTo>
                <a:lnTo>
                  <a:pt x="154141" y="5544"/>
                </a:lnTo>
                <a:lnTo>
                  <a:pt x="112671" y="20734"/>
                </a:lnTo>
                <a:lnTo>
                  <a:pt x="75359" y="44920"/>
                </a:lnTo>
                <a:lnTo>
                  <a:pt x="45628" y="75357"/>
                </a:lnTo>
                <a:lnTo>
                  <a:pt x="20735" y="112668"/>
                </a:lnTo>
                <a:lnTo>
                  <a:pt x="6223" y="154137"/>
                </a:lnTo>
                <a:lnTo>
                  <a:pt x="0" y="201151"/>
                </a:lnTo>
                <a:lnTo>
                  <a:pt x="6223" y="248164"/>
                </a:lnTo>
                <a:lnTo>
                  <a:pt x="20735" y="291698"/>
                </a:lnTo>
                <a:lnTo>
                  <a:pt x="45628" y="329038"/>
                </a:lnTo>
                <a:lnTo>
                  <a:pt x="75359" y="359447"/>
                </a:lnTo>
                <a:lnTo>
                  <a:pt x="112671" y="384339"/>
                </a:lnTo>
                <a:lnTo>
                  <a:pt x="154141" y="398851"/>
                </a:lnTo>
                <a:lnTo>
                  <a:pt x="201155" y="404367"/>
                </a:lnTo>
                <a:lnTo>
                  <a:pt x="248170" y="398851"/>
                </a:lnTo>
                <a:lnTo>
                  <a:pt x="291026" y="384339"/>
                </a:lnTo>
                <a:lnTo>
                  <a:pt x="329045" y="359447"/>
                </a:lnTo>
                <a:lnTo>
                  <a:pt x="358776" y="329038"/>
                </a:lnTo>
                <a:lnTo>
                  <a:pt x="383641" y="291698"/>
                </a:lnTo>
                <a:lnTo>
                  <a:pt x="398181" y="248164"/>
                </a:lnTo>
                <a:lnTo>
                  <a:pt x="403697" y="201151"/>
                </a:lnTo>
                <a:lnTo>
                  <a:pt x="398181" y="154137"/>
                </a:lnTo>
                <a:lnTo>
                  <a:pt x="383641" y="112668"/>
                </a:lnTo>
                <a:lnTo>
                  <a:pt x="358776" y="75357"/>
                </a:lnTo>
                <a:lnTo>
                  <a:pt x="329045" y="44920"/>
                </a:lnTo>
                <a:lnTo>
                  <a:pt x="291026" y="20734"/>
                </a:lnTo>
                <a:lnTo>
                  <a:pt x="248170" y="5544"/>
                </a:lnTo>
                <a:lnTo>
                  <a:pt x="201155" y="0"/>
                </a:lnTo>
                <a:close/>
              </a:path>
            </a:pathLst>
          </a:custGeom>
          <a:solidFill>
            <a:srgbClr val="FFFFFF"/>
          </a:solidFill>
        </p:spPr>
        <p:txBody>
          <a:bodyPr wrap="square" lIns="0" tIns="0" rIns="0" bIns="0" rtlCol="0"/>
          <a:lstStyle/>
          <a:p>
            <a:endParaRPr/>
          </a:p>
        </p:txBody>
      </p:sp>
      <p:sp>
        <p:nvSpPr>
          <p:cNvPr id="88" name="bg object 88"/>
          <p:cNvSpPr/>
          <p:nvPr/>
        </p:nvSpPr>
        <p:spPr>
          <a:xfrm>
            <a:off x="4375406" y="3675638"/>
            <a:ext cx="403860" cy="404495"/>
          </a:xfrm>
          <a:custGeom>
            <a:avLst/>
            <a:gdLst/>
            <a:ahLst/>
            <a:cxnLst/>
            <a:rect l="l" t="t" r="r" b="b"/>
            <a:pathLst>
              <a:path w="403860" h="404495">
                <a:moveTo>
                  <a:pt x="201155" y="0"/>
                </a:moveTo>
                <a:lnTo>
                  <a:pt x="248170" y="5544"/>
                </a:lnTo>
                <a:lnTo>
                  <a:pt x="291026" y="20734"/>
                </a:lnTo>
                <a:lnTo>
                  <a:pt x="329045" y="44920"/>
                </a:lnTo>
                <a:lnTo>
                  <a:pt x="358776" y="75357"/>
                </a:lnTo>
                <a:lnTo>
                  <a:pt x="383641" y="112668"/>
                </a:lnTo>
                <a:lnTo>
                  <a:pt x="398181" y="154137"/>
                </a:lnTo>
                <a:lnTo>
                  <a:pt x="403697" y="201151"/>
                </a:lnTo>
                <a:lnTo>
                  <a:pt x="398181" y="248164"/>
                </a:lnTo>
                <a:lnTo>
                  <a:pt x="383641" y="291698"/>
                </a:lnTo>
                <a:lnTo>
                  <a:pt x="358776" y="329038"/>
                </a:lnTo>
                <a:lnTo>
                  <a:pt x="329045" y="359447"/>
                </a:lnTo>
                <a:lnTo>
                  <a:pt x="291026" y="384339"/>
                </a:lnTo>
                <a:lnTo>
                  <a:pt x="248170" y="398851"/>
                </a:lnTo>
                <a:lnTo>
                  <a:pt x="201155" y="404367"/>
                </a:lnTo>
                <a:lnTo>
                  <a:pt x="154141" y="398851"/>
                </a:lnTo>
                <a:lnTo>
                  <a:pt x="112671" y="384339"/>
                </a:lnTo>
                <a:lnTo>
                  <a:pt x="75359" y="359447"/>
                </a:lnTo>
                <a:lnTo>
                  <a:pt x="45628" y="329038"/>
                </a:lnTo>
                <a:lnTo>
                  <a:pt x="20735" y="291698"/>
                </a:lnTo>
                <a:lnTo>
                  <a:pt x="6223" y="248164"/>
                </a:lnTo>
                <a:lnTo>
                  <a:pt x="0" y="201151"/>
                </a:lnTo>
                <a:lnTo>
                  <a:pt x="6223" y="154137"/>
                </a:lnTo>
                <a:lnTo>
                  <a:pt x="20735" y="112668"/>
                </a:lnTo>
                <a:lnTo>
                  <a:pt x="45628" y="75357"/>
                </a:lnTo>
                <a:lnTo>
                  <a:pt x="75359" y="44920"/>
                </a:lnTo>
                <a:lnTo>
                  <a:pt x="112671" y="20734"/>
                </a:lnTo>
                <a:lnTo>
                  <a:pt x="154141" y="5544"/>
                </a:lnTo>
                <a:lnTo>
                  <a:pt x="201155" y="0"/>
                </a:lnTo>
                <a:close/>
              </a:path>
            </a:pathLst>
          </a:custGeom>
          <a:ln w="3960">
            <a:solidFill>
              <a:srgbClr val="FFFFFF"/>
            </a:solidFill>
          </a:ln>
        </p:spPr>
        <p:txBody>
          <a:bodyPr wrap="square" lIns="0" tIns="0" rIns="0" bIns="0" rtlCol="0"/>
          <a:lstStyle/>
          <a:p>
            <a:endParaRPr/>
          </a:p>
        </p:txBody>
      </p:sp>
      <p:pic>
        <p:nvPicPr>
          <p:cNvPr id="89" name="bg object 89"/>
          <p:cNvPicPr/>
          <p:nvPr/>
        </p:nvPicPr>
        <p:blipFill>
          <a:blip r:embed="rId25" cstate="print"/>
          <a:stretch>
            <a:fillRect/>
          </a:stretch>
        </p:blipFill>
        <p:spPr>
          <a:xfrm>
            <a:off x="4358825" y="3659058"/>
            <a:ext cx="416831" cy="417501"/>
          </a:xfrm>
          <a:prstGeom prst="rect">
            <a:avLst/>
          </a:prstGeom>
        </p:spPr>
      </p:pic>
      <p:sp>
        <p:nvSpPr>
          <p:cNvPr id="90" name="bg object 90"/>
          <p:cNvSpPr/>
          <p:nvPr/>
        </p:nvSpPr>
        <p:spPr>
          <a:xfrm>
            <a:off x="5200085" y="3675638"/>
            <a:ext cx="401955" cy="404495"/>
          </a:xfrm>
          <a:custGeom>
            <a:avLst/>
            <a:gdLst/>
            <a:ahLst/>
            <a:cxnLst/>
            <a:rect l="l" t="t" r="r" b="b"/>
            <a:pathLst>
              <a:path w="401954" h="404495">
                <a:moveTo>
                  <a:pt x="201155" y="0"/>
                </a:moveTo>
                <a:lnTo>
                  <a:pt x="154141" y="5544"/>
                </a:lnTo>
                <a:lnTo>
                  <a:pt x="112671" y="20734"/>
                </a:lnTo>
                <a:lnTo>
                  <a:pt x="75359" y="44920"/>
                </a:lnTo>
                <a:lnTo>
                  <a:pt x="44921" y="75357"/>
                </a:lnTo>
                <a:lnTo>
                  <a:pt x="20735" y="112668"/>
                </a:lnTo>
                <a:lnTo>
                  <a:pt x="5516" y="154137"/>
                </a:lnTo>
                <a:lnTo>
                  <a:pt x="0" y="201151"/>
                </a:lnTo>
                <a:lnTo>
                  <a:pt x="5516" y="248164"/>
                </a:lnTo>
                <a:lnTo>
                  <a:pt x="20735" y="291698"/>
                </a:lnTo>
                <a:lnTo>
                  <a:pt x="44921" y="329038"/>
                </a:lnTo>
                <a:lnTo>
                  <a:pt x="75359" y="359447"/>
                </a:lnTo>
                <a:lnTo>
                  <a:pt x="112671" y="384339"/>
                </a:lnTo>
                <a:lnTo>
                  <a:pt x="154141" y="398851"/>
                </a:lnTo>
                <a:lnTo>
                  <a:pt x="201155" y="404367"/>
                </a:lnTo>
                <a:lnTo>
                  <a:pt x="248170" y="398851"/>
                </a:lnTo>
                <a:lnTo>
                  <a:pt x="288933" y="384339"/>
                </a:lnTo>
                <a:lnTo>
                  <a:pt x="326952" y="359447"/>
                </a:lnTo>
                <a:lnTo>
                  <a:pt x="356598" y="329038"/>
                </a:lnTo>
                <a:lnTo>
                  <a:pt x="380925" y="291698"/>
                </a:lnTo>
                <a:lnTo>
                  <a:pt x="396201" y="248164"/>
                </a:lnTo>
                <a:lnTo>
                  <a:pt x="401576" y="201151"/>
                </a:lnTo>
                <a:lnTo>
                  <a:pt x="396201" y="154137"/>
                </a:lnTo>
                <a:lnTo>
                  <a:pt x="380925" y="112668"/>
                </a:lnTo>
                <a:lnTo>
                  <a:pt x="356598" y="75357"/>
                </a:lnTo>
                <a:lnTo>
                  <a:pt x="326952" y="44920"/>
                </a:lnTo>
                <a:lnTo>
                  <a:pt x="288933" y="20734"/>
                </a:lnTo>
                <a:lnTo>
                  <a:pt x="248170" y="5544"/>
                </a:lnTo>
                <a:lnTo>
                  <a:pt x="201155" y="0"/>
                </a:lnTo>
                <a:close/>
              </a:path>
            </a:pathLst>
          </a:custGeom>
          <a:solidFill>
            <a:srgbClr val="FFFFFF"/>
          </a:solidFill>
        </p:spPr>
        <p:txBody>
          <a:bodyPr wrap="square" lIns="0" tIns="0" rIns="0" bIns="0" rtlCol="0"/>
          <a:lstStyle/>
          <a:p>
            <a:endParaRPr/>
          </a:p>
        </p:txBody>
      </p:sp>
      <p:sp>
        <p:nvSpPr>
          <p:cNvPr id="91" name="bg object 91"/>
          <p:cNvSpPr/>
          <p:nvPr/>
        </p:nvSpPr>
        <p:spPr>
          <a:xfrm>
            <a:off x="5200085" y="3675638"/>
            <a:ext cx="401955" cy="404495"/>
          </a:xfrm>
          <a:custGeom>
            <a:avLst/>
            <a:gdLst/>
            <a:ahLst/>
            <a:cxnLst/>
            <a:rect l="l" t="t" r="r" b="b"/>
            <a:pathLst>
              <a:path w="401954" h="404495">
                <a:moveTo>
                  <a:pt x="201155" y="0"/>
                </a:moveTo>
                <a:lnTo>
                  <a:pt x="248170" y="5544"/>
                </a:lnTo>
                <a:lnTo>
                  <a:pt x="288933" y="20734"/>
                </a:lnTo>
                <a:lnTo>
                  <a:pt x="326952" y="44920"/>
                </a:lnTo>
                <a:lnTo>
                  <a:pt x="356598" y="75357"/>
                </a:lnTo>
                <a:lnTo>
                  <a:pt x="380925" y="112668"/>
                </a:lnTo>
                <a:lnTo>
                  <a:pt x="396201" y="154137"/>
                </a:lnTo>
                <a:lnTo>
                  <a:pt x="401576" y="201151"/>
                </a:lnTo>
                <a:lnTo>
                  <a:pt x="396201" y="248164"/>
                </a:lnTo>
                <a:lnTo>
                  <a:pt x="380925" y="291698"/>
                </a:lnTo>
                <a:lnTo>
                  <a:pt x="356598" y="329038"/>
                </a:lnTo>
                <a:lnTo>
                  <a:pt x="326952" y="359447"/>
                </a:lnTo>
                <a:lnTo>
                  <a:pt x="288933" y="384339"/>
                </a:lnTo>
                <a:lnTo>
                  <a:pt x="248170" y="398851"/>
                </a:lnTo>
                <a:lnTo>
                  <a:pt x="201155" y="404367"/>
                </a:lnTo>
                <a:lnTo>
                  <a:pt x="154141" y="398851"/>
                </a:lnTo>
                <a:lnTo>
                  <a:pt x="112671" y="384339"/>
                </a:lnTo>
                <a:lnTo>
                  <a:pt x="75359" y="359447"/>
                </a:lnTo>
                <a:lnTo>
                  <a:pt x="44921" y="329038"/>
                </a:lnTo>
                <a:lnTo>
                  <a:pt x="20735" y="291698"/>
                </a:lnTo>
                <a:lnTo>
                  <a:pt x="5516" y="248164"/>
                </a:lnTo>
                <a:lnTo>
                  <a:pt x="0" y="201151"/>
                </a:lnTo>
                <a:lnTo>
                  <a:pt x="5516" y="154137"/>
                </a:lnTo>
                <a:lnTo>
                  <a:pt x="20735" y="112668"/>
                </a:lnTo>
                <a:lnTo>
                  <a:pt x="44921" y="75357"/>
                </a:lnTo>
                <a:lnTo>
                  <a:pt x="75359" y="44920"/>
                </a:lnTo>
                <a:lnTo>
                  <a:pt x="112671" y="20734"/>
                </a:lnTo>
                <a:lnTo>
                  <a:pt x="154141" y="5544"/>
                </a:lnTo>
                <a:lnTo>
                  <a:pt x="201155" y="0"/>
                </a:lnTo>
                <a:close/>
              </a:path>
            </a:pathLst>
          </a:custGeom>
          <a:ln w="3960">
            <a:solidFill>
              <a:srgbClr val="FFFFFF"/>
            </a:solidFill>
          </a:ln>
        </p:spPr>
        <p:txBody>
          <a:bodyPr wrap="square" lIns="0" tIns="0" rIns="0" bIns="0" rtlCol="0"/>
          <a:lstStyle/>
          <a:p>
            <a:endParaRPr/>
          </a:p>
        </p:txBody>
      </p:sp>
      <p:pic>
        <p:nvPicPr>
          <p:cNvPr id="92" name="bg object 92"/>
          <p:cNvPicPr/>
          <p:nvPr/>
        </p:nvPicPr>
        <p:blipFill>
          <a:blip r:embed="rId26" cstate="print"/>
          <a:stretch>
            <a:fillRect/>
          </a:stretch>
        </p:blipFill>
        <p:spPr>
          <a:xfrm>
            <a:off x="5183504" y="3659058"/>
            <a:ext cx="414823" cy="417501"/>
          </a:xfrm>
          <a:prstGeom prst="rect">
            <a:avLst/>
          </a:prstGeom>
        </p:spPr>
      </p:pic>
      <p:sp>
        <p:nvSpPr>
          <p:cNvPr id="93" name="bg object 93"/>
          <p:cNvSpPr/>
          <p:nvPr/>
        </p:nvSpPr>
        <p:spPr>
          <a:xfrm>
            <a:off x="6024849" y="4758138"/>
            <a:ext cx="401955" cy="399415"/>
          </a:xfrm>
          <a:custGeom>
            <a:avLst/>
            <a:gdLst/>
            <a:ahLst/>
            <a:cxnLst/>
            <a:rect l="l" t="t" r="r" b="b"/>
            <a:pathLst>
              <a:path w="401954" h="399414">
                <a:moveTo>
                  <a:pt x="200278" y="0"/>
                </a:moveTo>
                <a:lnTo>
                  <a:pt x="153320" y="5516"/>
                </a:lnTo>
                <a:lnTo>
                  <a:pt x="112586" y="20734"/>
                </a:lnTo>
                <a:lnTo>
                  <a:pt x="74680" y="45627"/>
                </a:lnTo>
                <a:lnTo>
                  <a:pt x="44977" y="75329"/>
                </a:lnTo>
                <a:lnTo>
                  <a:pt x="20084" y="113347"/>
                </a:lnTo>
                <a:lnTo>
                  <a:pt x="5374" y="154833"/>
                </a:lnTo>
                <a:lnTo>
                  <a:pt x="0" y="201838"/>
                </a:lnTo>
                <a:lnTo>
                  <a:pt x="5374" y="248840"/>
                </a:lnTo>
                <a:lnTo>
                  <a:pt x="20084" y="290315"/>
                </a:lnTo>
                <a:lnTo>
                  <a:pt x="44977" y="327643"/>
                </a:lnTo>
                <a:lnTo>
                  <a:pt x="74680" y="358058"/>
                </a:lnTo>
                <a:lnTo>
                  <a:pt x="112586" y="382252"/>
                </a:lnTo>
                <a:lnTo>
                  <a:pt x="153320" y="397459"/>
                </a:lnTo>
                <a:lnTo>
                  <a:pt x="167057" y="399077"/>
                </a:lnTo>
                <a:lnTo>
                  <a:pt x="233700" y="399077"/>
                </a:lnTo>
                <a:lnTo>
                  <a:pt x="288820" y="382252"/>
                </a:lnTo>
                <a:lnTo>
                  <a:pt x="326160" y="358058"/>
                </a:lnTo>
                <a:lnTo>
                  <a:pt x="356711" y="327643"/>
                </a:lnTo>
                <a:lnTo>
                  <a:pt x="380756" y="290315"/>
                </a:lnTo>
                <a:lnTo>
                  <a:pt x="396031" y="248840"/>
                </a:lnTo>
                <a:lnTo>
                  <a:pt x="401406" y="201838"/>
                </a:lnTo>
                <a:lnTo>
                  <a:pt x="396031" y="154833"/>
                </a:lnTo>
                <a:lnTo>
                  <a:pt x="380756" y="113347"/>
                </a:lnTo>
                <a:lnTo>
                  <a:pt x="356711" y="75329"/>
                </a:lnTo>
                <a:lnTo>
                  <a:pt x="326160" y="45627"/>
                </a:lnTo>
                <a:lnTo>
                  <a:pt x="288820" y="20734"/>
                </a:lnTo>
                <a:lnTo>
                  <a:pt x="247519" y="5516"/>
                </a:lnTo>
                <a:lnTo>
                  <a:pt x="200278" y="0"/>
                </a:lnTo>
                <a:close/>
              </a:path>
            </a:pathLst>
          </a:custGeom>
          <a:solidFill>
            <a:srgbClr val="FFFFFF"/>
          </a:solidFill>
        </p:spPr>
        <p:txBody>
          <a:bodyPr wrap="square" lIns="0" tIns="0" rIns="0" bIns="0" rtlCol="0"/>
          <a:lstStyle/>
          <a:p>
            <a:endParaRPr/>
          </a:p>
        </p:txBody>
      </p:sp>
      <p:sp>
        <p:nvSpPr>
          <p:cNvPr id="94" name="bg object 94"/>
          <p:cNvSpPr/>
          <p:nvPr/>
        </p:nvSpPr>
        <p:spPr>
          <a:xfrm>
            <a:off x="6024849" y="4758138"/>
            <a:ext cx="401955" cy="399415"/>
          </a:xfrm>
          <a:custGeom>
            <a:avLst/>
            <a:gdLst/>
            <a:ahLst/>
            <a:cxnLst/>
            <a:rect l="l" t="t" r="r" b="b"/>
            <a:pathLst>
              <a:path w="401954" h="399414">
                <a:moveTo>
                  <a:pt x="167057" y="399077"/>
                </a:moveTo>
                <a:lnTo>
                  <a:pt x="112586" y="382252"/>
                </a:lnTo>
                <a:lnTo>
                  <a:pt x="74680" y="358058"/>
                </a:lnTo>
                <a:lnTo>
                  <a:pt x="44977" y="327643"/>
                </a:lnTo>
                <a:lnTo>
                  <a:pt x="20084" y="290315"/>
                </a:lnTo>
                <a:lnTo>
                  <a:pt x="5374" y="248840"/>
                </a:lnTo>
                <a:lnTo>
                  <a:pt x="0" y="201838"/>
                </a:lnTo>
                <a:lnTo>
                  <a:pt x="5374" y="154833"/>
                </a:lnTo>
                <a:lnTo>
                  <a:pt x="20084" y="113347"/>
                </a:lnTo>
                <a:lnTo>
                  <a:pt x="44977" y="75329"/>
                </a:lnTo>
                <a:lnTo>
                  <a:pt x="74680" y="45627"/>
                </a:lnTo>
                <a:lnTo>
                  <a:pt x="112586" y="20734"/>
                </a:lnTo>
                <a:lnTo>
                  <a:pt x="153320" y="5516"/>
                </a:lnTo>
                <a:lnTo>
                  <a:pt x="200278" y="0"/>
                </a:lnTo>
                <a:lnTo>
                  <a:pt x="247519" y="5516"/>
                </a:lnTo>
                <a:lnTo>
                  <a:pt x="288820" y="20734"/>
                </a:lnTo>
                <a:lnTo>
                  <a:pt x="326160" y="45627"/>
                </a:lnTo>
                <a:lnTo>
                  <a:pt x="356711" y="75329"/>
                </a:lnTo>
                <a:lnTo>
                  <a:pt x="380756" y="113347"/>
                </a:lnTo>
                <a:lnTo>
                  <a:pt x="396031" y="154833"/>
                </a:lnTo>
                <a:lnTo>
                  <a:pt x="401406" y="201838"/>
                </a:lnTo>
                <a:lnTo>
                  <a:pt x="396031" y="248840"/>
                </a:lnTo>
                <a:lnTo>
                  <a:pt x="380756" y="290315"/>
                </a:lnTo>
                <a:lnTo>
                  <a:pt x="356711" y="327643"/>
                </a:lnTo>
                <a:lnTo>
                  <a:pt x="326160" y="358058"/>
                </a:lnTo>
                <a:lnTo>
                  <a:pt x="288820" y="382252"/>
                </a:lnTo>
                <a:lnTo>
                  <a:pt x="247519" y="397459"/>
                </a:lnTo>
                <a:lnTo>
                  <a:pt x="233700" y="399077"/>
                </a:lnTo>
              </a:path>
            </a:pathLst>
          </a:custGeom>
          <a:ln w="3960">
            <a:solidFill>
              <a:srgbClr val="FFFFFF"/>
            </a:solidFill>
          </a:ln>
        </p:spPr>
        <p:txBody>
          <a:bodyPr wrap="square" lIns="0" tIns="0" rIns="0" bIns="0" rtlCol="0"/>
          <a:lstStyle/>
          <a:p>
            <a:endParaRPr/>
          </a:p>
        </p:txBody>
      </p:sp>
      <p:pic>
        <p:nvPicPr>
          <p:cNvPr id="95" name="bg object 95"/>
          <p:cNvPicPr/>
          <p:nvPr/>
        </p:nvPicPr>
        <p:blipFill>
          <a:blip r:embed="rId27" cstate="print"/>
          <a:stretch>
            <a:fillRect/>
          </a:stretch>
        </p:blipFill>
        <p:spPr>
          <a:xfrm>
            <a:off x="6008099" y="4741529"/>
            <a:ext cx="414823" cy="416142"/>
          </a:xfrm>
          <a:prstGeom prst="rect">
            <a:avLst/>
          </a:prstGeom>
        </p:spPr>
      </p:pic>
      <p:sp>
        <p:nvSpPr>
          <p:cNvPr id="96" name="bg object 96"/>
          <p:cNvSpPr/>
          <p:nvPr/>
        </p:nvSpPr>
        <p:spPr>
          <a:xfrm>
            <a:off x="6848878" y="4758138"/>
            <a:ext cx="402590" cy="399415"/>
          </a:xfrm>
          <a:custGeom>
            <a:avLst/>
            <a:gdLst/>
            <a:ahLst/>
            <a:cxnLst/>
            <a:rect l="l" t="t" r="r" b="b"/>
            <a:pathLst>
              <a:path w="402590" h="399414">
                <a:moveTo>
                  <a:pt x="201127" y="0"/>
                </a:moveTo>
                <a:lnTo>
                  <a:pt x="153886" y="5516"/>
                </a:lnTo>
                <a:lnTo>
                  <a:pt x="112586" y="20734"/>
                </a:lnTo>
                <a:lnTo>
                  <a:pt x="75246" y="45627"/>
                </a:lnTo>
                <a:lnTo>
                  <a:pt x="44695" y="75329"/>
                </a:lnTo>
                <a:lnTo>
                  <a:pt x="20650" y="113347"/>
                </a:lnTo>
                <a:lnTo>
                  <a:pt x="5374" y="154833"/>
                </a:lnTo>
                <a:lnTo>
                  <a:pt x="0" y="201838"/>
                </a:lnTo>
                <a:lnTo>
                  <a:pt x="5374" y="248840"/>
                </a:lnTo>
                <a:lnTo>
                  <a:pt x="20650" y="290315"/>
                </a:lnTo>
                <a:lnTo>
                  <a:pt x="44695" y="327643"/>
                </a:lnTo>
                <a:lnTo>
                  <a:pt x="75246" y="358058"/>
                </a:lnTo>
                <a:lnTo>
                  <a:pt x="112586" y="382252"/>
                </a:lnTo>
                <a:lnTo>
                  <a:pt x="153886" y="397459"/>
                </a:lnTo>
                <a:lnTo>
                  <a:pt x="167706" y="399077"/>
                </a:lnTo>
                <a:lnTo>
                  <a:pt x="234348" y="399077"/>
                </a:lnTo>
                <a:lnTo>
                  <a:pt x="289386" y="382252"/>
                </a:lnTo>
                <a:lnTo>
                  <a:pt x="326726" y="358058"/>
                </a:lnTo>
                <a:lnTo>
                  <a:pt x="356428" y="327643"/>
                </a:lnTo>
                <a:lnTo>
                  <a:pt x="381321" y="290315"/>
                </a:lnTo>
                <a:lnTo>
                  <a:pt x="396031" y="248840"/>
                </a:lnTo>
                <a:lnTo>
                  <a:pt x="402255" y="201838"/>
                </a:lnTo>
                <a:lnTo>
                  <a:pt x="396031" y="154833"/>
                </a:lnTo>
                <a:lnTo>
                  <a:pt x="381321" y="113347"/>
                </a:lnTo>
                <a:lnTo>
                  <a:pt x="356428" y="75329"/>
                </a:lnTo>
                <a:lnTo>
                  <a:pt x="326726" y="45627"/>
                </a:lnTo>
                <a:lnTo>
                  <a:pt x="289386" y="20734"/>
                </a:lnTo>
                <a:lnTo>
                  <a:pt x="248085" y="5516"/>
                </a:lnTo>
                <a:lnTo>
                  <a:pt x="201127" y="0"/>
                </a:lnTo>
                <a:close/>
              </a:path>
            </a:pathLst>
          </a:custGeom>
          <a:solidFill>
            <a:srgbClr val="FFFFFF"/>
          </a:solidFill>
        </p:spPr>
        <p:txBody>
          <a:bodyPr wrap="square" lIns="0" tIns="0" rIns="0" bIns="0" rtlCol="0"/>
          <a:lstStyle/>
          <a:p>
            <a:endParaRPr/>
          </a:p>
        </p:txBody>
      </p:sp>
      <p:sp>
        <p:nvSpPr>
          <p:cNvPr id="97" name="bg object 97"/>
          <p:cNvSpPr/>
          <p:nvPr/>
        </p:nvSpPr>
        <p:spPr>
          <a:xfrm>
            <a:off x="6848878" y="4758138"/>
            <a:ext cx="402590" cy="399415"/>
          </a:xfrm>
          <a:custGeom>
            <a:avLst/>
            <a:gdLst/>
            <a:ahLst/>
            <a:cxnLst/>
            <a:rect l="l" t="t" r="r" b="b"/>
            <a:pathLst>
              <a:path w="402590" h="399414">
                <a:moveTo>
                  <a:pt x="167706" y="399077"/>
                </a:moveTo>
                <a:lnTo>
                  <a:pt x="112586" y="382252"/>
                </a:lnTo>
                <a:lnTo>
                  <a:pt x="75246" y="358058"/>
                </a:lnTo>
                <a:lnTo>
                  <a:pt x="44695" y="327643"/>
                </a:lnTo>
                <a:lnTo>
                  <a:pt x="20650" y="290315"/>
                </a:lnTo>
                <a:lnTo>
                  <a:pt x="5374" y="248840"/>
                </a:lnTo>
                <a:lnTo>
                  <a:pt x="0" y="201838"/>
                </a:lnTo>
                <a:lnTo>
                  <a:pt x="5374" y="154833"/>
                </a:lnTo>
                <a:lnTo>
                  <a:pt x="20650" y="113347"/>
                </a:lnTo>
                <a:lnTo>
                  <a:pt x="44695" y="75329"/>
                </a:lnTo>
                <a:lnTo>
                  <a:pt x="75246" y="45627"/>
                </a:lnTo>
                <a:lnTo>
                  <a:pt x="112586" y="20734"/>
                </a:lnTo>
                <a:lnTo>
                  <a:pt x="153886" y="5516"/>
                </a:lnTo>
                <a:lnTo>
                  <a:pt x="201127" y="0"/>
                </a:lnTo>
                <a:lnTo>
                  <a:pt x="248085" y="5516"/>
                </a:lnTo>
                <a:lnTo>
                  <a:pt x="289386" y="20734"/>
                </a:lnTo>
                <a:lnTo>
                  <a:pt x="326726" y="45627"/>
                </a:lnTo>
                <a:lnTo>
                  <a:pt x="356428" y="75329"/>
                </a:lnTo>
                <a:lnTo>
                  <a:pt x="381321" y="113347"/>
                </a:lnTo>
                <a:lnTo>
                  <a:pt x="396031" y="154833"/>
                </a:lnTo>
                <a:lnTo>
                  <a:pt x="402255" y="201838"/>
                </a:lnTo>
                <a:lnTo>
                  <a:pt x="396031" y="248840"/>
                </a:lnTo>
                <a:lnTo>
                  <a:pt x="381321" y="290315"/>
                </a:lnTo>
                <a:lnTo>
                  <a:pt x="356428" y="327643"/>
                </a:lnTo>
                <a:lnTo>
                  <a:pt x="326726" y="358058"/>
                </a:lnTo>
                <a:lnTo>
                  <a:pt x="289386" y="382252"/>
                </a:lnTo>
                <a:lnTo>
                  <a:pt x="248085" y="397459"/>
                </a:lnTo>
                <a:lnTo>
                  <a:pt x="234348" y="399077"/>
                </a:lnTo>
              </a:path>
            </a:pathLst>
          </a:custGeom>
          <a:ln w="3960">
            <a:solidFill>
              <a:srgbClr val="FFFFFF"/>
            </a:solidFill>
          </a:ln>
        </p:spPr>
        <p:txBody>
          <a:bodyPr wrap="square" lIns="0" tIns="0" rIns="0" bIns="0" rtlCol="0"/>
          <a:lstStyle/>
          <a:p>
            <a:endParaRPr/>
          </a:p>
        </p:txBody>
      </p:sp>
      <p:pic>
        <p:nvPicPr>
          <p:cNvPr id="98" name="bg object 98"/>
          <p:cNvPicPr/>
          <p:nvPr/>
        </p:nvPicPr>
        <p:blipFill>
          <a:blip r:embed="rId28" cstate="print"/>
          <a:stretch>
            <a:fillRect/>
          </a:stretch>
        </p:blipFill>
        <p:spPr>
          <a:xfrm>
            <a:off x="6832127" y="4741529"/>
            <a:ext cx="415389" cy="416142"/>
          </a:xfrm>
          <a:prstGeom prst="rect">
            <a:avLst/>
          </a:prstGeom>
        </p:spPr>
      </p:pic>
      <p:sp>
        <p:nvSpPr>
          <p:cNvPr id="99" name="bg object 99"/>
          <p:cNvSpPr/>
          <p:nvPr/>
        </p:nvSpPr>
        <p:spPr>
          <a:xfrm>
            <a:off x="7673473" y="4758138"/>
            <a:ext cx="401955" cy="399415"/>
          </a:xfrm>
          <a:custGeom>
            <a:avLst/>
            <a:gdLst/>
            <a:ahLst/>
            <a:cxnLst/>
            <a:rect l="l" t="t" r="r" b="b"/>
            <a:pathLst>
              <a:path w="401954" h="399414">
                <a:moveTo>
                  <a:pt x="200278" y="0"/>
                </a:moveTo>
                <a:lnTo>
                  <a:pt x="154169" y="5516"/>
                </a:lnTo>
                <a:lnTo>
                  <a:pt x="112586" y="20734"/>
                </a:lnTo>
                <a:lnTo>
                  <a:pt x="74680" y="45627"/>
                </a:lnTo>
                <a:lnTo>
                  <a:pt x="44977" y="75329"/>
                </a:lnTo>
                <a:lnTo>
                  <a:pt x="20650" y="113347"/>
                </a:lnTo>
                <a:lnTo>
                  <a:pt x="5374" y="154833"/>
                </a:lnTo>
                <a:lnTo>
                  <a:pt x="0" y="201838"/>
                </a:lnTo>
                <a:lnTo>
                  <a:pt x="5374" y="248840"/>
                </a:lnTo>
                <a:lnTo>
                  <a:pt x="20650" y="290315"/>
                </a:lnTo>
                <a:lnTo>
                  <a:pt x="44977" y="327643"/>
                </a:lnTo>
                <a:lnTo>
                  <a:pt x="74680" y="358058"/>
                </a:lnTo>
                <a:lnTo>
                  <a:pt x="112586" y="382252"/>
                </a:lnTo>
                <a:lnTo>
                  <a:pt x="154169" y="397459"/>
                </a:lnTo>
                <a:lnTo>
                  <a:pt x="167657" y="399077"/>
                </a:lnTo>
                <a:lnTo>
                  <a:pt x="233700" y="399077"/>
                </a:lnTo>
                <a:lnTo>
                  <a:pt x="288820" y="382252"/>
                </a:lnTo>
                <a:lnTo>
                  <a:pt x="326160" y="358058"/>
                </a:lnTo>
                <a:lnTo>
                  <a:pt x="356711" y="327643"/>
                </a:lnTo>
                <a:lnTo>
                  <a:pt x="380756" y="290315"/>
                </a:lnTo>
                <a:lnTo>
                  <a:pt x="396031" y="248840"/>
                </a:lnTo>
                <a:lnTo>
                  <a:pt x="401689" y="201838"/>
                </a:lnTo>
                <a:lnTo>
                  <a:pt x="396031" y="154833"/>
                </a:lnTo>
                <a:lnTo>
                  <a:pt x="380756" y="113347"/>
                </a:lnTo>
                <a:lnTo>
                  <a:pt x="356711" y="75329"/>
                </a:lnTo>
                <a:lnTo>
                  <a:pt x="326160" y="45627"/>
                </a:lnTo>
                <a:lnTo>
                  <a:pt x="288820" y="20734"/>
                </a:lnTo>
                <a:lnTo>
                  <a:pt x="247519" y="5516"/>
                </a:lnTo>
                <a:lnTo>
                  <a:pt x="200278" y="0"/>
                </a:lnTo>
                <a:close/>
              </a:path>
            </a:pathLst>
          </a:custGeom>
          <a:solidFill>
            <a:srgbClr val="FFFFFF"/>
          </a:solidFill>
        </p:spPr>
        <p:txBody>
          <a:bodyPr wrap="square" lIns="0" tIns="0" rIns="0" bIns="0" rtlCol="0"/>
          <a:lstStyle/>
          <a:p>
            <a:endParaRPr/>
          </a:p>
        </p:txBody>
      </p:sp>
      <p:sp>
        <p:nvSpPr>
          <p:cNvPr id="100" name="bg object 100"/>
          <p:cNvSpPr/>
          <p:nvPr/>
        </p:nvSpPr>
        <p:spPr>
          <a:xfrm>
            <a:off x="7673473" y="4758138"/>
            <a:ext cx="401955" cy="399415"/>
          </a:xfrm>
          <a:custGeom>
            <a:avLst/>
            <a:gdLst/>
            <a:ahLst/>
            <a:cxnLst/>
            <a:rect l="l" t="t" r="r" b="b"/>
            <a:pathLst>
              <a:path w="401954" h="399414">
                <a:moveTo>
                  <a:pt x="167657" y="399077"/>
                </a:moveTo>
                <a:lnTo>
                  <a:pt x="112586" y="382252"/>
                </a:lnTo>
                <a:lnTo>
                  <a:pt x="74680" y="358058"/>
                </a:lnTo>
                <a:lnTo>
                  <a:pt x="44977" y="327643"/>
                </a:lnTo>
                <a:lnTo>
                  <a:pt x="20650" y="290315"/>
                </a:lnTo>
                <a:lnTo>
                  <a:pt x="5374" y="248840"/>
                </a:lnTo>
                <a:lnTo>
                  <a:pt x="0" y="201838"/>
                </a:lnTo>
                <a:lnTo>
                  <a:pt x="5374" y="154833"/>
                </a:lnTo>
                <a:lnTo>
                  <a:pt x="20650" y="113347"/>
                </a:lnTo>
                <a:lnTo>
                  <a:pt x="44977" y="75329"/>
                </a:lnTo>
                <a:lnTo>
                  <a:pt x="74680" y="45627"/>
                </a:lnTo>
                <a:lnTo>
                  <a:pt x="112586" y="20734"/>
                </a:lnTo>
                <a:lnTo>
                  <a:pt x="154169" y="5516"/>
                </a:lnTo>
                <a:lnTo>
                  <a:pt x="200278" y="0"/>
                </a:lnTo>
                <a:lnTo>
                  <a:pt x="247519" y="5516"/>
                </a:lnTo>
                <a:lnTo>
                  <a:pt x="288820" y="20734"/>
                </a:lnTo>
                <a:lnTo>
                  <a:pt x="326160" y="45627"/>
                </a:lnTo>
                <a:lnTo>
                  <a:pt x="356711" y="75329"/>
                </a:lnTo>
                <a:lnTo>
                  <a:pt x="380756" y="113347"/>
                </a:lnTo>
                <a:lnTo>
                  <a:pt x="396031" y="154833"/>
                </a:lnTo>
                <a:lnTo>
                  <a:pt x="401689" y="201838"/>
                </a:lnTo>
                <a:lnTo>
                  <a:pt x="396031" y="248840"/>
                </a:lnTo>
                <a:lnTo>
                  <a:pt x="380756" y="290315"/>
                </a:lnTo>
                <a:lnTo>
                  <a:pt x="356711" y="327643"/>
                </a:lnTo>
                <a:lnTo>
                  <a:pt x="326160" y="358058"/>
                </a:lnTo>
                <a:lnTo>
                  <a:pt x="288820" y="382252"/>
                </a:lnTo>
                <a:lnTo>
                  <a:pt x="247519" y="397459"/>
                </a:lnTo>
                <a:lnTo>
                  <a:pt x="233700" y="399077"/>
                </a:lnTo>
              </a:path>
            </a:pathLst>
          </a:custGeom>
          <a:ln w="3960">
            <a:solidFill>
              <a:srgbClr val="FFFFFF"/>
            </a:solidFill>
          </a:ln>
        </p:spPr>
        <p:txBody>
          <a:bodyPr wrap="square" lIns="0" tIns="0" rIns="0" bIns="0" rtlCol="0"/>
          <a:lstStyle/>
          <a:p>
            <a:endParaRPr/>
          </a:p>
        </p:txBody>
      </p:sp>
      <p:pic>
        <p:nvPicPr>
          <p:cNvPr id="101" name="bg object 101"/>
          <p:cNvPicPr/>
          <p:nvPr/>
        </p:nvPicPr>
        <p:blipFill>
          <a:blip r:embed="rId29" cstate="print"/>
          <a:stretch>
            <a:fillRect/>
          </a:stretch>
        </p:blipFill>
        <p:spPr>
          <a:xfrm>
            <a:off x="7656722" y="4741529"/>
            <a:ext cx="414823" cy="416142"/>
          </a:xfrm>
          <a:prstGeom prst="rect">
            <a:avLst/>
          </a:prstGeom>
        </p:spPr>
      </p:pic>
      <p:sp>
        <p:nvSpPr>
          <p:cNvPr id="102" name="bg object 102"/>
          <p:cNvSpPr/>
          <p:nvPr/>
        </p:nvSpPr>
        <p:spPr>
          <a:xfrm>
            <a:off x="8496087" y="4758138"/>
            <a:ext cx="403860" cy="399415"/>
          </a:xfrm>
          <a:custGeom>
            <a:avLst/>
            <a:gdLst/>
            <a:ahLst/>
            <a:cxnLst/>
            <a:rect l="l" t="t" r="r" b="b"/>
            <a:pathLst>
              <a:path w="403859" h="399414">
                <a:moveTo>
                  <a:pt x="202541" y="0"/>
                </a:moveTo>
                <a:lnTo>
                  <a:pt x="155583" y="5516"/>
                </a:lnTo>
                <a:lnTo>
                  <a:pt x="112586" y="20734"/>
                </a:lnTo>
                <a:lnTo>
                  <a:pt x="74680" y="45627"/>
                </a:lnTo>
                <a:lnTo>
                  <a:pt x="44977" y="75329"/>
                </a:lnTo>
                <a:lnTo>
                  <a:pt x="20650" y="113347"/>
                </a:lnTo>
                <a:lnTo>
                  <a:pt x="5374" y="154833"/>
                </a:lnTo>
                <a:lnTo>
                  <a:pt x="0" y="201838"/>
                </a:lnTo>
                <a:lnTo>
                  <a:pt x="5374" y="248840"/>
                </a:lnTo>
                <a:lnTo>
                  <a:pt x="20650" y="290315"/>
                </a:lnTo>
                <a:lnTo>
                  <a:pt x="44977" y="327643"/>
                </a:lnTo>
                <a:lnTo>
                  <a:pt x="74680" y="358058"/>
                </a:lnTo>
                <a:lnTo>
                  <a:pt x="112586" y="382252"/>
                </a:lnTo>
                <a:lnTo>
                  <a:pt x="155583" y="397459"/>
                </a:lnTo>
                <a:lnTo>
                  <a:pt x="169320" y="399077"/>
                </a:lnTo>
                <a:lnTo>
                  <a:pt x="235763" y="399077"/>
                </a:lnTo>
                <a:lnTo>
                  <a:pt x="291083" y="382252"/>
                </a:lnTo>
                <a:lnTo>
                  <a:pt x="328423" y="358058"/>
                </a:lnTo>
                <a:lnTo>
                  <a:pt x="358691" y="327643"/>
                </a:lnTo>
                <a:lnTo>
                  <a:pt x="383019" y="290315"/>
                </a:lnTo>
                <a:lnTo>
                  <a:pt x="398011" y="248840"/>
                </a:lnTo>
                <a:lnTo>
                  <a:pt x="403669" y="201838"/>
                </a:lnTo>
                <a:lnTo>
                  <a:pt x="398011" y="154833"/>
                </a:lnTo>
                <a:lnTo>
                  <a:pt x="383019" y="113347"/>
                </a:lnTo>
                <a:lnTo>
                  <a:pt x="358691" y="75329"/>
                </a:lnTo>
                <a:lnTo>
                  <a:pt x="328423" y="45627"/>
                </a:lnTo>
                <a:lnTo>
                  <a:pt x="291083" y="20734"/>
                </a:lnTo>
                <a:lnTo>
                  <a:pt x="249499" y="5516"/>
                </a:lnTo>
                <a:lnTo>
                  <a:pt x="202541" y="0"/>
                </a:lnTo>
                <a:close/>
              </a:path>
            </a:pathLst>
          </a:custGeom>
          <a:solidFill>
            <a:srgbClr val="FFFFFF"/>
          </a:solidFill>
        </p:spPr>
        <p:txBody>
          <a:bodyPr wrap="square" lIns="0" tIns="0" rIns="0" bIns="0" rtlCol="0"/>
          <a:lstStyle/>
          <a:p>
            <a:endParaRPr/>
          </a:p>
        </p:txBody>
      </p:sp>
      <p:sp>
        <p:nvSpPr>
          <p:cNvPr id="103" name="bg object 103"/>
          <p:cNvSpPr/>
          <p:nvPr/>
        </p:nvSpPr>
        <p:spPr>
          <a:xfrm>
            <a:off x="8496087" y="4758138"/>
            <a:ext cx="403860" cy="399415"/>
          </a:xfrm>
          <a:custGeom>
            <a:avLst/>
            <a:gdLst/>
            <a:ahLst/>
            <a:cxnLst/>
            <a:rect l="l" t="t" r="r" b="b"/>
            <a:pathLst>
              <a:path w="403859" h="399414">
                <a:moveTo>
                  <a:pt x="169320" y="399077"/>
                </a:moveTo>
                <a:lnTo>
                  <a:pt x="112586" y="382252"/>
                </a:lnTo>
                <a:lnTo>
                  <a:pt x="74680" y="358058"/>
                </a:lnTo>
                <a:lnTo>
                  <a:pt x="44977" y="327643"/>
                </a:lnTo>
                <a:lnTo>
                  <a:pt x="20650" y="290315"/>
                </a:lnTo>
                <a:lnTo>
                  <a:pt x="5374" y="248840"/>
                </a:lnTo>
                <a:lnTo>
                  <a:pt x="0" y="201838"/>
                </a:lnTo>
                <a:lnTo>
                  <a:pt x="5374" y="154833"/>
                </a:lnTo>
                <a:lnTo>
                  <a:pt x="20650" y="113347"/>
                </a:lnTo>
                <a:lnTo>
                  <a:pt x="44977" y="75329"/>
                </a:lnTo>
                <a:lnTo>
                  <a:pt x="74680" y="45627"/>
                </a:lnTo>
                <a:lnTo>
                  <a:pt x="112586" y="20734"/>
                </a:lnTo>
                <a:lnTo>
                  <a:pt x="155583" y="5516"/>
                </a:lnTo>
                <a:lnTo>
                  <a:pt x="202541" y="0"/>
                </a:lnTo>
                <a:lnTo>
                  <a:pt x="249499" y="5516"/>
                </a:lnTo>
                <a:lnTo>
                  <a:pt x="291083" y="20734"/>
                </a:lnTo>
                <a:lnTo>
                  <a:pt x="328423" y="45627"/>
                </a:lnTo>
                <a:lnTo>
                  <a:pt x="358691" y="75329"/>
                </a:lnTo>
                <a:lnTo>
                  <a:pt x="383019" y="113347"/>
                </a:lnTo>
                <a:lnTo>
                  <a:pt x="398011" y="154833"/>
                </a:lnTo>
                <a:lnTo>
                  <a:pt x="403669" y="201838"/>
                </a:lnTo>
                <a:lnTo>
                  <a:pt x="398011" y="248840"/>
                </a:lnTo>
                <a:lnTo>
                  <a:pt x="383019" y="290315"/>
                </a:lnTo>
                <a:lnTo>
                  <a:pt x="358691" y="327643"/>
                </a:lnTo>
                <a:lnTo>
                  <a:pt x="328423" y="358058"/>
                </a:lnTo>
                <a:lnTo>
                  <a:pt x="291083" y="382252"/>
                </a:lnTo>
                <a:lnTo>
                  <a:pt x="249499" y="397459"/>
                </a:lnTo>
                <a:lnTo>
                  <a:pt x="235763" y="399077"/>
                </a:lnTo>
              </a:path>
            </a:pathLst>
          </a:custGeom>
          <a:ln w="3960">
            <a:solidFill>
              <a:srgbClr val="FFFFFF"/>
            </a:solidFill>
          </a:ln>
        </p:spPr>
        <p:txBody>
          <a:bodyPr wrap="square" lIns="0" tIns="0" rIns="0" bIns="0" rtlCol="0"/>
          <a:lstStyle/>
          <a:p>
            <a:endParaRPr/>
          </a:p>
        </p:txBody>
      </p:sp>
      <p:sp>
        <p:nvSpPr>
          <p:cNvPr id="104" name="bg object 104"/>
          <p:cNvSpPr/>
          <p:nvPr/>
        </p:nvSpPr>
        <p:spPr>
          <a:xfrm>
            <a:off x="8485903" y="4748096"/>
            <a:ext cx="403860" cy="403225"/>
          </a:xfrm>
          <a:custGeom>
            <a:avLst/>
            <a:gdLst/>
            <a:ahLst/>
            <a:cxnLst/>
            <a:rect l="l" t="t" r="r" b="b"/>
            <a:pathLst>
              <a:path w="403859" h="403225">
                <a:moveTo>
                  <a:pt x="403669" y="201855"/>
                </a:moveTo>
                <a:lnTo>
                  <a:pt x="398294" y="248860"/>
                </a:lnTo>
              </a:path>
              <a:path w="403859" h="403225">
                <a:moveTo>
                  <a:pt x="398294" y="248860"/>
                </a:moveTo>
                <a:lnTo>
                  <a:pt x="383019" y="290335"/>
                </a:lnTo>
              </a:path>
              <a:path w="403859" h="403225">
                <a:moveTo>
                  <a:pt x="383019" y="290335"/>
                </a:moveTo>
                <a:lnTo>
                  <a:pt x="358974" y="327663"/>
                </a:lnTo>
              </a:path>
              <a:path w="403859" h="403225">
                <a:moveTo>
                  <a:pt x="358974" y="327663"/>
                </a:moveTo>
                <a:lnTo>
                  <a:pt x="328423" y="358078"/>
                </a:lnTo>
              </a:path>
              <a:path w="403859" h="403225">
                <a:moveTo>
                  <a:pt x="328423" y="358078"/>
                </a:moveTo>
                <a:lnTo>
                  <a:pt x="291083" y="382271"/>
                </a:lnTo>
              </a:path>
              <a:path w="403859" h="403225">
                <a:moveTo>
                  <a:pt x="291083" y="382271"/>
                </a:moveTo>
                <a:lnTo>
                  <a:pt x="249499" y="397479"/>
                </a:lnTo>
              </a:path>
              <a:path w="403859" h="403225">
                <a:moveTo>
                  <a:pt x="249499" y="397479"/>
                </a:moveTo>
                <a:lnTo>
                  <a:pt x="202541" y="403009"/>
                </a:lnTo>
              </a:path>
              <a:path w="403859" h="403225">
                <a:moveTo>
                  <a:pt x="202541" y="403009"/>
                </a:moveTo>
                <a:lnTo>
                  <a:pt x="155583" y="397479"/>
                </a:lnTo>
              </a:path>
              <a:path w="403859" h="403225">
                <a:moveTo>
                  <a:pt x="155583" y="397479"/>
                </a:moveTo>
                <a:lnTo>
                  <a:pt x="112869" y="382271"/>
                </a:lnTo>
              </a:path>
              <a:path w="403859" h="403225">
                <a:moveTo>
                  <a:pt x="112869" y="382271"/>
                </a:moveTo>
                <a:lnTo>
                  <a:pt x="74680" y="358078"/>
                </a:lnTo>
              </a:path>
              <a:path w="403859" h="403225">
                <a:moveTo>
                  <a:pt x="74680" y="358078"/>
                </a:moveTo>
                <a:lnTo>
                  <a:pt x="44977" y="327663"/>
                </a:lnTo>
              </a:path>
              <a:path w="403859" h="403225">
                <a:moveTo>
                  <a:pt x="44977" y="327663"/>
                </a:moveTo>
                <a:lnTo>
                  <a:pt x="20933" y="290335"/>
                </a:lnTo>
              </a:path>
              <a:path w="403859" h="403225">
                <a:moveTo>
                  <a:pt x="20933" y="290335"/>
                </a:moveTo>
                <a:lnTo>
                  <a:pt x="5657" y="248860"/>
                </a:lnTo>
              </a:path>
              <a:path w="403859" h="403225">
                <a:moveTo>
                  <a:pt x="5657" y="248860"/>
                </a:moveTo>
                <a:lnTo>
                  <a:pt x="0" y="201855"/>
                </a:lnTo>
              </a:path>
              <a:path w="403859" h="403225">
                <a:moveTo>
                  <a:pt x="0" y="201855"/>
                </a:moveTo>
                <a:lnTo>
                  <a:pt x="5657" y="154850"/>
                </a:lnTo>
              </a:path>
              <a:path w="403859" h="403225">
                <a:moveTo>
                  <a:pt x="5657" y="154850"/>
                </a:moveTo>
                <a:lnTo>
                  <a:pt x="20933" y="113375"/>
                </a:lnTo>
              </a:path>
              <a:path w="403859" h="403225">
                <a:moveTo>
                  <a:pt x="20933" y="113375"/>
                </a:moveTo>
                <a:lnTo>
                  <a:pt x="44977" y="75357"/>
                </a:lnTo>
              </a:path>
              <a:path w="403859" h="403225">
                <a:moveTo>
                  <a:pt x="44977" y="75357"/>
                </a:moveTo>
                <a:lnTo>
                  <a:pt x="74680" y="45627"/>
                </a:lnTo>
              </a:path>
              <a:path w="403859" h="403225">
                <a:moveTo>
                  <a:pt x="74680" y="45627"/>
                </a:moveTo>
                <a:lnTo>
                  <a:pt x="112869" y="20762"/>
                </a:lnTo>
              </a:path>
              <a:path w="403859" h="403225">
                <a:moveTo>
                  <a:pt x="112869" y="20762"/>
                </a:moveTo>
                <a:lnTo>
                  <a:pt x="155583" y="5544"/>
                </a:lnTo>
              </a:path>
              <a:path w="403859" h="403225">
                <a:moveTo>
                  <a:pt x="155583" y="5544"/>
                </a:moveTo>
                <a:lnTo>
                  <a:pt x="202541" y="0"/>
                </a:lnTo>
              </a:path>
              <a:path w="403859" h="403225">
                <a:moveTo>
                  <a:pt x="202541" y="0"/>
                </a:moveTo>
                <a:lnTo>
                  <a:pt x="249499" y="5544"/>
                </a:lnTo>
              </a:path>
              <a:path w="403859" h="403225">
                <a:moveTo>
                  <a:pt x="249499" y="5544"/>
                </a:moveTo>
                <a:lnTo>
                  <a:pt x="291083" y="20762"/>
                </a:lnTo>
              </a:path>
              <a:path w="403859" h="403225">
                <a:moveTo>
                  <a:pt x="291083" y="20762"/>
                </a:moveTo>
                <a:lnTo>
                  <a:pt x="328423" y="45627"/>
                </a:lnTo>
              </a:path>
              <a:path w="403859" h="403225">
                <a:moveTo>
                  <a:pt x="328423" y="45627"/>
                </a:moveTo>
                <a:lnTo>
                  <a:pt x="358974" y="75357"/>
                </a:lnTo>
              </a:path>
              <a:path w="403859" h="403225">
                <a:moveTo>
                  <a:pt x="358974" y="75357"/>
                </a:moveTo>
                <a:lnTo>
                  <a:pt x="383019" y="113375"/>
                </a:lnTo>
              </a:path>
              <a:path w="403859" h="403225">
                <a:moveTo>
                  <a:pt x="383019" y="113375"/>
                </a:moveTo>
                <a:lnTo>
                  <a:pt x="398294" y="154850"/>
                </a:lnTo>
              </a:path>
              <a:path w="403859" h="403225">
                <a:moveTo>
                  <a:pt x="398294" y="154850"/>
                </a:moveTo>
                <a:lnTo>
                  <a:pt x="403669" y="201855"/>
                </a:lnTo>
              </a:path>
            </a:pathLst>
          </a:custGeom>
          <a:ln w="13133">
            <a:solidFill>
              <a:srgbClr val="000000"/>
            </a:solidFill>
          </a:ln>
        </p:spPr>
        <p:txBody>
          <a:bodyPr wrap="square" lIns="0" tIns="0" rIns="0" bIns="0" rtlCol="0"/>
          <a:lstStyle/>
          <a:p>
            <a:endParaRPr/>
          </a:p>
        </p:txBody>
      </p:sp>
      <p:pic>
        <p:nvPicPr>
          <p:cNvPr id="105" name="bg object 105"/>
          <p:cNvPicPr/>
          <p:nvPr/>
        </p:nvPicPr>
        <p:blipFill>
          <a:blip r:embed="rId30" cstate="print"/>
          <a:stretch>
            <a:fillRect/>
          </a:stretch>
        </p:blipFill>
        <p:spPr>
          <a:xfrm>
            <a:off x="5327381" y="957678"/>
            <a:ext cx="980631" cy="160389"/>
          </a:xfrm>
          <a:prstGeom prst="rect">
            <a:avLst/>
          </a:prstGeom>
        </p:spPr>
      </p:pic>
      <p:pic>
        <p:nvPicPr>
          <p:cNvPr id="106" name="bg object 106"/>
          <p:cNvPicPr/>
          <p:nvPr/>
        </p:nvPicPr>
        <p:blipFill>
          <a:blip r:embed="rId31" cstate="print"/>
          <a:stretch>
            <a:fillRect/>
          </a:stretch>
        </p:blipFill>
        <p:spPr>
          <a:xfrm>
            <a:off x="2876847" y="1630351"/>
            <a:ext cx="105576" cy="158126"/>
          </a:xfrm>
          <a:prstGeom prst="rect">
            <a:avLst/>
          </a:prstGeom>
        </p:spPr>
      </p:pic>
      <p:pic>
        <p:nvPicPr>
          <p:cNvPr id="107" name="bg object 107"/>
          <p:cNvPicPr/>
          <p:nvPr/>
        </p:nvPicPr>
        <p:blipFill>
          <a:blip r:embed="rId32" cstate="print"/>
          <a:stretch>
            <a:fillRect/>
          </a:stretch>
        </p:blipFill>
        <p:spPr>
          <a:xfrm>
            <a:off x="3697371" y="1628371"/>
            <a:ext cx="105570" cy="158126"/>
          </a:xfrm>
          <a:prstGeom prst="rect">
            <a:avLst/>
          </a:prstGeom>
        </p:spPr>
      </p:pic>
      <p:sp>
        <p:nvSpPr>
          <p:cNvPr id="108" name="bg object 108"/>
          <p:cNvSpPr/>
          <p:nvPr/>
        </p:nvSpPr>
        <p:spPr>
          <a:xfrm>
            <a:off x="4460439" y="1722131"/>
            <a:ext cx="113030" cy="12065"/>
          </a:xfrm>
          <a:custGeom>
            <a:avLst/>
            <a:gdLst/>
            <a:ahLst/>
            <a:cxnLst/>
            <a:rect l="l" t="t" r="r" b="b"/>
            <a:pathLst>
              <a:path w="113029" h="12064">
                <a:moveTo>
                  <a:pt x="112676" y="0"/>
                </a:moveTo>
                <a:lnTo>
                  <a:pt x="0" y="0"/>
                </a:lnTo>
                <a:lnTo>
                  <a:pt x="0" y="11751"/>
                </a:lnTo>
                <a:lnTo>
                  <a:pt x="112676" y="11751"/>
                </a:lnTo>
                <a:lnTo>
                  <a:pt x="112676" y="0"/>
                </a:lnTo>
                <a:close/>
              </a:path>
            </a:pathLst>
          </a:custGeom>
          <a:solidFill>
            <a:srgbClr val="000000"/>
          </a:solidFill>
        </p:spPr>
        <p:txBody>
          <a:bodyPr wrap="square" lIns="0" tIns="0" rIns="0" bIns="0" rtlCol="0"/>
          <a:lstStyle/>
          <a:p>
            <a:endParaRPr/>
          </a:p>
        </p:txBody>
      </p:sp>
      <p:sp>
        <p:nvSpPr>
          <p:cNvPr id="109" name="bg object 109"/>
          <p:cNvSpPr/>
          <p:nvPr/>
        </p:nvSpPr>
        <p:spPr>
          <a:xfrm>
            <a:off x="4460439" y="1722131"/>
            <a:ext cx="113030" cy="12065"/>
          </a:xfrm>
          <a:custGeom>
            <a:avLst/>
            <a:gdLst/>
            <a:ahLst/>
            <a:cxnLst/>
            <a:rect l="l" t="t" r="r" b="b"/>
            <a:pathLst>
              <a:path w="113029" h="12064">
                <a:moveTo>
                  <a:pt x="0" y="11751"/>
                </a:moveTo>
                <a:lnTo>
                  <a:pt x="112676" y="11751"/>
                </a:lnTo>
                <a:lnTo>
                  <a:pt x="112676" y="0"/>
                </a:lnTo>
                <a:lnTo>
                  <a:pt x="0" y="0"/>
                </a:lnTo>
                <a:lnTo>
                  <a:pt x="0" y="11751"/>
                </a:lnTo>
                <a:close/>
              </a:path>
            </a:pathLst>
          </a:custGeom>
          <a:ln w="3960">
            <a:solidFill>
              <a:srgbClr val="000000"/>
            </a:solidFill>
          </a:ln>
        </p:spPr>
        <p:txBody>
          <a:bodyPr wrap="square" lIns="0" tIns="0" rIns="0" bIns="0" rtlCol="0"/>
          <a:lstStyle/>
          <a:p>
            <a:endParaRPr/>
          </a:p>
        </p:txBody>
      </p:sp>
      <p:sp>
        <p:nvSpPr>
          <p:cNvPr id="110" name="bg object 110"/>
          <p:cNvSpPr/>
          <p:nvPr/>
        </p:nvSpPr>
        <p:spPr>
          <a:xfrm>
            <a:off x="4599390" y="1630351"/>
            <a:ext cx="58419" cy="154305"/>
          </a:xfrm>
          <a:custGeom>
            <a:avLst/>
            <a:gdLst/>
            <a:ahLst/>
            <a:cxnLst/>
            <a:rect l="l" t="t" r="r" b="b"/>
            <a:pathLst>
              <a:path w="58420" h="154305">
                <a:moveTo>
                  <a:pt x="58046" y="0"/>
                </a:moveTo>
                <a:lnTo>
                  <a:pt x="44921" y="0"/>
                </a:lnTo>
                <a:lnTo>
                  <a:pt x="35246" y="13012"/>
                </a:lnTo>
                <a:lnTo>
                  <a:pt x="20735" y="26024"/>
                </a:lnTo>
                <a:lnTo>
                  <a:pt x="0" y="37339"/>
                </a:lnTo>
                <a:lnTo>
                  <a:pt x="0" y="56574"/>
                </a:lnTo>
                <a:lnTo>
                  <a:pt x="20735" y="46956"/>
                </a:lnTo>
                <a:lnTo>
                  <a:pt x="29702" y="39319"/>
                </a:lnTo>
                <a:lnTo>
                  <a:pt x="39376" y="33661"/>
                </a:lnTo>
                <a:lnTo>
                  <a:pt x="39376" y="154165"/>
                </a:lnTo>
                <a:lnTo>
                  <a:pt x="58046" y="154165"/>
                </a:lnTo>
                <a:lnTo>
                  <a:pt x="58046" y="0"/>
                </a:lnTo>
                <a:close/>
              </a:path>
            </a:pathLst>
          </a:custGeom>
          <a:solidFill>
            <a:srgbClr val="000000"/>
          </a:solidFill>
        </p:spPr>
        <p:txBody>
          <a:bodyPr wrap="square" lIns="0" tIns="0" rIns="0" bIns="0" rtlCol="0"/>
          <a:lstStyle/>
          <a:p>
            <a:endParaRPr/>
          </a:p>
        </p:txBody>
      </p:sp>
      <p:sp>
        <p:nvSpPr>
          <p:cNvPr id="111" name="bg object 111"/>
          <p:cNvSpPr/>
          <p:nvPr/>
        </p:nvSpPr>
        <p:spPr>
          <a:xfrm>
            <a:off x="4599390" y="1630351"/>
            <a:ext cx="58419" cy="154305"/>
          </a:xfrm>
          <a:custGeom>
            <a:avLst/>
            <a:gdLst/>
            <a:ahLst/>
            <a:cxnLst/>
            <a:rect l="l" t="t" r="r" b="b"/>
            <a:pathLst>
              <a:path w="58420" h="154305">
                <a:moveTo>
                  <a:pt x="44921" y="0"/>
                </a:moveTo>
                <a:lnTo>
                  <a:pt x="58046" y="0"/>
                </a:lnTo>
                <a:lnTo>
                  <a:pt x="58046" y="154165"/>
                </a:lnTo>
                <a:lnTo>
                  <a:pt x="39376" y="154165"/>
                </a:lnTo>
                <a:lnTo>
                  <a:pt x="39376" y="33661"/>
                </a:lnTo>
                <a:lnTo>
                  <a:pt x="29702" y="39319"/>
                </a:lnTo>
                <a:lnTo>
                  <a:pt x="20735" y="46956"/>
                </a:lnTo>
                <a:lnTo>
                  <a:pt x="8967" y="52331"/>
                </a:lnTo>
                <a:lnTo>
                  <a:pt x="0" y="56574"/>
                </a:lnTo>
                <a:lnTo>
                  <a:pt x="0" y="37339"/>
                </a:lnTo>
                <a:lnTo>
                  <a:pt x="20735" y="26024"/>
                </a:lnTo>
                <a:lnTo>
                  <a:pt x="35246" y="13012"/>
                </a:lnTo>
                <a:lnTo>
                  <a:pt x="44921" y="0"/>
                </a:lnTo>
                <a:close/>
              </a:path>
            </a:pathLst>
          </a:custGeom>
          <a:ln w="3960">
            <a:solidFill>
              <a:srgbClr val="000000"/>
            </a:solidFill>
          </a:ln>
        </p:spPr>
        <p:txBody>
          <a:bodyPr wrap="square" lIns="0" tIns="0" rIns="0" bIns="0" rtlCol="0"/>
          <a:lstStyle/>
          <a:p>
            <a:endParaRPr/>
          </a:p>
        </p:txBody>
      </p:sp>
      <p:pic>
        <p:nvPicPr>
          <p:cNvPr id="112" name="bg object 112"/>
          <p:cNvPicPr/>
          <p:nvPr/>
        </p:nvPicPr>
        <p:blipFill>
          <a:blip r:embed="rId33" cstate="print"/>
          <a:stretch>
            <a:fillRect/>
          </a:stretch>
        </p:blipFill>
        <p:spPr>
          <a:xfrm>
            <a:off x="4458459" y="2709371"/>
            <a:ext cx="229302" cy="158097"/>
          </a:xfrm>
          <a:prstGeom prst="rect">
            <a:avLst/>
          </a:prstGeom>
        </p:spPr>
      </p:pic>
      <p:pic>
        <p:nvPicPr>
          <p:cNvPr id="113" name="bg object 113"/>
          <p:cNvPicPr/>
          <p:nvPr/>
        </p:nvPicPr>
        <p:blipFill>
          <a:blip r:embed="rId34" cstate="print"/>
          <a:stretch>
            <a:fillRect/>
          </a:stretch>
        </p:blipFill>
        <p:spPr>
          <a:xfrm>
            <a:off x="5282431" y="2709371"/>
            <a:ext cx="229330" cy="158097"/>
          </a:xfrm>
          <a:prstGeom prst="rect">
            <a:avLst/>
          </a:prstGeom>
        </p:spPr>
      </p:pic>
      <p:pic>
        <p:nvPicPr>
          <p:cNvPr id="114" name="bg object 114"/>
          <p:cNvPicPr/>
          <p:nvPr/>
        </p:nvPicPr>
        <p:blipFill>
          <a:blip r:embed="rId35" cstate="print"/>
          <a:stretch>
            <a:fillRect/>
          </a:stretch>
        </p:blipFill>
        <p:spPr>
          <a:xfrm>
            <a:off x="7755790" y="2710757"/>
            <a:ext cx="229415" cy="158805"/>
          </a:xfrm>
          <a:prstGeom prst="rect">
            <a:avLst/>
          </a:prstGeom>
        </p:spPr>
      </p:pic>
      <p:pic>
        <p:nvPicPr>
          <p:cNvPr id="115" name="bg object 115"/>
          <p:cNvPicPr/>
          <p:nvPr/>
        </p:nvPicPr>
        <p:blipFill>
          <a:blip r:embed="rId36" cstate="print"/>
          <a:stretch>
            <a:fillRect/>
          </a:stretch>
        </p:blipFill>
        <p:spPr>
          <a:xfrm>
            <a:off x="8578405" y="2710757"/>
            <a:ext cx="231395" cy="158805"/>
          </a:xfrm>
          <a:prstGeom prst="rect">
            <a:avLst/>
          </a:prstGeom>
        </p:spPr>
      </p:pic>
      <p:pic>
        <p:nvPicPr>
          <p:cNvPr id="116" name="bg object 116"/>
          <p:cNvPicPr/>
          <p:nvPr/>
        </p:nvPicPr>
        <p:blipFill>
          <a:blip r:embed="rId37" cstate="print"/>
          <a:stretch>
            <a:fillRect/>
          </a:stretch>
        </p:blipFill>
        <p:spPr>
          <a:xfrm>
            <a:off x="5282431" y="1628371"/>
            <a:ext cx="229330" cy="160106"/>
          </a:xfrm>
          <a:prstGeom prst="rect">
            <a:avLst/>
          </a:prstGeom>
        </p:spPr>
      </p:pic>
      <p:pic>
        <p:nvPicPr>
          <p:cNvPr id="117" name="bg object 117"/>
          <p:cNvPicPr/>
          <p:nvPr/>
        </p:nvPicPr>
        <p:blipFill>
          <a:blip r:embed="rId38" cstate="print"/>
          <a:stretch>
            <a:fillRect/>
          </a:stretch>
        </p:blipFill>
        <p:spPr>
          <a:xfrm>
            <a:off x="6170815" y="1628371"/>
            <a:ext cx="105514" cy="160106"/>
          </a:xfrm>
          <a:prstGeom prst="rect">
            <a:avLst/>
          </a:prstGeom>
        </p:spPr>
      </p:pic>
      <p:pic>
        <p:nvPicPr>
          <p:cNvPr id="118" name="bg object 118"/>
          <p:cNvPicPr/>
          <p:nvPr/>
        </p:nvPicPr>
        <p:blipFill>
          <a:blip r:embed="rId39" cstate="print"/>
          <a:stretch>
            <a:fillRect/>
          </a:stretch>
        </p:blipFill>
        <p:spPr>
          <a:xfrm>
            <a:off x="6997390" y="1630351"/>
            <a:ext cx="104948" cy="158126"/>
          </a:xfrm>
          <a:prstGeom prst="rect">
            <a:avLst/>
          </a:prstGeom>
        </p:spPr>
      </p:pic>
      <p:pic>
        <p:nvPicPr>
          <p:cNvPr id="119" name="bg object 119"/>
          <p:cNvPicPr/>
          <p:nvPr/>
        </p:nvPicPr>
        <p:blipFill>
          <a:blip r:embed="rId40" cstate="print"/>
          <a:stretch>
            <a:fillRect/>
          </a:stretch>
        </p:blipFill>
        <p:spPr>
          <a:xfrm>
            <a:off x="7755790" y="1630351"/>
            <a:ext cx="227152" cy="156146"/>
          </a:xfrm>
          <a:prstGeom prst="rect">
            <a:avLst/>
          </a:prstGeom>
        </p:spPr>
      </p:pic>
      <p:pic>
        <p:nvPicPr>
          <p:cNvPr id="120" name="bg object 120"/>
          <p:cNvPicPr/>
          <p:nvPr/>
        </p:nvPicPr>
        <p:blipFill>
          <a:blip r:embed="rId41" cstate="print"/>
          <a:stretch>
            <a:fillRect/>
          </a:stretch>
        </p:blipFill>
        <p:spPr>
          <a:xfrm>
            <a:off x="8642053" y="1628371"/>
            <a:ext cx="105514" cy="158126"/>
          </a:xfrm>
          <a:prstGeom prst="rect">
            <a:avLst/>
          </a:prstGeom>
        </p:spPr>
      </p:pic>
      <p:pic>
        <p:nvPicPr>
          <p:cNvPr id="121" name="bg object 121"/>
          <p:cNvPicPr/>
          <p:nvPr/>
        </p:nvPicPr>
        <p:blipFill>
          <a:blip r:embed="rId42" cstate="print"/>
          <a:stretch>
            <a:fillRect/>
          </a:stretch>
        </p:blipFill>
        <p:spPr>
          <a:xfrm>
            <a:off x="2876847" y="1275628"/>
            <a:ext cx="103500" cy="160954"/>
          </a:xfrm>
          <a:prstGeom prst="rect">
            <a:avLst/>
          </a:prstGeom>
        </p:spPr>
      </p:pic>
      <p:sp>
        <p:nvSpPr>
          <p:cNvPr id="122" name="bg object 122"/>
          <p:cNvSpPr/>
          <p:nvPr/>
        </p:nvSpPr>
        <p:spPr>
          <a:xfrm>
            <a:off x="3716635" y="1277608"/>
            <a:ext cx="58419" cy="155575"/>
          </a:xfrm>
          <a:custGeom>
            <a:avLst/>
            <a:gdLst/>
            <a:ahLst/>
            <a:cxnLst/>
            <a:rect l="l" t="t" r="r" b="b"/>
            <a:pathLst>
              <a:path w="58420" h="155575">
                <a:moveTo>
                  <a:pt x="58075" y="0"/>
                </a:moveTo>
                <a:lnTo>
                  <a:pt x="44921" y="0"/>
                </a:lnTo>
                <a:lnTo>
                  <a:pt x="35246" y="13860"/>
                </a:lnTo>
                <a:lnTo>
                  <a:pt x="20735" y="27155"/>
                </a:lnTo>
                <a:lnTo>
                  <a:pt x="0" y="38187"/>
                </a:lnTo>
                <a:lnTo>
                  <a:pt x="0" y="56857"/>
                </a:lnTo>
                <a:lnTo>
                  <a:pt x="8995" y="53463"/>
                </a:lnTo>
                <a:lnTo>
                  <a:pt x="20735" y="47805"/>
                </a:lnTo>
                <a:lnTo>
                  <a:pt x="29730" y="40168"/>
                </a:lnTo>
                <a:lnTo>
                  <a:pt x="39405" y="33944"/>
                </a:lnTo>
                <a:lnTo>
                  <a:pt x="39405" y="155014"/>
                </a:lnTo>
                <a:lnTo>
                  <a:pt x="58075" y="155014"/>
                </a:lnTo>
                <a:lnTo>
                  <a:pt x="58075" y="0"/>
                </a:lnTo>
                <a:close/>
              </a:path>
            </a:pathLst>
          </a:custGeom>
          <a:solidFill>
            <a:srgbClr val="000000"/>
          </a:solidFill>
        </p:spPr>
        <p:txBody>
          <a:bodyPr wrap="square" lIns="0" tIns="0" rIns="0" bIns="0" rtlCol="0"/>
          <a:lstStyle/>
          <a:p>
            <a:endParaRPr/>
          </a:p>
        </p:txBody>
      </p:sp>
      <p:sp>
        <p:nvSpPr>
          <p:cNvPr id="123" name="bg object 123"/>
          <p:cNvSpPr/>
          <p:nvPr/>
        </p:nvSpPr>
        <p:spPr>
          <a:xfrm>
            <a:off x="3716635" y="1277608"/>
            <a:ext cx="58419" cy="155575"/>
          </a:xfrm>
          <a:custGeom>
            <a:avLst/>
            <a:gdLst/>
            <a:ahLst/>
            <a:cxnLst/>
            <a:rect l="l" t="t" r="r" b="b"/>
            <a:pathLst>
              <a:path w="58420" h="155575">
                <a:moveTo>
                  <a:pt x="44921" y="0"/>
                </a:moveTo>
                <a:lnTo>
                  <a:pt x="58075" y="0"/>
                </a:lnTo>
                <a:lnTo>
                  <a:pt x="58075" y="155014"/>
                </a:lnTo>
                <a:lnTo>
                  <a:pt x="39405" y="155014"/>
                </a:lnTo>
                <a:lnTo>
                  <a:pt x="39405" y="33944"/>
                </a:lnTo>
                <a:lnTo>
                  <a:pt x="29730" y="40168"/>
                </a:lnTo>
                <a:lnTo>
                  <a:pt x="20735" y="47805"/>
                </a:lnTo>
                <a:lnTo>
                  <a:pt x="8995" y="53463"/>
                </a:lnTo>
                <a:lnTo>
                  <a:pt x="0" y="56857"/>
                </a:lnTo>
                <a:lnTo>
                  <a:pt x="0" y="38187"/>
                </a:lnTo>
                <a:lnTo>
                  <a:pt x="20735" y="27155"/>
                </a:lnTo>
                <a:lnTo>
                  <a:pt x="35246" y="13860"/>
                </a:lnTo>
                <a:lnTo>
                  <a:pt x="44921" y="0"/>
                </a:lnTo>
                <a:close/>
              </a:path>
            </a:pathLst>
          </a:custGeom>
          <a:ln w="3960">
            <a:solidFill>
              <a:srgbClr val="000000"/>
            </a:solidFill>
          </a:ln>
        </p:spPr>
        <p:txBody>
          <a:bodyPr wrap="square" lIns="0" tIns="0" rIns="0" bIns="0" rtlCol="0"/>
          <a:lstStyle/>
          <a:p>
            <a:endParaRPr/>
          </a:p>
        </p:txBody>
      </p:sp>
      <p:pic>
        <p:nvPicPr>
          <p:cNvPr id="124" name="bg object 124"/>
          <p:cNvPicPr/>
          <p:nvPr/>
        </p:nvPicPr>
        <p:blipFill>
          <a:blip r:embed="rId43" cstate="print"/>
          <a:stretch>
            <a:fillRect/>
          </a:stretch>
        </p:blipFill>
        <p:spPr>
          <a:xfrm>
            <a:off x="2876847" y="2710757"/>
            <a:ext cx="103500" cy="156711"/>
          </a:xfrm>
          <a:prstGeom prst="rect">
            <a:avLst/>
          </a:prstGeom>
        </p:spPr>
      </p:pic>
      <p:pic>
        <p:nvPicPr>
          <p:cNvPr id="125" name="bg object 125"/>
          <p:cNvPicPr/>
          <p:nvPr/>
        </p:nvPicPr>
        <p:blipFill>
          <a:blip r:embed="rId44" cstate="print"/>
          <a:stretch>
            <a:fillRect/>
          </a:stretch>
        </p:blipFill>
        <p:spPr>
          <a:xfrm>
            <a:off x="3701529" y="2710757"/>
            <a:ext cx="103505" cy="156711"/>
          </a:xfrm>
          <a:prstGeom prst="rect">
            <a:avLst/>
          </a:prstGeom>
        </p:spPr>
      </p:pic>
      <p:sp>
        <p:nvSpPr>
          <p:cNvPr id="126" name="bg object 126"/>
          <p:cNvSpPr/>
          <p:nvPr/>
        </p:nvSpPr>
        <p:spPr>
          <a:xfrm>
            <a:off x="6137435" y="2711351"/>
            <a:ext cx="58419" cy="154305"/>
          </a:xfrm>
          <a:custGeom>
            <a:avLst/>
            <a:gdLst/>
            <a:ahLst/>
            <a:cxnLst/>
            <a:rect l="l" t="t" r="r" b="b"/>
            <a:pathLst>
              <a:path w="58420" h="154305">
                <a:moveTo>
                  <a:pt x="57990" y="0"/>
                </a:moveTo>
                <a:lnTo>
                  <a:pt x="44977" y="0"/>
                </a:lnTo>
                <a:lnTo>
                  <a:pt x="35359" y="13125"/>
                </a:lnTo>
                <a:lnTo>
                  <a:pt x="20084" y="26278"/>
                </a:lnTo>
                <a:lnTo>
                  <a:pt x="0" y="37339"/>
                </a:lnTo>
                <a:lnTo>
                  <a:pt x="0" y="56687"/>
                </a:lnTo>
                <a:lnTo>
                  <a:pt x="9052" y="52529"/>
                </a:lnTo>
                <a:lnTo>
                  <a:pt x="20084" y="47013"/>
                </a:lnTo>
                <a:lnTo>
                  <a:pt x="29702" y="39404"/>
                </a:lnTo>
                <a:lnTo>
                  <a:pt x="39320" y="33859"/>
                </a:lnTo>
                <a:lnTo>
                  <a:pt x="39320" y="154137"/>
                </a:lnTo>
                <a:lnTo>
                  <a:pt x="57990" y="154137"/>
                </a:lnTo>
                <a:lnTo>
                  <a:pt x="57990" y="0"/>
                </a:lnTo>
                <a:close/>
              </a:path>
            </a:pathLst>
          </a:custGeom>
          <a:solidFill>
            <a:srgbClr val="000000"/>
          </a:solidFill>
        </p:spPr>
        <p:txBody>
          <a:bodyPr wrap="square" lIns="0" tIns="0" rIns="0" bIns="0" rtlCol="0"/>
          <a:lstStyle/>
          <a:p>
            <a:endParaRPr/>
          </a:p>
        </p:txBody>
      </p:sp>
      <p:sp>
        <p:nvSpPr>
          <p:cNvPr id="127" name="bg object 127"/>
          <p:cNvSpPr/>
          <p:nvPr/>
        </p:nvSpPr>
        <p:spPr>
          <a:xfrm>
            <a:off x="6137435" y="2711351"/>
            <a:ext cx="58419" cy="154305"/>
          </a:xfrm>
          <a:custGeom>
            <a:avLst/>
            <a:gdLst/>
            <a:ahLst/>
            <a:cxnLst/>
            <a:rect l="l" t="t" r="r" b="b"/>
            <a:pathLst>
              <a:path w="58420" h="154305">
                <a:moveTo>
                  <a:pt x="44977" y="0"/>
                </a:moveTo>
                <a:lnTo>
                  <a:pt x="57990" y="0"/>
                </a:lnTo>
                <a:lnTo>
                  <a:pt x="57990" y="154137"/>
                </a:lnTo>
                <a:lnTo>
                  <a:pt x="39320" y="154137"/>
                </a:lnTo>
                <a:lnTo>
                  <a:pt x="39320" y="33859"/>
                </a:lnTo>
                <a:lnTo>
                  <a:pt x="29702" y="39404"/>
                </a:lnTo>
                <a:lnTo>
                  <a:pt x="20084" y="47013"/>
                </a:lnTo>
                <a:lnTo>
                  <a:pt x="9052" y="52529"/>
                </a:lnTo>
                <a:lnTo>
                  <a:pt x="0" y="56687"/>
                </a:lnTo>
                <a:lnTo>
                  <a:pt x="0" y="37339"/>
                </a:lnTo>
                <a:lnTo>
                  <a:pt x="20084" y="26278"/>
                </a:lnTo>
                <a:lnTo>
                  <a:pt x="35359" y="13125"/>
                </a:lnTo>
                <a:lnTo>
                  <a:pt x="44977" y="0"/>
                </a:lnTo>
                <a:close/>
              </a:path>
            </a:pathLst>
          </a:custGeom>
          <a:ln w="3960">
            <a:solidFill>
              <a:srgbClr val="000000"/>
            </a:solidFill>
          </a:ln>
        </p:spPr>
        <p:txBody>
          <a:bodyPr wrap="square" lIns="0" tIns="0" rIns="0" bIns="0" rtlCol="0"/>
          <a:lstStyle/>
          <a:p>
            <a:endParaRPr/>
          </a:p>
        </p:txBody>
      </p:sp>
      <p:sp>
        <p:nvSpPr>
          <p:cNvPr id="128" name="bg object 128"/>
          <p:cNvSpPr/>
          <p:nvPr/>
        </p:nvSpPr>
        <p:spPr>
          <a:xfrm>
            <a:off x="6242384" y="2711351"/>
            <a:ext cx="56515" cy="154305"/>
          </a:xfrm>
          <a:custGeom>
            <a:avLst/>
            <a:gdLst/>
            <a:ahLst/>
            <a:cxnLst/>
            <a:rect l="l" t="t" r="r" b="b"/>
            <a:pathLst>
              <a:path w="56514" h="154305">
                <a:moveTo>
                  <a:pt x="56010" y="0"/>
                </a:moveTo>
                <a:lnTo>
                  <a:pt x="42997" y="0"/>
                </a:lnTo>
                <a:lnTo>
                  <a:pt x="33945" y="13125"/>
                </a:lnTo>
                <a:lnTo>
                  <a:pt x="18670" y="26278"/>
                </a:lnTo>
                <a:lnTo>
                  <a:pt x="0" y="37339"/>
                </a:lnTo>
                <a:lnTo>
                  <a:pt x="0" y="56687"/>
                </a:lnTo>
                <a:lnTo>
                  <a:pt x="5657" y="54594"/>
                </a:lnTo>
                <a:lnTo>
                  <a:pt x="11315" y="50464"/>
                </a:lnTo>
                <a:lnTo>
                  <a:pt x="18670" y="47013"/>
                </a:lnTo>
                <a:lnTo>
                  <a:pt x="27722" y="39404"/>
                </a:lnTo>
                <a:lnTo>
                  <a:pt x="37340" y="33859"/>
                </a:lnTo>
                <a:lnTo>
                  <a:pt x="37340" y="154137"/>
                </a:lnTo>
                <a:lnTo>
                  <a:pt x="56010" y="154137"/>
                </a:lnTo>
                <a:lnTo>
                  <a:pt x="56010" y="0"/>
                </a:lnTo>
                <a:close/>
              </a:path>
            </a:pathLst>
          </a:custGeom>
          <a:solidFill>
            <a:srgbClr val="000000"/>
          </a:solidFill>
        </p:spPr>
        <p:txBody>
          <a:bodyPr wrap="square" lIns="0" tIns="0" rIns="0" bIns="0" rtlCol="0"/>
          <a:lstStyle/>
          <a:p>
            <a:endParaRPr/>
          </a:p>
        </p:txBody>
      </p:sp>
      <p:sp>
        <p:nvSpPr>
          <p:cNvPr id="129" name="bg object 129"/>
          <p:cNvSpPr/>
          <p:nvPr/>
        </p:nvSpPr>
        <p:spPr>
          <a:xfrm>
            <a:off x="6242384" y="2711351"/>
            <a:ext cx="56515" cy="154305"/>
          </a:xfrm>
          <a:custGeom>
            <a:avLst/>
            <a:gdLst/>
            <a:ahLst/>
            <a:cxnLst/>
            <a:rect l="l" t="t" r="r" b="b"/>
            <a:pathLst>
              <a:path w="56514" h="154305">
                <a:moveTo>
                  <a:pt x="42997" y="0"/>
                </a:moveTo>
                <a:lnTo>
                  <a:pt x="56010" y="0"/>
                </a:lnTo>
                <a:lnTo>
                  <a:pt x="56010" y="154137"/>
                </a:lnTo>
                <a:lnTo>
                  <a:pt x="37340" y="154137"/>
                </a:lnTo>
                <a:lnTo>
                  <a:pt x="37340" y="33859"/>
                </a:lnTo>
                <a:lnTo>
                  <a:pt x="27722" y="39404"/>
                </a:lnTo>
                <a:lnTo>
                  <a:pt x="18670" y="47013"/>
                </a:lnTo>
                <a:lnTo>
                  <a:pt x="11315" y="50464"/>
                </a:lnTo>
                <a:lnTo>
                  <a:pt x="5657" y="54594"/>
                </a:lnTo>
                <a:lnTo>
                  <a:pt x="0" y="56687"/>
                </a:lnTo>
                <a:lnTo>
                  <a:pt x="0" y="37339"/>
                </a:lnTo>
                <a:lnTo>
                  <a:pt x="18670" y="26278"/>
                </a:lnTo>
                <a:lnTo>
                  <a:pt x="33945" y="13125"/>
                </a:lnTo>
                <a:lnTo>
                  <a:pt x="42997" y="0"/>
                </a:lnTo>
                <a:close/>
              </a:path>
            </a:pathLst>
          </a:custGeom>
          <a:ln w="3960">
            <a:solidFill>
              <a:srgbClr val="000000"/>
            </a:solidFill>
          </a:ln>
        </p:spPr>
        <p:txBody>
          <a:bodyPr wrap="square" lIns="0" tIns="0" rIns="0" bIns="0" rtlCol="0"/>
          <a:lstStyle/>
          <a:p>
            <a:endParaRPr/>
          </a:p>
        </p:txBody>
      </p:sp>
      <p:sp>
        <p:nvSpPr>
          <p:cNvPr id="130" name="bg object 130"/>
          <p:cNvSpPr/>
          <p:nvPr/>
        </p:nvSpPr>
        <p:spPr>
          <a:xfrm>
            <a:off x="6961464" y="2711351"/>
            <a:ext cx="58419" cy="154305"/>
          </a:xfrm>
          <a:custGeom>
            <a:avLst/>
            <a:gdLst/>
            <a:ahLst/>
            <a:cxnLst/>
            <a:rect l="l" t="t" r="r" b="b"/>
            <a:pathLst>
              <a:path w="58420" h="154305">
                <a:moveTo>
                  <a:pt x="57990" y="0"/>
                </a:moveTo>
                <a:lnTo>
                  <a:pt x="44977" y="0"/>
                </a:lnTo>
                <a:lnTo>
                  <a:pt x="35925" y="13125"/>
                </a:lnTo>
                <a:lnTo>
                  <a:pt x="20650" y="26278"/>
                </a:lnTo>
                <a:lnTo>
                  <a:pt x="0" y="37339"/>
                </a:lnTo>
                <a:lnTo>
                  <a:pt x="0" y="56687"/>
                </a:lnTo>
                <a:lnTo>
                  <a:pt x="9617" y="52529"/>
                </a:lnTo>
                <a:lnTo>
                  <a:pt x="20650" y="47013"/>
                </a:lnTo>
                <a:lnTo>
                  <a:pt x="30268" y="39404"/>
                </a:lnTo>
                <a:lnTo>
                  <a:pt x="39320" y="33859"/>
                </a:lnTo>
                <a:lnTo>
                  <a:pt x="39320" y="154137"/>
                </a:lnTo>
                <a:lnTo>
                  <a:pt x="57990" y="154137"/>
                </a:lnTo>
                <a:lnTo>
                  <a:pt x="57990" y="0"/>
                </a:lnTo>
                <a:close/>
              </a:path>
            </a:pathLst>
          </a:custGeom>
          <a:solidFill>
            <a:srgbClr val="000000"/>
          </a:solidFill>
        </p:spPr>
        <p:txBody>
          <a:bodyPr wrap="square" lIns="0" tIns="0" rIns="0" bIns="0" rtlCol="0"/>
          <a:lstStyle/>
          <a:p>
            <a:endParaRPr/>
          </a:p>
        </p:txBody>
      </p:sp>
      <p:sp>
        <p:nvSpPr>
          <p:cNvPr id="131" name="bg object 131"/>
          <p:cNvSpPr/>
          <p:nvPr/>
        </p:nvSpPr>
        <p:spPr>
          <a:xfrm>
            <a:off x="6961464" y="2711351"/>
            <a:ext cx="58419" cy="154305"/>
          </a:xfrm>
          <a:custGeom>
            <a:avLst/>
            <a:gdLst/>
            <a:ahLst/>
            <a:cxnLst/>
            <a:rect l="l" t="t" r="r" b="b"/>
            <a:pathLst>
              <a:path w="58420" h="154305">
                <a:moveTo>
                  <a:pt x="44977" y="0"/>
                </a:moveTo>
                <a:lnTo>
                  <a:pt x="57990" y="0"/>
                </a:lnTo>
                <a:lnTo>
                  <a:pt x="57990" y="154137"/>
                </a:lnTo>
                <a:lnTo>
                  <a:pt x="39320" y="154137"/>
                </a:lnTo>
                <a:lnTo>
                  <a:pt x="39320" y="33859"/>
                </a:lnTo>
                <a:lnTo>
                  <a:pt x="30268" y="39404"/>
                </a:lnTo>
                <a:lnTo>
                  <a:pt x="20650" y="47013"/>
                </a:lnTo>
                <a:lnTo>
                  <a:pt x="9617" y="52529"/>
                </a:lnTo>
                <a:lnTo>
                  <a:pt x="0" y="56687"/>
                </a:lnTo>
                <a:lnTo>
                  <a:pt x="0" y="37339"/>
                </a:lnTo>
                <a:lnTo>
                  <a:pt x="20650" y="26278"/>
                </a:lnTo>
                <a:lnTo>
                  <a:pt x="35925" y="13125"/>
                </a:lnTo>
                <a:lnTo>
                  <a:pt x="44977" y="0"/>
                </a:lnTo>
                <a:close/>
              </a:path>
            </a:pathLst>
          </a:custGeom>
          <a:ln w="3960">
            <a:solidFill>
              <a:srgbClr val="000000"/>
            </a:solidFill>
          </a:ln>
        </p:spPr>
        <p:txBody>
          <a:bodyPr wrap="square" lIns="0" tIns="0" rIns="0" bIns="0" rtlCol="0"/>
          <a:lstStyle/>
          <a:p>
            <a:endParaRPr/>
          </a:p>
        </p:txBody>
      </p:sp>
      <p:sp>
        <p:nvSpPr>
          <p:cNvPr id="132" name="bg object 132"/>
          <p:cNvSpPr/>
          <p:nvPr/>
        </p:nvSpPr>
        <p:spPr>
          <a:xfrm>
            <a:off x="7066413" y="2711351"/>
            <a:ext cx="57150" cy="154305"/>
          </a:xfrm>
          <a:custGeom>
            <a:avLst/>
            <a:gdLst/>
            <a:ahLst/>
            <a:cxnLst/>
            <a:rect l="l" t="t" r="r" b="b"/>
            <a:pathLst>
              <a:path w="57150" h="154305">
                <a:moveTo>
                  <a:pt x="56858" y="0"/>
                </a:moveTo>
                <a:lnTo>
                  <a:pt x="43563" y="0"/>
                </a:lnTo>
                <a:lnTo>
                  <a:pt x="33945" y="13125"/>
                </a:lnTo>
                <a:lnTo>
                  <a:pt x="18670" y="26278"/>
                </a:lnTo>
                <a:lnTo>
                  <a:pt x="0" y="37339"/>
                </a:lnTo>
                <a:lnTo>
                  <a:pt x="0" y="56687"/>
                </a:lnTo>
                <a:lnTo>
                  <a:pt x="5657" y="54594"/>
                </a:lnTo>
                <a:lnTo>
                  <a:pt x="11880" y="50464"/>
                </a:lnTo>
                <a:lnTo>
                  <a:pt x="18670" y="47013"/>
                </a:lnTo>
                <a:lnTo>
                  <a:pt x="28287" y="39404"/>
                </a:lnTo>
                <a:lnTo>
                  <a:pt x="38188" y="33859"/>
                </a:lnTo>
                <a:lnTo>
                  <a:pt x="38188" y="154137"/>
                </a:lnTo>
                <a:lnTo>
                  <a:pt x="56858" y="154137"/>
                </a:lnTo>
                <a:lnTo>
                  <a:pt x="56858" y="0"/>
                </a:lnTo>
                <a:close/>
              </a:path>
            </a:pathLst>
          </a:custGeom>
          <a:solidFill>
            <a:srgbClr val="000000"/>
          </a:solidFill>
        </p:spPr>
        <p:txBody>
          <a:bodyPr wrap="square" lIns="0" tIns="0" rIns="0" bIns="0" rtlCol="0"/>
          <a:lstStyle/>
          <a:p>
            <a:endParaRPr/>
          </a:p>
        </p:txBody>
      </p:sp>
      <p:sp>
        <p:nvSpPr>
          <p:cNvPr id="133" name="bg object 133"/>
          <p:cNvSpPr/>
          <p:nvPr/>
        </p:nvSpPr>
        <p:spPr>
          <a:xfrm>
            <a:off x="7066413" y="2711351"/>
            <a:ext cx="57150" cy="154305"/>
          </a:xfrm>
          <a:custGeom>
            <a:avLst/>
            <a:gdLst/>
            <a:ahLst/>
            <a:cxnLst/>
            <a:rect l="l" t="t" r="r" b="b"/>
            <a:pathLst>
              <a:path w="57150" h="154305">
                <a:moveTo>
                  <a:pt x="43563" y="0"/>
                </a:moveTo>
                <a:lnTo>
                  <a:pt x="56858" y="0"/>
                </a:lnTo>
                <a:lnTo>
                  <a:pt x="56858" y="154137"/>
                </a:lnTo>
                <a:lnTo>
                  <a:pt x="38188" y="154137"/>
                </a:lnTo>
                <a:lnTo>
                  <a:pt x="38188" y="33859"/>
                </a:lnTo>
                <a:lnTo>
                  <a:pt x="28287" y="39404"/>
                </a:lnTo>
                <a:lnTo>
                  <a:pt x="18670" y="47013"/>
                </a:lnTo>
                <a:lnTo>
                  <a:pt x="11880" y="50464"/>
                </a:lnTo>
                <a:lnTo>
                  <a:pt x="5657" y="54594"/>
                </a:lnTo>
                <a:lnTo>
                  <a:pt x="0" y="56687"/>
                </a:lnTo>
                <a:lnTo>
                  <a:pt x="0" y="37339"/>
                </a:lnTo>
                <a:lnTo>
                  <a:pt x="18670" y="26278"/>
                </a:lnTo>
                <a:lnTo>
                  <a:pt x="33945" y="13125"/>
                </a:lnTo>
                <a:lnTo>
                  <a:pt x="43563" y="0"/>
                </a:lnTo>
                <a:close/>
              </a:path>
            </a:pathLst>
          </a:custGeom>
          <a:ln w="3960">
            <a:solidFill>
              <a:srgbClr val="000000"/>
            </a:solidFill>
          </a:ln>
        </p:spPr>
        <p:txBody>
          <a:bodyPr wrap="square" lIns="0" tIns="0" rIns="0" bIns="0" rtlCol="0"/>
          <a:lstStyle/>
          <a:p>
            <a:endParaRPr/>
          </a:p>
        </p:txBody>
      </p:sp>
      <p:pic>
        <p:nvPicPr>
          <p:cNvPr id="134" name="bg object 134"/>
          <p:cNvPicPr/>
          <p:nvPr/>
        </p:nvPicPr>
        <p:blipFill>
          <a:blip r:embed="rId45" cstate="print"/>
          <a:stretch>
            <a:fillRect/>
          </a:stretch>
        </p:blipFill>
        <p:spPr>
          <a:xfrm>
            <a:off x="2876847" y="3790485"/>
            <a:ext cx="103500" cy="160191"/>
          </a:xfrm>
          <a:prstGeom prst="rect">
            <a:avLst/>
          </a:prstGeom>
        </p:spPr>
      </p:pic>
      <p:pic>
        <p:nvPicPr>
          <p:cNvPr id="135" name="bg object 135"/>
          <p:cNvPicPr/>
          <p:nvPr/>
        </p:nvPicPr>
        <p:blipFill>
          <a:blip r:embed="rId46" cstate="print"/>
          <a:stretch>
            <a:fillRect/>
          </a:stretch>
        </p:blipFill>
        <p:spPr>
          <a:xfrm>
            <a:off x="6172795" y="4872973"/>
            <a:ext cx="105514" cy="160179"/>
          </a:xfrm>
          <a:prstGeom prst="rect">
            <a:avLst/>
          </a:prstGeom>
        </p:spPr>
      </p:pic>
      <p:pic>
        <p:nvPicPr>
          <p:cNvPr id="136" name="bg object 136"/>
          <p:cNvPicPr/>
          <p:nvPr/>
        </p:nvPicPr>
        <p:blipFill>
          <a:blip r:embed="rId47" cstate="print"/>
          <a:stretch>
            <a:fillRect/>
          </a:stretch>
        </p:blipFill>
        <p:spPr>
          <a:xfrm>
            <a:off x="6997390" y="4872973"/>
            <a:ext cx="104948" cy="160179"/>
          </a:xfrm>
          <a:prstGeom prst="rect">
            <a:avLst/>
          </a:prstGeom>
        </p:spPr>
      </p:pic>
      <p:pic>
        <p:nvPicPr>
          <p:cNvPr id="137" name="bg object 137"/>
          <p:cNvPicPr/>
          <p:nvPr/>
        </p:nvPicPr>
        <p:blipFill>
          <a:blip r:embed="rId48" cstate="print"/>
          <a:stretch>
            <a:fillRect/>
          </a:stretch>
        </p:blipFill>
        <p:spPr>
          <a:xfrm>
            <a:off x="7821419" y="4872973"/>
            <a:ext cx="105514" cy="160179"/>
          </a:xfrm>
          <a:prstGeom prst="rect">
            <a:avLst/>
          </a:prstGeom>
        </p:spPr>
      </p:pic>
      <p:sp>
        <p:nvSpPr>
          <p:cNvPr id="138" name="bg object 138"/>
          <p:cNvSpPr/>
          <p:nvPr/>
        </p:nvSpPr>
        <p:spPr>
          <a:xfrm>
            <a:off x="8647994" y="4874953"/>
            <a:ext cx="101600" cy="156845"/>
          </a:xfrm>
          <a:custGeom>
            <a:avLst/>
            <a:gdLst/>
            <a:ahLst/>
            <a:cxnLst/>
            <a:rect l="l" t="t" r="r" b="b"/>
            <a:pathLst>
              <a:path w="101600" h="156845">
                <a:moveTo>
                  <a:pt x="20933" y="116818"/>
                </a:moveTo>
                <a:lnTo>
                  <a:pt x="1414" y="118894"/>
                </a:lnTo>
                <a:lnTo>
                  <a:pt x="7637" y="135482"/>
                </a:lnTo>
                <a:lnTo>
                  <a:pt x="14709" y="147232"/>
                </a:lnTo>
                <a:lnTo>
                  <a:pt x="27722" y="154836"/>
                </a:lnTo>
                <a:lnTo>
                  <a:pt x="44977" y="156219"/>
                </a:lnTo>
                <a:lnTo>
                  <a:pt x="61667" y="154836"/>
                </a:lnTo>
                <a:lnTo>
                  <a:pt x="74680" y="147232"/>
                </a:lnTo>
                <a:lnTo>
                  <a:pt x="80268" y="141705"/>
                </a:lnTo>
                <a:lnTo>
                  <a:pt x="37340" y="141705"/>
                </a:lnTo>
                <a:lnTo>
                  <a:pt x="26307" y="134101"/>
                </a:lnTo>
                <a:lnTo>
                  <a:pt x="22347" y="126498"/>
                </a:lnTo>
                <a:lnTo>
                  <a:pt x="20933" y="116818"/>
                </a:lnTo>
                <a:close/>
              </a:path>
              <a:path w="101600" h="156845">
                <a:moveTo>
                  <a:pt x="100589" y="80873"/>
                </a:moveTo>
                <a:lnTo>
                  <a:pt x="80903" y="80873"/>
                </a:lnTo>
                <a:lnTo>
                  <a:pt x="82318" y="85023"/>
                </a:lnTo>
                <a:lnTo>
                  <a:pt x="82318" y="87096"/>
                </a:lnTo>
                <a:lnTo>
                  <a:pt x="71285" y="126498"/>
                </a:lnTo>
                <a:lnTo>
                  <a:pt x="54030" y="141705"/>
                </a:lnTo>
                <a:lnTo>
                  <a:pt x="80268" y="141705"/>
                </a:lnTo>
                <a:lnTo>
                  <a:pt x="86561" y="135482"/>
                </a:lnTo>
                <a:lnTo>
                  <a:pt x="94198" y="120967"/>
                </a:lnTo>
                <a:lnTo>
                  <a:pt x="99573" y="100230"/>
                </a:lnTo>
                <a:lnTo>
                  <a:pt x="100589" y="80873"/>
                </a:lnTo>
                <a:close/>
              </a:path>
              <a:path w="101600" h="156845">
                <a:moveTo>
                  <a:pt x="48372" y="0"/>
                </a:moveTo>
                <a:lnTo>
                  <a:pt x="27722" y="4146"/>
                </a:lnTo>
                <a:lnTo>
                  <a:pt x="13295" y="13133"/>
                </a:lnTo>
                <a:lnTo>
                  <a:pt x="3677" y="30414"/>
                </a:lnTo>
                <a:lnTo>
                  <a:pt x="0" y="51151"/>
                </a:lnTo>
                <a:lnTo>
                  <a:pt x="3677" y="71889"/>
                </a:lnTo>
                <a:lnTo>
                  <a:pt x="13295" y="88477"/>
                </a:lnTo>
                <a:lnTo>
                  <a:pt x="27722" y="98154"/>
                </a:lnTo>
                <a:lnTo>
                  <a:pt x="44977" y="101610"/>
                </a:lnTo>
                <a:lnTo>
                  <a:pt x="60253" y="100230"/>
                </a:lnTo>
                <a:lnTo>
                  <a:pt x="71285" y="92626"/>
                </a:lnTo>
                <a:lnTo>
                  <a:pt x="77507" y="85023"/>
                </a:lnTo>
                <a:lnTo>
                  <a:pt x="41017" y="85023"/>
                </a:lnTo>
                <a:lnTo>
                  <a:pt x="33945" y="80873"/>
                </a:lnTo>
                <a:lnTo>
                  <a:pt x="27722" y="77419"/>
                </a:lnTo>
                <a:lnTo>
                  <a:pt x="22347" y="69815"/>
                </a:lnTo>
                <a:lnTo>
                  <a:pt x="20933" y="62212"/>
                </a:lnTo>
                <a:lnTo>
                  <a:pt x="18670" y="52532"/>
                </a:lnTo>
                <a:lnTo>
                  <a:pt x="20933" y="41472"/>
                </a:lnTo>
                <a:lnTo>
                  <a:pt x="22347" y="33868"/>
                </a:lnTo>
                <a:lnTo>
                  <a:pt x="27722" y="26264"/>
                </a:lnTo>
                <a:lnTo>
                  <a:pt x="35359" y="20737"/>
                </a:lnTo>
                <a:lnTo>
                  <a:pt x="41017" y="17280"/>
                </a:lnTo>
                <a:lnTo>
                  <a:pt x="50635" y="15207"/>
                </a:lnTo>
                <a:lnTo>
                  <a:pt x="83743" y="15207"/>
                </a:lnTo>
                <a:lnTo>
                  <a:pt x="82318" y="13133"/>
                </a:lnTo>
                <a:lnTo>
                  <a:pt x="67891" y="4146"/>
                </a:lnTo>
                <a:lnTo>
                  <a:pt x="48372" y="0"/>
                </a:lnTo>
                <a:close/>
              </a:path>
              <a:path w="101600" h="156845">
                <a:moveTo>
                  <a:pt x="83743" y="15207"/>
                </a:moveTo>
                <a:lnTo>
                  <a:pt x="50635" y="15207"/>
                </a:lnTo>
                <a:lnTo>
                  <a:pt x="58273" y="17280"/>
                </a:lnTo>
                <a:lnTo>
                  <a:pt x="63647" y="18663"/>
                </a:lnTo>
                <a:lnTo>
                  <a:pt x="71285" y="24884"/>
                </a:lnTo>
                <a:lnTo>
                  <a:pt x="74680" y="32488"/>
                </a:lnTo>
                <a:lnTo>
                  <a:pt x="78923" y="41472"/>
                </a:lnTo>
                <a:lnTo>
                  <a:pt x="78923" y="51151"/>
                </a:lnTo>
                <a:lnTo>
                  <a:pt x="74680" y="69815"/>
                </a:lnTo>
                <a:lnTo>
                  <a:pt x="65910" y="80873"/>
                </a:lnTo>
                <a:lnTo>
                  <a:pt x="48372" y="85023"/>
                </a:lnTo>
                <a:lnTo>
                  <a:pt x="77507" y="85023"/>
                </a:lnTo>
                <a:lnTo>
                  <a:pt x="80903" y="80873"/>
                </a:lnTo>
                <a:lnTo>
                  <a:pt x="100589" y="80873"/>
                </a:lnTo>
                <a:lnTo>
                  <a:pt x="100988" y="73269"/>
                </a:lnTo>
                <a:lnTo>
                  <a:pt x="99775" y="52532"/>
                </a:lnTo>
                <a:lnTo>
                  <a:pt x="99694" y="51151"/>
                </a:lnTo>
                <a:lnTo>
                  <a:pt x="99573" y="49078"/>
                </a:lnTo>
                <a:lnTo>
                  <a:pt x="94198" y="30414"/>
                </a:lnTo>
                <a:lnTo>
                  <a:pt x="83743" y="15207"/>
                </a:lnTo>
                <a:close/>
              </a:path>
            </a:pathLst>
          </a:custGeom>
          <a:solidFill>
            <a:srgbClr val="000000"/>
          </a:solidFill>
        </p:spPr>
        <p:txBody>
          <a:bodyPr wrap="square" lIns="0" tIns="0" rIns="0" bIns="0" rtlCol="0"/>
          <a:lstStyle/>
          <a:p>
            <a:endParaRPr/>
          </a:p>
        </p:txBody>
      </p:sp>
      <p:sp>
        <p:nvSpPr>
          <p:cNvPr id="139" name="bg object 139"/>
          <p:cNvSpPr/>
          <p:nvPr/>
        </p:nvSpPr>
        <p:spPr>
          <a:xfrm>
            <a:off x="8647994" y="4874953"/>
            <a:ext cx="101600" cy="156845"/>
          </a:xfrm>
          <a:custGeom>
            <a:avLst/>
            <a:gdLst/>
            <a:ahLst/>
            <a:cxnLst/>
            <a:rect l="l" t="t" r="r" b="b"/>
            <a:pathLst>
              <a:path w="101600" h="156845">
                <a:moveTo>
                  <a:pt x="50635" y="15207"/>
                </a:moveTo>
                <a:lnTo>
                  <a:pt x="20933" y="41472"/>
                </a:lnTo>
                <a:lnTo>
                  <a:pt x="18670" y="52532"/>
                </a:lnTo>
                <a:lnTo>
                  <a:pt x="20933" y="62212"/>
                </a:lnTo>
                <a:lnTo>
                  <a:pt x="22347" y="69815"/>
                </a:lnTo>
                <a:lnTo>
                  <a:pt x="27722" y="77419"/>
                </a:lnTo>
                <a:lnTo>
                  <a:pt x="33945" y="80873"/>
                </a:lnTo>
                <a:lnTo>
                  <a:pt x="41017" y="85023"/>
                </a:lnTo>
                <a:lnTo>
                  <a:pt x="48372" y="85023"/>
                </a:lnTo>
                <a:lnTo>
                  <a:pt x="65910" y="80873"/>
                </a:lnTo>
                <a:lnTo>
                  <a:pt x="74680" y="69815"/>
                </a:lnTo>
                <a:lnTo>
                  <a:pt x="78923" y="51151"/>
                </a:lnTo>
                <a:lnTo>
                  <a:pt x="78923" y="41472"/>
                </a:lnTo>
                <a:lnTo>
                  <a:pt x="74680" y="32488"/>
                </a:lnTo>
                <a:lnTo>
                  <a:pt x="71285" y="24884"/>
                </a:lnTo>
                <a:lnTo>
                  <a:pt x="63647" y="18663"/>
                </a:lnTo>
                <a:lnTo>
                  <a:pt x="58273" y="17280"/>
                </a:lnTo>
                <a:lnTo>
                  <a:pt x="50635" y="15207"/>
                </a:lnTo>
                <a:close/>
              </a:path>
              <a:path w="101600" h="156845">
                <a:moveTo>
                  <a:pt x="48372" y="0"/>
                </a:moveTo>
                <a:lnTo>
                  <a:pt x="94198" y="30414"/>
                </a:lnTo>
                <a:lnTo>
                  <a:pt x="100988" y="73269"/>
                </a:lnTo>
                <a:lnTo>
                  <a:pt x="99573" y="100230"/>
                </a:lnTo>
                <a:lnTo>
                  <a:pt x="74680" y="147232"/>
                </a:lnTo>
                <a:lnTo>
                  <a:pt x="44977" y="156219"/>
                </a:lnTo>
                <a:lnTo>
                  <a:pt x="27722" y="154836"/>
                </a:lnTo>
                <a:lnTo>
                  <a:pt x="14709" y="147232"/>
                </a:lnTo>
                <a:lnTo>
                  <a:pt x="7637" y="135482"/>
                </a:lnTo>
                <a:lnTo>
                  <a:pt x="1414" y="118894"/>
                </a:lnTo>
                <a:lnTo>
                  <a:pt x="20933" y="116818"/>
                </a:lnTo>
                <a:lnTo>
                  <a:pt x="22347" y="126498"/>
                </a:lnTo>
                <a:lnTo>
                  <a:pt x="26307" y="134101"/>
                </a:lnTo>
                <a:lnTo>
                  <a:pt x="37340" y="141705"/>
                </a:lnTo>
                <a:lnTo>
                  <a:pt x="54030" y="141705"/>
                </a:lnTo>
                <a:lnTo>
                  <a:pt x="78923" y="109214"/>
                </a:lnTo>
                <a:lnTo>
                  <a:pt x="82318" y="87096"/>
                </a:lnTo>
                <a:lnTo>
                  <a:pt x="82318" y="85023"/>
                </a:lnTo>
                <a:lnTo>
                  <a:pt x="80903" y="80873"/>
                </a:lnTo>
                <a:lnTo>
                  <a:pt x="71285" y="92626"/>
                </a:lnTo>
                <a:lnTo>
                  <a:pt x="60253" y="100230"/>
                </a:lnTo>
                <a:lnTo>
                  <a:pt x="13295" y="88477"/>
                </a:lnTo>
                <a:lnTo>
                  <a:pt x="0" y="51151"/>
                </a:lnTo>
                <a:lnTo>
                  <a:pt x="3677" y="30414"/>
                </a:lnTo>
                <a:lnTo>
                  <a:pt x="13295" y="13133"/>
                </a:lnTo>
                <a:lnTo>
                  <a:pt x="27722" y="4146"/>
                </a:lnTo>
                <a:lnTo>
                  <a:pt x="48372" y="0"/>
                </a:lnTo>
                <a:close/>
              </a:path>
            </a:pathLst>
          </a:custGeom>
          <a:ln w="3960">
            <a:solidFill>
              <a:srgbClr val="000000"/>
            </a:solidFill>
          </a:ln>
        </p:spPr>
        <p:txBody>
          <a:bodyPr wrap="square" lIns="0" tIns="0" rIns="0" bIns="0" rtlCol="0"/>
          <a:lstStyle/>
          <a:p>
            <a:endParaRPr/>
          </a:p>
        </p:txBody>
      </p:sp>
      <p:pic>
        <p:nvPicPr>
          <p:cNvPr id="140" name="bg object 140"/>
          <p:cNvPicPr/>
          <p:nvPr/>
        </p:nvPicPr>
        <p:blipFill>
          <a:blip r:embed="rId49" cstate="print"/>
          <a:stretch>
            <a:fillRect/>
          </a:stretch>
        </p:blipFill>
        <p:spPr>
          <a:xfrm>
            <a:off x="3701529" y="3790485"/>
            <a:ext cx="103505" cy="160191"/>
          </a:xfrm>
          <a:prstGeom prst="rect">
            <a:avLst/>
          </a:prstGeom>
        </p:spPr>
      </p:pic>
      <p:pic>
        <p:nvPicPr>
          <p:cNvPr id="141" name="bg object 141"/>
          <p:cNvPicPr/>
          <p:nvPr/>
        </p:nvPicPr>
        <p:blipFill>
          <a:blip r:embed="rId50" cstate="print"/>
          <a:stretch>
            <a:fillRect/>
          </a:stretch>
        </p:blipFill>
        <p:spPr>
          <a:xfrm>
            <a:off x="4525502" y="3790485"/>
            <a:ext cx="103505" cy="160191"/>
          </a:xfrm>
          <a:prstGeom prst="rect">
            <a:avLst/>
          </a:prstGeom>
        </p:spPr>
      </p:pic>
      <p:pic>
        <p:nvPicPr>
          <p:cNvPr id="142" name="bg object 142"/>
          <p:cNvPicPr/>
          <p:nvPr/>
        </p:nvPicPr>
        <p:blipFill>
          <a:blip r:embed="rId51" cstate="print"/>
          <a:stretch>
            <a:fillRect/>
          </a:stretch>
        </p:blipFill>
        <p:spPr>
          <a:xfrm>
            <a:off x="5348116" y="3790485"/>
            <a:ext cx="103505" cy="160191"/>
          </a:xfrm>
          <a:prstGeom prst="rect">
            <a:avLst/>
          </a:prstGeom>
        </p:spPr>
      </p:pic>
      <p:pic>
        <p:nvPicPr>
          <p:cNvPr id="143" name="bg object 143"/>
          <p:cNvPicPr/>
          <p:nvPr/>
        </p:nvPicPr>
        <p:blipFill>
          <a:blip r:embed="rId52" cstate="print"/>
          <a:stretch>
            <a:fillRect/>
          </a:stretch>
        </p:blipFill>
        <p:spPr>
          <a:xfrm>
            <a:off x="4522050" y="1275628"/>
            <a:ext cx="105570" cy="158974"/>
          </a:xfrm>
          <a:prstGeom prst="rect">
            <a:avLst/>
          </a:prstGeom>
        </p:spPr>
      </p:pic>
      <p:pic>
        <p:nvPicPr>
          <p:cNvPr id="144" name="bg object 144"/>
          <p:cNvPicPr/>
          <p:nvPr/>
        </p:nvPicPr>
        <p:blipFill>
          <a:blip r:embed="rId53" cstate="print"/>
          <a:stretch>
            <a:fillRect/>
          </a:stretch>
        </p:blipFill>
        <p:spPr>
          <a:xfrm>
            <a:off x="5348116" y="1275628"/>
            <a:ext cx="103505" cy="160954"/>
          </a:xfrm>
          <a:prstGeom prst="rect">
            <a:avLst/>
          </a:prstGeom>
        </p:spPr>
      </p:pic>
      <p:pic>
        <p:nvPicPr>
          <p:cNvPr id="145" name="bg object 145"/>
          <p:cNvPicPr/>
          <p:nvPr/>
        </p:nvPicPr>
        <p:blipFill>
          <a:blip r:embed="rId54" cstate="print"/>
          <a:stretch>
            <a:fillRect/>
          </a:stretch>
        </p:blipFill>
        <p:spPr>
          <a:xfrm>
            <a:off x="6165158" y="1275628"/>
            <a:ext cx="111171" cy="158974"/>
          </a:xfrm>
          <a:prstGeom prst="rect">
            <a:avLst/>
          </a:prstGeom>
        </p:spPr>
      </p:pic>
      <p:pic>
        <p:nvPicPr>
          <p:cNvPr id="146" name="bg object 146"/>
          <p:cNvPicPr/>
          <p:nvPr/>
        </p:nvPicPr>
        <p:blipFill>
          <a:blip r:embed="rId55" cstate="print"/>
          <a:stretch>
            <a:fillRect/>
          </a:stretch>
        </p:blipFill>
        <p:spPr>
          <a:xfrm>
            <a:off x="6997390" y="1277891"/>
            <a:ext cx="104948" cy="158692"/>
          </a:xfrm>
          <a:prstGeom prst="rect">
            <a:avLst/>
          </a:prstGeom>
        </p:spPr>
      </p:pic>
      <p:pic>
        <p:nvPicPr>
          <p:cNvPr id="147" name="bg object 147"/>
          <p:cNvPicPr/>
          <p:nvPr/>
        </p:nvPicPr>
        <p:blipFill>
          <a:blip r:embed="rId56" cstate="print"/>
          <a:stretch>
            <a:fillRect/>
          </a:stretch>
        </p:blipFill>
        <p:spPr>
          <a:xfrm>
            <a:off x="7819438" y="1275628"/>
            <a:ext cx="105514" cy="160954"/>
          </a:xfrm>
          <a:prstGeom prst="rect">
            <a:avLst/>
          </a:prstGeom>
        </p:spPr>
      </p:pic>
      <p:pic>
        <p:nvPicPr>
          <p:cNvPr id="148" name="bg object 148"/>
          <p:cNvPicPr/>
          <p:nvPr/>
        </p:nvPicPr>
        <p:blipFill>
          <a:blip r:embed="rId57" cstate="print"/>
          <a:stretch>
            <a:fillRect/>
          </a:stretch>
        </p:blipFill>
        <p:spPr>
          <a:xfrm>
            <a:off x="8646014" y="1277891"/>
            <a:ext cx="103533" cy="156711"/>
          </a:xfrm>
          <a:prstGeom prst="rect">
            <a:avLst/>
          </a:prstGeom>
        </p:spPr>
      </p:pic>
      <p:sp>
        <p:nvSpPr>
          <p:cNvPr id="149" name="bg object 149"/>
          <p:cNvSpPr/>
          <p:nvPr/>
        </p:nvSpPr>
        <p:spPr>
          <a:xfrm>
            <a:off x="3041627" y="2499479"/>
            <a:ext cx="113030" cy="124460"/>
          </a:xfrm>
          <a:custGeom>
            <a:avLst/>
            <a:gdLst/>
            <a:ahLst/>
            <a:cxnLst/>
            <a:rect l="l" t="t" r="r" b="b"/>
            <a:pathLst>
              <a:path w="113030" h="124460">
                <a:moveTo>
                  <a:pt x="24186" y="0"/>
                </a:moveTo>
                <a:lnTo>
                  <a:pt x="0" y="124435"/>
                </a:lnTo>
              </a:path>
              <a:path w="113030" h="124460">
                <a:moveTo>
                  <a:pt x="0" y="124435"/>
                </a:moveTo>
                <a:lnTo>
                  <a:pt x="112671" y="71906"/>
                </a:lnTo>
              </a:path>
            </a:pathLst>
          </a:custGeom>
          <a:ln w="13133">
            <a:solidFill>
              <a:srgbClr val="000000"/>
            </a:solidFill>
          </a:ln>
        </p:spPr>
        <p:txBody>
          <a:bodyPr wrap="square" lIns="0" tIns="0" rIns="0" bIns="0" rtlCol="0"/>
          <a:lstStyle/>
          <a:p>
            <a:endParaRPr/>
          </a:p>
        </p:txBody>
      </p:sp>
      <p:sp>
        <p:nvSpPr>
          <p:cNvPr id="150" name="bg object 150"/>
          <p:cNvSpPr/>
          <p:nvPr/>
        </p:nvSpPr>
        <p:spPr>
          <a:xfrm>
            <a:off x="3088614" y="3642797"/>
            <a:ext cx="123825" cy="113030"/>
          </a:xfrm>
          <a:custGeom>
            <a:avLst/>
            <a:gdLst/>
            <a:ahLst/>
            <a:cxnLst/>
            <a:rect l="l" t="t" r="r" b="b"/>
            <a:pathLst>
              <a:path w="123825" h="113029">
                <a:moveTo>
                  <a:pt x="60140" y="0"/>
                </a:moveTo>
                <a:lnTo>
                  <a:pt x="0" y="112668"/>
                </a:lnTo>
              </a:path>
              <a:path w="123825" h="113029">
                <a:moveTo>
                  <a:pt x="0" y="112668"/>
                </a:moveTo>
                <a:lnTo>
                  <a:pt x="123759" y="94027"/>
                </a:lnTo>
              </a:path>
            </a:pathLst>
          </a:custGeom>
          <a:ln w="13133">
            <a:solidFill>
              <a:srgbClr val="000000"/>
            </a:solidFill>
          </a:ln>
        </p:spPr>
        <p:txBody>
          <a:bodyPr wrap="square" lIns="0" tIns="0" rIns="0" bIns="0" rtlCol="0"/>
          <a:lstStyle/>
          <a:p>
            <a:endParaRPr/>
          </a:p>
        </p:txBody>
      </p:sp>
      <p:sp>
        <p:nvSpPr>
          <p:cNvPr id="151" name="bg object 151"/>
          <p:cNvSpPr/>
          <p:nvPr/>
        </p:nvSpPr>
        <p:spPr>
          <a:xfrm>
            <a:off x="6720451" y="4791658"/>
            <a:ext cx="126364" cy="106045"/>
          </a:xfrm>
          <a:custGeom>
            <a:avLst/>
            <a:gdLst/>
            <a:ahLst/>
            <a:cxnLst/>
            <a:rect l="l" t="t" r="r" b="b"/>
            <a:pathLst>
              <a:path w="126365" h="106045">
                <a:moveTo>
                  <a:pt x="0" y="105760"/>
                </a:moveTo>
                <a:lnTo>
                  <a:pt x="125881" y="94007"/>
                </a:lnTo>
              </a:path>
              <a:path w="126365" h="106045">
                <a:moveTo>
                  <a:pt x="125881" y="94007"/>
                </a:moveTo>
                <a:lnTo>
                  <a:pt x="43563" y="0"/>
                </a:lnTo>
              </a:path>
            </a:pathLst>
          </a:custGeom>
          <a:ln w="13133">
            <a:solidFill>
              <a:srgbClr val="000000"/>
            </a:solidFill>
          </a:ln>
        </p:spPr>
        <p:txBody>
          <a:bodyPr wrap="square" lIns="0" tIns="0" rIns="0" bIns="0" rtlCol="0"/>
          <a:lstStyle/>
          <a:p>
            <a:endParaRPr/>
          </a:p>
        </p:txBody>
      </p:sp>
      <p:sp>
        <p:nvSpPr>
          <p:cNvPr id="152" name="bg object 152"/>
          <p:cNvSpPr/>
          <p:nvPr/>
        </p:nvSpPr>
        <p:spPr>
          <a:xfrm>
            <a:off x="7546460" y="4791658"/>
            <a:ext cx="126364" cy="106045"/>
          </a:xfrm>
          <a:custGeom>
            <a:avLst/>
            <a:gdLst/>
            <a:ahLst/>
            <a:cxnLst/>
            <a:rect l="l" t="t" r="r" b="b"/>
            <a:pathLst>
              <a:path w="126365" h="106045">
                <a:moveTo>
                  <a:pt x="0" y="105760"/>
                </a:moveTo>
                <a:lnTo>
                  <a:pt x="125881" y="94007"/>
                </a:lnTo>
              </a:path>
              <a:path w="126365" h="106045">
                <a:moveTo>
                  <a:pt x="125881" y="94007"/>
                </a:moveTo>
                <a:lnTo>
                  <a:pt x="43563" y="0"/>
                </a:lnTo>
              </a:path>
            </a:pathLst>
          </a:custGeom>
          <a:ln w="13133">
            <a:solidFill>
              <a:srgbClr val="000000"/>
            </a:solidFill>
          </a:ln>
        </p:spPr>
        <p:txBody>
          <a:bodyPr wrap="square" lIns="0" tIns="0" rIns="0" bIns="0" rtlCol="0"/>
          <a:lstStyle/>
          <a:p>
            <a:endParaRPr/>
          </a:p>
        </p:txBody>
      </p:sp>
      <p:sp>
        <p:nvSpPr>
          <p:cNvPr id="153" name="bg object 153"/>
          <p:cNvSpPr/>
          <p:nvPr/>
        </p:nvSpPr>
        <p:spPr>
          <a:xfrm>
            <a:off x="8367659" y="4791658"/>
            <a:ext cx="126364" cy="106045"/>
          </a:xfrm>
          <a:custGeom>
            <a:avLst/>
            <a:gdLst/>
            <a:ahLst/>
            <a:cxnLst/>
            <a:rect l="l" t="t" r="r" b="b"/>
            <a:pathLst>
              <a:path w="126365" h="106045">
                <a:moveTo>
                  <a:pt x="0" y="105760"/>
                </a:moveTo>
                <a:lnTo>
                  <a:pt x="125881" y="94007"/>
                </a:lnTo>
              </a:path>
              <a:path w="126365" h="106045">
                <a:moveTo>
                  <a:pt x="125881" y="94007"/>
                </a:moveTo>
                <a:lnTo>
                  <a:pt x="42997" y="0"/>
                </a:lnTo>
              </a:path>
            </a:pathLst>
          </a:custGeom>
          <a:ln w="13133">
            <a:solidFill>
              <a:srgbClr val="000000"/>
            </a:solidFill>
          </a:ln>
        </p:spPr>
        <p:txBody>
          <a:bodyPr wrap="square" lIns="0" tIns="0" rIns="0" bIns="0" rtlCol="0"/>
          <a:lstStyle/>
          <a:p>
            <a:endParaRPr/>
          </a:p>
        </p:txBody>
      </p:sp>
      <p:sp>
        <p:nvSpPr>
          <p:cNvPr id="154" name="bg object 154"/>
          <p:cNvSpPr/>
          <p:nvPr/>
        </p:nvSpPr>
        <p:spPr>
          <a:xfrm>
            <a:off x="3911228" y="3644890"/>
            <a:ext cx="123825" cy="113030"/>
          </a:xfrm>
          <a:custGeom>
            <a:avLst/>
            <a:gdLst/>
            <a:ahLst/>
            <a:cxnLst/>
            <a:rect l="l" t="t" r="r" b="b"/>
            <a:pathLst>
              <a:path w="123825" h="113029">
                <a:moveTo>
                  <a:pt x="60140" y="0"/>
                </a:moveTo>
                <a:lnTo>
                  <a:pt x="0" y="112668"/>
                </a:lnTo>
              </a:path>
              <a:path w="123825" h="113029">
                <a:moveTo>
                  <a:pt x="0" y="112668"/>
                </a:moveTo>
                <a:lnTo>
                  <a:pt x="123731" y="93998"/>
                </a:lnTo>
              </a:path>
            </a:pathLst>
          </a:custGeom>
          <a:ln w="13133">
            <a:solidFill>
              <a:srgbClr val="000000"/>
            </a:solidFill>
          </a:ln>
        </p:spPr>
        <p:txBody>
          <a:bodyPr wrap="square" lIns="0" tIns="0" rIns="0" bIns="0" rtlCol="0"/>
          <a:lstStyle/>
          <a:p>
            <a:endParaRPr/>
          </a:p>
        </p:txBody>
      </p:sp>
      <p:sp>
        <p:nvSpPr>
          <p:cNvPr id="155" name="bg object 155"/>
          <p:cNvSpPr/>
          <p:nvPr/>
        </p:nvSpPr>
        <p:spPr>
          <a:xfrm>
            <a:off x="5100200" y="3642797"/>
            <a:ext cx="123825" cy="113030"/>
          </a:xfrm>
          <a:custGeom>
            <a:avLst/>
            <a:gdLst/>
            <a:ahLst/>
            <a:cxnLst/>
            <a:rect l="l" t="t" r="r" b="b"/>
            <a:pathLst>
              <a:path w="123825" h="113029">
                <a:moveTo>
                  <a:pt x="63591" y="0"/>
                </a:moveTo>
                <a:lnTo>
                  <a:pt x="123731" y="112668"/>
                </a:lnTo>
              </a:path>
              <a:path w="123825" h="113029">
                <a:moveTo>
                  <a:pt x="123731" y="112668"/>
                </a:moveTo>
                <a:lnTo>
                  <a:pt x="0" y="94027"/>
                </a:lnTo>
              </a:path>
            </a:pathLst>
          </a:custGeom>
          <a:ln w="13133">
            <a:solidFill>
              <a:srgbClr val="000000"/>
            </a:solidFill>
          </a:ln>
        </p:spPr>
        <p:txBody>
          <a:bodyPr wrap="square" lIns="0" tIns="0" rIns="0" bIns="0" rtlCol="0"/>
          <a:lstStyle/>
          <a:p>
            <a:endParaRPr/>
          </a:p>
        </p:txBody>
      </p:sp>
      <p:sp>
        <p:nvSpPr>
          <p:cNvPr id="156" name="bg object 156"/>
          <p:cNvSpPr/>
          <p:nvPr/>
        </p:nvSpPr>
        <p:spPr>
          <a:xfrm>
            <a:off x="4272069" y="3642797"/>
            <a:ext cx="123825" cy="113030"/>
          </a:xfrm>
          <a:custGeom>
            <a:avLst/>
            <a:gdLst/>
            <a:ahLst/>
            <a:cxnLst/>
            <a:rect l="l" t="t" r="r" b="b"/>
            <a:pathLst>
              <a:path w="123825" h="113029">
                <a:moveTo>
                  <a:pt x="63591" y="0"/>
                </a:moveTo>
                <a:lnTo>
                  <a:pt x="123731" y="112668"/>
                </a:lnTo>
              </a:path>
              <a:path w="123825" h="113029">
                <a:moveTo>
                  <a:pt x="123731" y="112668"/>
                </a:moveTo>
                <a:lnTo>
                  <a:pt x="0" y="94027"/>
                </a:lnTo>
              </a:path>
            </a:pathLst>
          </a:custGeom>
          <a:ln w="13133">
            <a:solidFill>
              <a:srgbClr val="000000"/>
            </a:solidFill>
          </a:ln>
        </p:spPr>
        <p:txBody>
          <a:bodyPr wrap="square" lIns="0" tIns="0" rIns="0" bIns="0" rtlCol="0"/>
          <a:lstStyle/>
          <a:p>
            <a:endParaRPr/>
          </a:p>
        </p:txBody>
      </p:sp>
      <p:sp>
        <p:nvSpPr>
          <p:cNvPr id="157" name="bg object 157"/>
          <p:cNvSpPr/>
          <p:nvPr/>
        </p:nvSpPr>
        <p:spPr>
          <a:xfrm>
            <a:off x="4690279" y="2499479"/>
            <a:ext cx="114935" cy="124460"/>
          </a:xfrm>
          <a:custGeom>
            <a:avLst/>
            <a:gdLst/>
            <a:ahLst/>
            <a:cxnLst/>
            <a:rect l="l" t="t" r="r" b="b"/>
            <a:pathLst>
              <a:path w="114935" h="124460">
                <a:moveTo>
                  <a:pt x="24893" y="0"/>
                </a:moveTo>
                <a:lnTo>
                  <a:pt x="0" y="124435"/>
                </a:lnTo>
              </a:path>
              <a:path w="114935" h="124460">
                <a:moveTo>
                  <a:pt x="0" y="124435"/>
                </a:moveTo>
                <a:lnTo>
                  <a:pt x="114736" y="69813"/>
                </a:lnTo>
              </a:path>
            </a:pathLst>
          </a:custGeom>
          <a:ln w="13133">
            <a:solidFill>
              <a:srgbClr val="000000"/>
            </a:solidFill>
          </a:ln>
        </p:spPr>
        <p:txBody>
          <a:bodyPr wrap="square" lIns="0" tIns="0" rIns="0" bIns="0" rtlCol="0"/>
          <a:lstStyle/>
          <a:p>
            <a:endParaRPr/>
          </a:p>
        </p:txBody>
      </p:sp>
      <p:sp>
        <p:nvSpPr>
          <p:cNvPr id="158" name="bg object 158"/>
          <p:cNvSpPr/>
          <p:nvPr/>
        </p:nvSpPr>
        <p:spPr>
          <a:xfrm>
            <a:off x="3503372" y="2498093"/>
            <a:ext cx="114935" cy="123825"/>
          </a:xfrm>
          <a:custGeom>
            <a:avLst/>
            <a:gdLst/>
            <a:ahLst/>
            <a:cxnLst/>
            <a:rect l="l" t="t" r="r" b="b"/>
            <a:pathLst>
              <a:path w="114935" h="123825">
                <a:moveTo>
                  <a:pt x="90578" y="0"/>
                </a:moveTo>
                <a:lnTo>
                  <a:pt x="114764" y="123728"/>
                </a:lnTo>
              </a:path>
              <a:path w="114935" h="123825">
                <a:moveTo>
                  <a:pt x="114764" y="123728"/>
                </a:moveTo>
                <a:lnTo>
                  <a:pt x="0" y="69134"/>
                </a:lnTo>
              </a:path>
            </a:pathLst>
          </a:custGeom>
          <a:ln w="13133">
            <a:solidFill>
              <a:srgbClr val="000000"/>
            </a:solidFill>
          </a:ln>
        </p:spPr>
        <p:txBody>
          <a:bodyPr wrap="square" lIns="0" tIns="0" rIns="0" bIns="0" rtlCol="0"/>
          <a:lstStyle/>
          <a:p>
            <a:endParaRPr/>
          </a:p>
        </p:txBody>
      </p:sp>
      <p:sp>
        <p:nvSpPr>
          <p:cNvPr id="159" name="bg object 159"/>
          <p:cNvSpPr/>
          <p:nvPr/>
        </p:nvSpPr>
        <p:spPr>
          <a:xfrm>
            <a:off x="5156182" y="2501544"/>
            <a:ext cx="113030" cy="124460"/>
          </a:xfrm>
          <a:custGeom>
            <a:avLst/>
            <a:gdLst/>
            <a:ahLst/>
            <a:cxnLst/>
            <a:rect l="l" t="t" r="r" b="b"/>
            <a:pathLst>
              <a:path w="113029" h="124460">
                <a:moveTo>
                  <a:pt x="88484" y="0"/>
                </a:moveTo>
                <a:lnTo>
                  <a:pt x="112671" y="124435"/>
                </a:lnTo>
              </a:path>
              <a:path w="113029" h="124460">
                <a:moveTo>
                  <a:pt x="112671" y="124435"/>
                </a:moveTo>
                <a:lnTo>
                  <a:pt x="0" y="69841"/>
                </a:lnTo>
              </a:path>
            </a:pathLst>
          </a:custGeom>
          <a:ln w="13133">
            <a:solidFill>
              <a:srgbClr val="000000"/>
            </a:solidFill>
          </a:ln>
        </p:spPr>
        <p:txBody>
          <a:bodyPr wrap="square" lIns="0" tIns="0" rIns="0" bIns="0" rtlCol="0"/>
          <a:lstStyle/>
          <a:p>
            <a:endParaRPr/>
          </a:p>
        </p:txBody>
      </p:sp>
      <p:sp>
        <p:nvSpPr>
          <p:cNvPr id="160" name="bg object 160"/>
          <p:cNvSpPr/>
          <p:nvPr/>
        </p:nvSpPr>
        <p:spPr>
          <a:xfrm>
            <a:off x="6337431" y="2501544"/>
            <a:ext cx="113030" cy="124460"/>
          </a:xfrm>
          <a:custGeom>
            <a:avLst/>
            <a:gdLst/>
            <a:ahLst/>
            <a:cxnLst/>
            <a:rect l="l" t="t" r="r" b="b"/>
            <a:pathLst>
              <a:path w="113029" h="124460">
                <a:moveTo>
                  <a:pt x="24327" y="0"/>
                </a:moveTo>
                <a:lnTo>
                  <a:pt x="0" y="124435"/>
                </a:lnTo>
              </a:path>
              <a:path w="113029" h="124460">
                <a:moveTo>
                  <a:pt x="0" y="124435"/>
                </a:moveTo>
                <a:lnTo>
                  <a:pt x="112869" y="69841"/>
                </a:lnTo>
              </a:path>
            </a:pathLst>
          </a:custGeom>
          <a:ln w="13133">
            <a:solidFill>
              <a:srgbClr val="000000"/>
            </a:solidFill>
          </a:ln>
        </p:spPr>
        <p:txBody>
          <a:bodyPr wrap="square" lIns="0" tIns="0" rIns="0" bIns="0" rtlCol="0"/>
          <a:lstStyle/>
          <a:p>
            <a:endParaRPr/>
          </a:p>
        </p:txBody>
      </p:sp>
      <p:sp>
        <p:nvSpPr>
          <p:cNvPr id="161" name="bg object 161"/>
          <p:cNvSpPr/>
          <p:nvPr/>
        </p:nvSpPr>
        <p:spPr>
          <a:xfrm>
            <a:off x="6801354" y="2498093"/>
            <a:ext cx="113030" cy="123825"/>
          </a:xfrm>
          <a:custGeom>
            <a:avLst/>
            <a:gdLst/>
            <a:ahLst/>
            <a:cxnLst/>
            <a:rect l="l" t="t" r="r" b="b"/>
            <a:pathLst>
              <a:path w="113029" h="123825">
                <a:moveTo>
                  <a:pt x="88541" y="0"/>
                </a:moveTo>
                <a:lnTo>
                  <a:pt x="112586" y="123728"/>
                </a:lnTo>
              </a:path>
              <a:path w="113029" h="123825">
                <a:moveTo>
                  <a:pt x="112586" y="123728"/>
                </a:moveTo>
                <a:lnTo>
                  <a:pt x="0" y="69134"/>
                </a:lnTo>
              </a:path>
            </a:pathLst>
          </a:custGeom>
          <a:ln w="13133">
            <a:solidFill>
              <a:srgbClr val="000000"/>
            </a:solidFill>
          </a:ln>
        </p:spPr>
        <p:txBody>
          <a:bodyPr wrap="square" lIns="0" tIns="0" rIns="0" bIns="0" rtlCol="0"/>
          <a:lstStyle/>
          <a:p>
            <a:endParaRPr/>
          </a:p>
        </p:txBody>
      </p:sp>
      <p:sp>
        <p:nvSpPr>
          <p:cNvPr id="162" name="bg object 162"/>
          <p:cNvSpPr/>
          <p:nvPr/>
        </p:nvSpPr>
        <p:spPr>
          <a:xfrm>
            <a:off x="7989732" y="2498093"/>
            <a:ext cx="113030" cy="123825"/>
          </a:xfrm>
          <a:custGeom>
            <a:avLst/>
            <a:gdLst/>
            <a:ahLst/>
            <a:cxnLst/>
            <a:rect l="l" t="t" r="r" b="b"/>
            <a:pathLst>
              <a:path w="113029" h="123825">
                <a:moveTo>
                  <a:pt x="22630" y="0"/>
                </a:moveTo>
                <a:lnTo>
                  <a:pt x="0" y="123728"/>
                </a:lnTo>
              </a:path>
              <a:path w="113029" h="123825">
                <a:moveTo>
                  <a:pt x="0" y="123728"/>
                </a:moveTo>
                <a:lnTo>
                  <a:pt x="112586" y="69134"/>
                </a:lnTo>
              </a:path>
            </a:pathLst>
          </a:custGeom>
          <a:ln w="13133">
            <a:solidFill>
              <a:srgbClr val="000000"/>
            </a:solidFill>
          </a:ln>
        </p:spPr>
        <p:txBody>
          <a:bodyPr wrap="square" lIns="0" tIns="0" rIns="0" bIns="0" rtlCol="0"/>
          <a:lstStyle/>
          <a:p>
            <a:endParaRPr/>
          </a:p>
        </p:txBody>
      </p:sp>
      <p:sp>
        <p:nvSpPr>
          <p:cNvPr id="163" name="bg object 163"/>
          <p:cNvSpPr/>
          <p:nvPr/>
        </p:nvSpPr>
        <p:spPr>
          <a:xfrm>
            <a:off x="8452241" y="2501544"/>
            <a:ext cx="114300" cy="124460"/>
          </a:xfrm>
          <a:custGeom>
            <a:avLst/>
            <a:gdLst/>
            <a:ahLst/>
            <a:cxnLst/>
            <a:rect l="l" t="t" r="r" b="b"/>
            <a:pathLst>
              <a:path w="114300" h="124460">
                <a:moveTo>
                  <a:pt x="89672" y="0"/>
                </a:moveTo>
                <a:lnTo>
                  <a:pt x="114000" y="124435"/>
                </a:lnTo>
              </a:path>
              <a:path w="114300" h="124460">
                <a:moveTo>
                  <a:pt x="114000" y="124435"/>
                </a:moveTo>
                <a:lnTo>
                  <a:pt x="0" y="69841"/>
                </a:lnTo>
              </a:path>
            </a:pathLst>
          </a:custGeom>
          <a:ln w="13133">
            <a:solidFill>
              <a:srgbClr val="000000"/>
            </a:solidFill>
          </a:ln>
        </p:spPr>
        <p:txBody>
          <a:bodyPr wrap="square" lIns="0" tIns="0" rIns="0" bIns="0" rtlCol="0"/>
          <a:lstStyle/>
          <a:p>
            <a:endParaRPr/>
          </a:p>
        </p:txBody>
      </p:sp>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2/7/2025</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7" cstate="print"/>
          <a:stretch>
            <a:fillRect/>
          </a:stretch>
        </p:blipFill>
        <p:spPr>
          <a:xfrm>
            <a:off x="11131295" y="231647"/>
            <a:ext cx="829055" cy="829055"/>
          </a:xfrm>
          <a:prstGeom prst="rect">
            <a:avLst/>
          </a:prstGeom>
        </p:spPr>
      </p:pic>
      <p:pic>
        <p:nvPicPr>
          <p:cNvPr id="17" name="bg object 17"/>
          <p:cNvPicPr/>
          <p:nvPr/>
        </p:nvPicPr>
        <p:blipFill>
          <a:blip r:embed="rId8" cstate="print"/>
          <a:stretch>
            <a:fillRect/>
          </a:stretch>
        </p:blipFill>
        <p:spPr>
          <a:xfrm>
            <a:off x="2116836" y="5303518"/>
            <a:ext cx="10075164" cy="1554481"/>
          </a:xfrm>
          <a:prstGeom prst="rect">
            <a:avLst/>
          </a:prstGeom>
        </p:spPr>
      </p:pic>
      <p:sp>
        <p:nvSpPr>
          <p:cNvPr id="18" name="bg object 18"/>
          <p:cNvSpPr/>
          <p:nvPr/>
        </p:nvSpPr>
        <p:spPr>
          <a:xfrm>
            <a:off x="2051304" y="5137402"/>
            <a:ext cx="10076815" cy="1661160"/>
          </a:xfrm>
          <a:custGeom>
            <a:avLst/>
            <a:gdLst/>
            <a:ahLst/>
            <a:cxnLst/>
            <a:rect l="l" t="t" r="r" b="b"/>
            <a:pathLst>
              <a:path w="10076815" h="1661159">
                <a:moveTo>
                  <a:pt x="10076688" y="0"/>
                </a:moveTo>
                <a:lnTo>
                  <a:pt x="0" y="0"/>
                </a:lnTo>
                <a:lnTo>
                  <a:pt x="0" y="1661159"/>
                </a:lnTo>
                <a:lnTo>
                  <a:pt x="10076688" y="1661159"/>
                </a:lnTo>
                <a:lnTo>
                  <a:pt x="10076688" y="0"/>
                </a:lnTo>
                <a:close/>
              </a:path>
            </a:pathLst>
          </a:custGeom>
          <a:solidFill>
            <a:srgbClr val="FFFFFF"/>
          </a:solidFill>
        </p:spPr>
        <p:txBody>
          <a:bodyPr wrap="square" lIns="0" tIns="0" rIns="0" bIns="0" rtlCol="0"/>
          <a:lstStyle/>
          <a:p>
            <a:endParaRPr/>
          </a:p>
        </p:txBody>
      </p:sp>
      <p:pic>
        <p:nvPicPr>
          <p:cNvPr id="19" name="bg object 19"/>
          <p:cNvPicPr/>
          <p:nvPr/>
        </p:nvPicPr>
        <p:blipFill>
          <a:blip r:embed="rId8" cstate="print"/>
          <a:stretch>
            <a:fillRect/>
          </a:stretch>
        </p:blipFill>
        <p:spPr>
          <a:xfrm>
            <a:off x="0" y="0"/>
            <a:ext cx="10075164" cy="1556003"/>
          </a:xfrm>
          <a:prstGeom prst="rect">
            <a:avLst/>
          </a:prstGeom>
        </p:spPr>
      </p:pic>
      <p:sp>
        <p:nvSpPr>
          <p:cNvPr id="20" name="bg object 20"/>
          <p:cNvSpPr/>
          <p:nvPr/>
        </p:nvSpPr>
        <p:spPr>
          <a:xfrm>
            <a:off x="74676" y="67056"/>
            <a:ext cx="10076815" cy="1661160"/>
          </a:xfrm>
          <a:custGeom>
            <a:avLst/>
            <a:gdLst/>
            <a:ahLst/>
            <a:cxnLst/>
            <a:rect l="l" t="t" r="r" b="b"/>
            <a:pathLst>
              <a:path w="10076815" h="1661160">
                <a:moveTo>
                  <a:pt x="10076688" y="0"/>
                </a:moveTo>
                <a:lnTo>
                  <a:pt x="0" y="0"/>
                </a:lnTo>
                <a:lnTo>
                  <a:pt x="0" y="1661160"/>
                </a:lnTo>
                <a:lnTo>
                  <a:pt x="10076688" y="1661160"/>
                </a:lnTo>
                <a:lnTo>
                  <a:pt x="10076688" y="0"/>
                </a:lnTo>
                <a:close/>
              </a:path>
            </a:pathLst>
          </a:custGeom>
          <a:solidFill>
            <a:srgbClr val="FFFFFF"/>
          </a:solidFill>
        </p:spPr>
        <p:txBody>
          <a:bodyPr wrap="square" lIns="0" tIns="0" rIns="0" bIns="0" rtlCol="0"/>
          <a:lstStyle/>
          <a:p>
            <a:endParaRPr/>
          </a:p>
        </p:txBody>
      </p:sp>
      <p:pic>
        <p:nvPicPr>
          <p:cNvPr id="21" name="bg object 21"/>
          <p:cNvPicPr/>
          <p:nvPr/>
        </p:nvPicPr>
        <p:blipFill>
          <a:blip r:embed="rId9" cstate="print"/>
          <a:stretch>
            <a:fillRect/>
          </a:stretch>
        </p:blipFill>
        <p:spPr>
          <a:xfrm>
            <a:off x="230124" y="6400798"/>
            <a:ext cx="1383792" cy="457201"/>
          </a:xfrm>
          <a:prstGeom prst="rect">
            <a:avLst/>
          </a:prstGeom>
        </p:spPr>
      </p:pic>
      <p:sp>
        <p:nvSpPr>
          <p:cNvPr id="2" name="Holder 2"/>
          <p:cNvSpPr>
            <a:spLocks noGrp="1"/>
          </p:cNvSpPr>
          <p:nvPr>
            <p:ph type="title"/>
          </p:nvPr>
        </p:nvSpPr>
        <p:spPr>
          <a:xfrm>
            <a:off x="774293" y="319785"/>
            <a:ext cx="10643412" cy="574040"/>
          </a:xfrm>
          <a:prstGeom prst="rect">
            <a:avLst/>
          </a:prstGeom>
        </p:spPr>
        <p:txBody>
          <a:bodyPr wrap="square" lIns="0" tIns="0" rIns="0" bIns="0">
            <a:spAutoFit/>
          </a:bodyPr>
          <a:lstStyle>
            <a:lvl1pPr>
              <a:defRPr sz="3600" b="1" i="0">
                <a:solidFill>
                  <a:srgbClr val="201D6F"/>
                </a:solidFill>
                <a:latin typeface="Arial"/>
                <a:cs typeface="Arial"/>
              </a:defRPr>
            </a:lvl1pPr>
          </a:lstStyle>
          <a:p>
            <a:endParaRPr/>
          </a:p>
        </p:txBody>
      </p:sp>
      <p:sp>
        <p:nvSpPr>
          <p:cNvPr id="3" name="Holder 3"/>
          <p:cNvSpPr>
            <a:spLocks noGrp="1"/>
          </p:cNvSpPr>
          <p:nvPr>
            <p:ph type="body" idx="1"/>
          </p:nvPr>
        </p:nvSpPr>
        <p:spPr>
          <a:xfrm>
            <a:off x="850493" y="1376934"/>
            <a:ext cx="10377805" cy="3694429"/>
          </a:xfrm>
          <a:prstGeom prst="rect">
            <a:avLst/>
          </a:prstGeom>
        </p:spPr>
        <p:txBody>
          <a:bodyPr wrap="square" lIns="0" tIns="0" rIns="0" bIns="0">
            <a:spAutoFit/>
          </a:bodyPr>
          <a:lstStyle>
            <a:lvl1pPr>
              <a:defRPr sz="2800" b="0" i="0">
                <a:solidFill>
                  <a:schemeClr val="tx1"/>
                </a:solidFill>
                <a:latin typeface="Arial MT"/>
                <a:cs typeface="Arial MT"/>
              </a:defRPr>
            </a:lvl1pPr>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2/7/2025</a:t>
            </a:fld>
            <a:endParaRPr lang="en-US"/>
          </a:p>
        </p:txBody>
      </p:sp>
      <p:sp>
        <p:nvSpPr>
          <p:cNvPr id="6" name="Holder 6"/>
          <p:cNvSpPr>
            <a:spLocks noGrp="1"/>
          </p:cNvSpPr>
          <p:nvPr>
            <p:ph type="sldNum" sz="quarter" idx="7"/>
          </p:nvPr>
        </p:nvSpPr>
        <p:spPr>
          <a:xfrm>
            <a:off x="8778240" y="6377940"/>
            <a:ext cx="280416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 Id="rId6" Type="http://schemas.openxmlformats.org/officeDocument/2006/relationships/image" Target="../media/image61.jpg"/><Relationship Id="rId5" Type="http://schemas.openxmlformats.org/officeDocument/2006/relationships/image" Target="../media/image60.png"/><Relationship Id="rId4" Type="http://schemas.openxmlformats.org/officeDocument/2006/relationships/image" Target="../media/image5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4.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4.xml"/></Relationships>
</file>

<file path=ppt/slides/_rels/slide103.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98.jpg"/><Relationship Id="rId1" Type="http://schemas.openxmlformats.org/officeDocument/2006/relationships/slideLayout" Target="../slideLayouts/slideLayout4.xml"/></Relationships>
</file>

<file path=ppt/slides/_rels/slide105.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4.xml"/></Relationships>
</file>

<file path=ppt/slides/_rels/slide107.xml.rels><?xml version="1.0" encoding="UTF-8" standalone="yes"?>
<Relationships xmlns="http://schemas.openxmlformats.org/package/2006/relationships"><Relationship Id="rId2" Type="http://schemas.openxmlformats.org/officeDocument/2006/relationships/image" Target="../media/image101.jpg"/><Relationship Id="rId1" Type="http://schemas.openxmlformats.org/officeDocument/2006/relationships/slideLayout" Target="../slideLayouts/slideLayout4.xml"/></Relationships>
</file>

<file path=ppt/slides/_rels/slide108.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104.jpg"/><Relationship Id="rId2" Type="http://schemas.openxmlformats.org/officeDocument/2006/relationships/image" Target="../media/image103.png"/><Relationship Id="rId1" Type="http://schemas.openxmlformats.org/officeDocument/2006/relationships/slideLayout" Target="../slideLayouts/slideLayout2.xml"/><Relationship Id="rId6" Type="http://schemas.openxmlformats.org/officeDocument/2006/relationships/image" Target="../media/image107.jpg"/><Relationship Id="rId5" Type="http://schemas.openxmlformats.org/officeDocument/2006/relationships/image" Target="../media/image106.png"/><Relationship Id="rId4" Type="http://schemas.openxmlformats.org/officeDocument/2006/relationships/image" Target="../media/image105.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295.png"/><Relationship Id="rId1" Type="http://schemas.openxmlformats.org/officeDocument/2006/relationships/slideLayout" Target="../slideLayouts/slideLayout4.xml"/></Relationships>
</file>

<file path=ppt/slides/_rels/slide111.xml.rels><?xml version="1.0" encoding="UTF-8" standalone="yes"?>
<Relationships xmlns="http://schemas.openxmlformats.org/package/2006/relationships"><Relationship Id="rId3" Type="http://schemas.openxmlformats.org/officeDocument/2006/relationships/image" Target="../media/image297.png"/><Relationship Id="rId2" Type="http://schemas.openxmlformats.org/officeDocument/2006/relationships/image" Target="../media/image296.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299.png"/><Relationship Id="rId2" Type="http://schemas.openxmlformats.org/officeDocument/2006/relationships/image" Target="../media/image298.jp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300.png"/><Relationship Id="rId1" Type="http://schemas.openxmlformats.org/officeDocument/2006/relationships/slideLayout" Target="../slideLayouts/slideLayout4.xml"/></Relationships>
</file>

<file path=ppt/slides/_rels/slide114.xml.rels><?xml version="1.0" encoding="UTF-8" standalone="yes"?>
<Relationships xmlns="http://schemas.openxmlformats.org/package/2006/relationships"><Relationship Id="rId2" Type="http://schemas.openxmlformats.org/officeDocument/2006/relationships/image" Target="../media/image301.png"/><Relationship Id="rId1" Type="http://schemas.openxmlformats.org/officeDocument/2006/relationships/slideLayout" Target="../slideLayouts/slideLayout4.xml"/></Relationships>
</file>

<file path=ppt/slides/_rels/slide115.xml.rels><?xml version="1.0" encoding="UTF-8" standalone="yes"?>
<Relationships xmlns="http://schemas.openxmlformats.org/package/2006/relationships"><Relationship Id="rId2" Type="http://schemas.openxmlformats.org/officeDocument/2006/relationships/image" Target="../media/image302.jpg"/><Relationship Id="rId1" Type="http://schemas.openxmlformats.org/officeDocument/2006/relationships/slideLayout" Target="../slideLayouts/slideLayout4.xml"/></Relationships>
</file>

<file path=ppt/slides/_rels/slide116.xml.rels><?xml version="1.0" encoding="UTF-8" standalone="yes"?>
<Relationships xmlns="http://schemas.openxmlformats.org/package/2006/relationships"><Relationship Id="rId2" Type="http://schemas.openxmlformats.org/officeDocument/2006/relationships/image" Target="../media/image303.jpg"/><Relationship Id="rId1" Type="http://schemas.openxmlformats.org/officeDocument/2006/relationships/slideLayout" Target="../slideLayouts/slideLayout4.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305.png"/><Relationship Id="rId2" Type="http://schemas.openxmlformats.org/officeDocument/2006/relationships/image" Target="../media/image304.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30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307.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308.jp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309.jp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310.jpg"/><Relationship Id="rId1" Type="http://schemas.openxmlformats.org/officeDocument/2006/relationships/slideLayout" Target="../slideLayouts/slideLayout4.xml"/></Relationships>
</file>

<file path=ppt/slides/_rels/slide124.xml.rels><?xml version="1.0" encoding="UTF-8" standalone="yes"?>
<Relationships xmlns="http://schemas.openxmlformats.org/package/2006/relationships"><Relationship Id="rId2" Type="http://schemas.openxmlformats.org/officeDocument/2006/relationships/image" Target="../media/image311.png"/><Relationship Id="rId1" Type="http://schemas.openxmlformats.org/officeDocument/2006/relationships/slideLayout" Target="../slideLayouts/slideLayout4.xml"/></Relationships>
</file>

<file path=ppt/slides/_rels/slide125.xml.rels><?xml version="1.0" encoding="UTF-8" standalone="yes"?>
<Relationships xmlns="http://schemas.openxmlformats.org/package/2006/relationships"><Relationship Id="rId2" Type="http://schemas.openxmlformats.org/officeDocument/2006/relationships/image" Target="../media/image312.jpg"/><Relationship Id="rId1" Type="http://schemas.openxmlformats.org/officeDocument/2006/relationships/slideLayout" Target="../slideLayouts/slideLayout4.xml"/></Relationships>
</file>

<file path=ppt/slides/_rels/slide126.xml.rels><?xml version="1.0" encoding="UTF-8" standalone="yes"?>
<Relationships xmlns="http://schemas.openxmlformats.org/package/2006/relationships"><Relationship Id="rId2" Type="http://schemas.openxmlformats.org/officeDocument/2006/relationships/image" Target="../media/image313.jpg"/><Relationship Id="rId1" Type="http://schemas.openxmlformats.org/officeDocument/2006/relationships/slideLayout" Target="../slideLayouts/slideLayout4.xml"/></Relationships>
</file>

<file path=ppt/slides/_rels/slide127.xml.rels><?xml version="1.0" encoding="UTF-8" standalone="yes"?>
<Relationships xmlns="http://schemas.openxmlformats.org/package/2006/relationships"><Relationship Id="rId3" Type="http://schemas.openxmlformats.org/officeDocument/2006/relationships/image" Target="../media/image315.jpg"/><Relationship Id="rId2" Type="http://schemas.openxmlformats.org/officeDocument/2006/relationships/image" Target="../media/image314.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317.jpg"/><Relationship Id="rId2" Type="http://schemas.openxmlformats.org/officeDocument/2006/relationships/image" Target="../media/image316.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318.jp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320.jpg"/><Relationship Id="rId2" Type="http://schemas.openxmlformats.org/officeDocument/2006/relationships/image" Target="../media/image319.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322.jpg"/><Relationship Id="rId2" Type="http://schemas.openxmlformats.org/officeDocument/2006/relationships/image" Target="../media/image321.jpg"/><Relationship Id="rId1" Type="http://schemas.openxmlformats.org/officeDocument/2006/relationships/slideLayout" Target="../slideLayouts/slideLayout4.xml"/></Relationships>
</file>

<file path=ppt/slides/_rels/slide132.xml.rels><?xml version="1.0" encoding="UTF-8" standalone="yes"?>
<Relationships xmlns="http://schemas.openxmlformats.org/package/2006/relationships"><Relationship Id="rId2" Type="http://schemas.openxmlformats.org/officeDocument/2006/relationships/image" Target="../media/image323.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324.jpg"/><Relationship Id="rId1" Type="http://schemas.openxmlformats.org/officeDocument/2006/relationships/slideLayout" Target="../slideLayouts/slideLayout4.xml"/></Relationships>
</file>

<file path=ppt/slides/_rels/slide134.xml.rels><?xml version="1.0" encoding="UTF-8" standalone="yes"?>
<Relationships xmlns="http://schemas.openxmlformats.org/package/2006/relationships"><Relationship Id="rId2" Type="http://schemas.openxmlformats.org/officeDocument/2006/relationships/image" Target="../media/image325.jpg"/><Relationship Id="rId1" Type="http://schemas.openxmlformats.org/officeDocument/2006/relationships/slideLayout" Target="../slideLayouts/slideLayout4.xml"/></Relationships>
</file>

<file path=ppt/slides/_rels/slide135.xml.rels><?xml version="1.0" encoding="UTF-8" standalone="yes"?>
<Relationships xmlns="http://schemas.openxmlformats.org/package/2006/relationships"><Relationship Id="rId2" Type="http://schemas.openxmlformats.org/officeDocument/2006/relationships/image" Target="../media/image326.png"/><Relationship Id="rId1" Type="http://schemas.openxmlformats.org/officeDocument/2006/relationships/slideLayout" Target="../slideLayouts/slideLayout4.xml"/></Relationships>
</file>

<file path=ppt/slides/_rels/slide136.xml.rels><?xml version="1.0" encoding="UTF-8" standalone="yes"?>
<Relationships xmlns="http://schemas.openxmlformats.org/package/2006/relationships"><Relationship Id="rId2" Type="http://schemas.openxmlformats.org/officeDocument/2006/relationships/image" Target="../media/image327.png"/><Relationship Id="rId1" Type="http://schemas.openxmlformats.org/officeDocument/2006/relationships/slideLayout" Target="../slideLayouts/slideLayout4.xml"/></Relationships>
</file>

<file path=ppt/slides/_rels/slide137.xml.rels><?xml version="1.0" encoding="UTF-8" standalone="yes"?>
<Relationships xmlns="http://schemas.openxmlformats.org/package/2006/relationships"><Relationship Id="rId2" Type="http://schemas.openxmlformats.org/officeDocument/2006/relationships/image" Target="../media/image328.jp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image" Target="../media/image330.jpg"/><Relationship Id="rId2" Type="http://schemas.openxmlformats.org/officeDocument/2006/relationships/image" Target="../media/image329.jpg"/><Relationship Id="rId1" Type="http://schemas.openxmlformats.org/officeDocument/2006/relationships/slideLayout" Target="../slideLayouts/slideLayout4.xml"/></Relationships>
</file>

<file path=ppt/slides/_rels/slide142.xml.rels><?xml version="1.0" encoding="UTF-8" standalone="yes"?>
<Relationships xmlns="http://schemas.openxmlformats.org/package/2006/relationships"><Relationship Id="rId3" Type="http://schemas.openxmlformats.org/officeDocument/2006/relationships/image" Target="../media/image332.png"/><Relationship Id="rId2" Type="http://schemas.openxmlformats.org/officeDocument/2006/relationships/image" Target="../media/image331.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333.png"/><Relationship Id="rId1" Type="http://schemas.openxmlformats.org/officeDocument/2006/relationships/slideLayout" Target="../slideLayouts/slideLayout4.xml"/></Relationships>
</file>

<file path=ppt/slides/_rels/slide145.xml.rels><?xml version="1.0" encoding="UTF-8" standalone="yes"?>
<Relationships xmlns="http://schemas.openxmlformats.org/package/2006/relationships"><Relationship Id="rId8" Type="http://schemas.openxmlformats.org/officeDocument/2006/relationships/image" Target="../media/image340.png"/><Relationship Id="rId13" Type="http://schemas.openxmlformats.org/officeDocument/2006/relationships/image" Target="../media/image345.png"/><Relationship Id="rId18" Type="http://schemas.openxmlformats.org/officeDocument/2006/relationships/image" Target="../media/image350.png"/><Relationship Id="rId3" Type="http://schemas.openxmlformats.org/officeDocument/2006/relationships/image" Target="../media/image335.png"/><Relationship Id="rId7" Type="http://schemas.openxmlformats.org/officeDocument/2006/relationships/image" Target="../media/image339.png"/><Relationship Id="rId12" Type="http://schemas.openxmlformats.org/officeDocument/2006/relationships/image" Target="../media/image344.png"/><Relationship Id="rId17" Type="http://schemas.openxmlformats.org/officeDocument/2006/relationships/image" Target="../media/image349.png"/><Relationship Id="rId2" Type="http://schemas.openxmlformats.org/officeDocument/2006/relationships/image" Target="../media/image334.png"/><Relationship Id="rId16" Type="http://schemas.openxmlformats.org/officeDocument/2006/relationships/image" Target="../media/image348.png"/><Relationship Id="rId1" Type="http://schemas.openxmlformats.org/officeDocument/2006/relationships/slideLayout" Target="../slideLayouts/slideLayout2.xml"/><Relationship Id="rId6" Type="http://schemas.openxmlformats.org/officeDocument/2006/relationships/image" Target="../media/image338.png"/><Relationship Id="rId11" Type="http://schemas.openxmlformats.org/officeDocument/2006/relationships/image" Target="../media/image343.png"/><Relationship Id="rId5" Type="http://schemas.openxmlformats.org/officeDocument/2006/relationships/image" Target="../media/image337.png"/><Relationship Id="rId15" Type="http://schemas.openxmlformats.org/officeDocument/2006/relationships/image" Target="../media/image347.png"/><Relationship Id="rId10" Type="http://schemas.openxmlformats.org/officeDocument/2006/relationships/image" Target="../media/image342.png"/><Relationship Id="rId19" Type="http://schemas.openxmlformats.org/officeDocument/2006/relationships/image" Target="../media/image351.png"/><Relationship Id="rId4" Type="http://schemas.openxmlformats.org/officeDocument/2006/relationships/image" Target="../media/image336.png"/><Relationship Id="rId9" Type="http://schemas.openxmlformats.org/officeDocument/2006/relationships/image" Target="../media/image341.png"/><Relationship Id="rId14" Type="http://schemas.openxmlformats.org/officeDocument/2006/relationships/image" Target="../media/image346.png"/></Relationships>
</file>

<file path=ppt/slides/_rels/slide146.xml.rels><?xml version="1.0" encoding="UTF-8" standalone="yes"?>
<Relationships xmlns="http://schemas.openxmlformats.org/package/2006/relationships"><Relationship Id="rId2" Type="http://schemas.openxmlformats.org/officeDocument/2006/relationships/image" Target="../media/image352.png"/><Relationship Id="rId1" Type="http://schemas.openxmlformats.org/officeDocument/2006/relationships/slideLayout" Target="../slideLayouts/slideLayout4.xml"/></Relationships>
</file>

<file path=ppt/slides/_rels/slide147.xml.rels><?xml version="1.0" encoding="UTF-8" standalone="yes"?>
<Relationships xmlns="http://schemas.openxmlformats.org/package/2006/relationships"><Relationship Id="rId2" Type="http://schemas.openxmlformats.org/officeDocument/2006/relationships/image" Target="../media/image353.png"/><Relationship Id="rId1" Type="http://schemas.openxmlformats.org/officeDocument/2006/relationships/slideLayout" Target="../slideLayouts/slideLayout4.xml"/></Relationships>
</file>

<file path=ppt/slides/_rels/slide148.xml.rels><?xml version="1.0" encoding="UTF-8" standalone="yes"?>
<Relationships xmlns="http://schemas.openxmlformats.org/package/2006/relationships"><Relationship Id="rId2" Type="http://schemas.openxmlformats.org/officeDocument/2006/relationships/image" Target="../media/image354.png"/><Relationship Id="rId1" Type="http://schemas.openxmlformats.org/officeDocument/2006/relationships/slideLayout" Target="../slideLayouts/slideLayout4.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www.openmpi.org/" TargetMode="External"/><Relationship Id="rId2" Type="http://schemas.openxmlformats.org/officeDocument/2006/relationships/hyperlink" Target="http://www-unix.mcs.anl.gov/mpi/mpich" TargetMode="Externa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image" Target="../media/image111.jpg"/><Relationship Id="rId2" Type="http://schemas.openxmlformats.org/officeDocument/2006/relationships/image" Target="../media/image110.png"/><Relationship Id="rId1" Type="http://schemas.openxmlformats.org/officeDocument/2006/relationships/slideLayout" Target="../slideLayouts/slideLayout4.xml"/><Relationship Id="rId4" Type="http://schemas.openxmlformats.org/officeDocument/2006/relationships/image" Target="../media/image112.png"/></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4.xml"/></Relationships>
</file>

<file path=ppt/slides/_rels/slide157.xml.rels><?xml version="1.0" encoding="UTF-8" standalone="yes"?>
<Relationships xmlns="http://schemas.openxmlformats.org/package/2006/relationships"><Relationship Id="rId8" Type="http://schemas.openxmlformats.org/officeDocument/2006/relationships/image" Target="../media/image121.png"/><Relationship Id="rId13" Type="http://schemas.openxmlformats.org/officeDocument/2006/relationships/image" Target="../media/image126.png"/><Relationship Id="rId18" Type="http://schemas.openxmlformats.org/officeDocument/2006/relationships/image" Target="../media/image131.png"/><Relationship Id="rId26" Type="http://schemas.openxmlformats.org/officeDocument/2006/relationships/image" Target="../media/image139.png"/><Relationship Id="rId3" Type="http://schemas.openxmlformats.org/officeDocument/2006/relationships/image" Target="../media/image116.png"/><Relationship Id="rId21" Type="http://schemas.openxmlformats.org/officeDocument/2006/relationships/image" Target="../media/image134.png"/><Relationship Id="rId7" Type="http://schemas.openxmlformats.org/officeDocument/2006/relationships/image" Target="../media/image120.png"/><Relationship Id="rId12" Type="http://schemas.openxmlformats.org/officeDocument/2006/relationships/image" Target="../media/image125.png"/><Relationship Id="rId17" Type="http://schemas.openxmlformats.org/officeDocument/2006/relationships/image" Target="../media/image130.png"/><Relationship Id="rId25" Type="http://schemas.openxmlformats.org/officeDocument/2006/relationships/image" Target="../media/image138.png"/><Relationship Id="rId2" Type="http://schemas.openxmlformats.org/officeDocument/2006/relationships/image" Target="../media/image115.png"/><Relationship Id="rId16" Type="http://schemas.openxmlformats.org/officeDocument/2006/relationships/image" Target="../media/image129.png"/><Relationship Id="rId20" Type="http://schemas.openxmlformats.org/officeDocument/2006/relationships/image" Target="../media/image133.png"/><Relationship Id="rId1" Type="http://schemas.openxmlformats.org/officeDocument/2006/relationships/slideLayout" Target="../slideLayouts/slideLayout4.xml"/><Relationship Id="rId6" Type="http://schemas.openxmlformats.org/officeDocument/2006/relationships/image" Target="../media/image119.png"/><Relationship Id="rId11" Type="http://schemas.openxmlformats.org/officeDocument/2006/relationships/image" Target="../media/image124.png"/><Relationship Id="rId24" Type="http://schemas.openxmlformats.org/officeDocument/2006/relationships/image" Target="../media/image137.png"/><Relationship Id="rId5" Type="http://schemas.openxmlformats.org/officeDocument/2006/relationships/image" Target="../media/image118.png"/><Relationship Id="rId15" Type="http://schemas.openxmlformats.org/officeDocument/2006/relationships/image" Target="../media/image128.png"/><Relationship Id="rId23" Type="http://schemas.openxmlformats.org/officeDocument/2006/relationships/image" Target="../media/image136.png"/><Relationship Id="rId10" Type="http://schemas.openxmlformats.org/officeDocument/2006/relationships/image" Target="../media/image123.png"/><Relationship Id="rId19" Type="http://schemas.openxmlformats.org/officeDocument/2006/relationships/image" Target="../media/image132.png"/><Relationship Id="rId4" Type="http://schemas.openxmlformats.org/officeDocument/2006/relationships/image" Target="../media/image117.png"/><Relationship Id="rId9" Type="http://schemas.openxmlformats.org/officeDocument/2006/relationships/image" Target="../media/image122.png"/><Relationship Id="rId14" Type="http://schemas.openxmlformats.org/officeDocument/2006/relationships/image" Target="../media/image127.png"/><Relationship Id="rId22" Type="http://schemas.openxmlformats.org/officeDocument/2006/relationships/image" Target="../media/image135.png"/><Relationship Id="rId27" Type="http://schemas.openxmlformats.org/officeDocument/2006/relationships/image" Target="../media/image140.png"/></Relationships>
</file>

<file path=ppt/slides/_rels/slide158.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4.xml"/></Relationships>
</file>

<file path=ppt/slides/_rels/slide159.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 Id="rId4" Type="http://schemas.openxmlformats.org/officeDocument/2006/relationships/image" Target="../media/image85.png"/></Relationships>
</file>

<file path=ppt/slides/_rels/slide24.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 Id="rId4" Type="http://schemas.openxmlformats.org/officeDocument/2006/relationships/image" Target="../media/image88.png"/></Relationships>
</file>

<file path=ppt/slides/_rels/slide2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6.png"/><Relationship Id="rId1" Type="http://schemas.openxmlformats.org/officeDocument/2006/relationships/slideLayout" Target="../slideLayouts/slideLayout2.xml"/><Relationship Id="rId4" Type="http://schemas.openxmlformats.org/officeDocument/2006/relationships/image" Target="../media/image88.png"/></Relationships>
</file>

<file path=ppt/slides/_rels/slide26.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6.png"/><Relationship Id="rId1" Type="http://schemas.openxmlformats.org/officeDocument/2006/relationships/slideLayout" Target="../slideLayouts/slideLayout2.xml"/><Relationship Id="rId4" Type="http://schemas.openxmlformats.org/officeDocument/2006/relationships/image" Target="../media/image91.png"/></Relationships>
</file>

<file path=ppt/slides/_rels/slide2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6.png"/><Relationship Id="rId1" Type="http://schemas.openxmlformats.org/officeDocument/2006/relationships/slideLayout" Target="../slideLayouts/slideLayout2.xml"/><Relationship Id="rId4" Type="http://schemas.openxmlformats.org/officeDocument/2006/relationships/image" Target="../media/image91.png"/></Relationships>
</file>

<file path=ppt/slides/_rels/slide28.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hyperlink" Target="http://selkie.macalester.edu/csinparallel/modules/Patternlets/build/html/MessagePassing/Barrier_Tags.html"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94.jp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98.jp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101.jp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62.png"/><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40.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04.jpg"/><Relationship Id="rId2" Type="http://schemas.openxmlformats.org/officeDocument/2006/relationships/image" Target="../media/image103.png"/><Relationship Id="rId1" Type="http://schemas.openxmlformats.org/officeDocument/2006/relationships/slideLayout" Target="../slideLayouts/slideLayout2.xml"/><Relationship Id="rId6" Type="http://schemas.openxmlformats.org/officeDocument/2006/relationships/image" Target="../media/image107.jpg"/><Relationship Id="rId5" Type="http://schemas.openxmlformats.org/officeDocument/2006/relationships/image" Target="../media/image106.png"/><Relationship Id="rId4" Type="http://schemas.openxmlformats.org/officeDocument/2006/relationships/image" Target="../media/image105.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11.jpg"/><Relationship Id="rId2" Type="http://schemas.openxmlformats.org/officeDocument/2006/relationships/image" Target="../media/image110.png"/><Relationship Id="rId1" Type="http://schemas.openxmlformats.org/officeDocument/2006/relationships/slideLayout" Target="../slideLayouts/slideLayout4.xml"/><Relationship Id="rId4" Type="http://schemas.openxmlformats.org/officeDocument/2006/relationships/image" Target="../media/image112.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customXml" Target="../ink/ink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image" Target="../media/image121.png"/><Relationship Id="rId13" Type="http://schemas.openxmlformats.org/officeDocument/2006/relationships/image" Target="../media/image126.png"/><Relationship Id="rId18" Type="http://schemas.openxmlformats.org/officeDocument/2006/relationships/image" Target="../media/image131.png"/><Relationship Id="rId26" Type="http://schemas.openxmlformats.org/officeDocument/2006/relationships/image" Target="../media/image139.png"/><Relationship Id="rId3" Type="http://schemas.openxmlformats.org/officeDocument/2006/relationships/image" Target="../media/image116.png"/><Relationship Id="rId21" Type="http://schemas.openxmlformats.org/officeDocument/2006/relationships/image" Target="../media/image134.png"/><Relationship Id="rId7" Type="http://schemas.openxmlformats.org/officeDocument/2006/relationships/image" Target="../media/image120.png"/><Relationship Id="rId12" Type="http://schemas.openxmlformats.org/officeDocument/2006/relationships/image" Target="../media/image125.png"/><Relationship Id="rId17" Type="http://schemas.openxmlformats.org/officeDocument/2006/relationships/image" Target="../media/image130.png"/><Relationship Id="rId25" Type="http://schemas.openxmlformats.org/officeDocument/2006/relationships/image" Target="../media/image138.png"/><Relationship Id="rId2" Type="http://schemas.openxmlformats.org/officeDocument/2006/relationships/image" Target="../media/image115.png"/><Relationship Id="rId16" Type="http://schemas.openxmlformats.org/officeDocument/2006/relationships/image" Target="../media/image129.png"/><Relationship Id="rId20" Type="http://schemas.openxmlformats.org/officeDocument/2006/relationships/image" Target="../media/image133.png"/><Relationship Id="rId1" Type="http://schemas.openxmlformats.org/officeDocument/2006/relationships/slideLayout" Target="../slideLayouts/slideLayout4.xml"/><Relationship Id="rId6" Type="http://schemas.openxmlformats.org/officeDocument/2006/relationships/image" Target="../media/image119.png"/><Relationship Id="rId11" Type="http://schemas.openxmlformats.org/officeDocument/2006/relationships/image" Target="../media/image124.png"/><Relationship Id="rId24" Type="http://schemas.openxmlformats.org/officeDocument/2006/relationships/image" Target="../media/image137.png"/><Relationship Id="rId5" Type="http://schemas.openxmlformats.org/officeDocument/2006/relationships/image" Target="../media/image118.png"/><Relationship Id="rId15" Type="http://schemas.openxmlformats.org/officeDocument/2006/relationships/image" Target="../media/image128.png"/><Relationship Id="rId23" Type="http://schemas.openxmlformats.org/officeDocument/2006/relationships/image" Target="../media/image136.png"/><Relationship Id="rId10" Type="http://schemas.openxmlformats.org/officeDocument/2006/relationships/image" Target="../media/image123.png"/><Relationship Id="rId19" Type="http://schemas.openxmlformats.org/officeDocument/2006/relationships/image" Target="../media/image132.png"/><Relationship Id="rId4" Type="http://schemas.openxmlformats.org/officeDocument/2006/relationships/image" Target="../media/image117.png"/><Relationship Id="rId9" Type="http://schemas.openxmlformats.org/officeDocument/2006/relationships/image" Target="../media/image122.png"/><Relationship Id="rId14" Type="http://schemas.openxmlformats.org/officeDocument/2006/relationships/image" Target="../media/image127.png"/><Relationship Id="rId22" Type="http://schemas.openxmlformats.org/officeDocument/2006/relationships/image" Target="../media/image135.png"/><Relationship Id="rId27" Type="http://schemas.openxmlformats.org/officeDocument/2006/relationships/image" Target="../media/image140.png"/></Relationships>
</file>

<file path=ppt/slides/_rels/slide51.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2.xml"/><Relationship Id="rId4" Type="http://schemas.openxmlformats.org/officeDocument/2006/relationships/image" Target="../media/image144.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4.xml"/><Relationship Id="rId6" Type="http://schemas.openxmlformats.org/officeDocument/2006/relationships/image" Target="../media/image149.png"/><Relationship Id="rId5" Type="http://schemas.openxmlformats.org/officeDocument/2006/relationships/image" Target="../media/image148.png"/><Relationship Id="rId4" Type="http://schemas.openxmlformats.org/officeDocument/2006/relationships/image" Target="../media/image147.png"/></Relationships>
</file>

<file path=ppt/slides/_rels/slide56.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50.png"/><Relationship Id="rId1" Type="http://schemas.openxmlformats.org/officeDocument/2006/relationships/slideLayout" Target="../slideLayouts/slideLayout4.xml"/><Relationship Id="rId6" Type="http://schemas.openxmlformats.org/officeDocument/2006/relationships/image" Target="../media/image154.png"/><Relationship Id="rId5" Type="http://schemas.openxmlformats.org/officeDocument/2006/relationships/image" Target="../media/image153.png"/><Relationship Id="rId4" Type="http://schemas.openxmlformats.org/officeDocument/2006/relationships/image" Target="../media/image152.png"/></Relationships>
</file>

<file path=ppt/slides/_rels/slide57.xml.rels><?xml version="1.0" encoding="UTF-8" standalone="yes"?>
<Relationships xmlns="http://schemas.openxmlformats.org/package/2006/relationships"><Relationship Id="rId3" Type="http://schemas.openxmlformats.org/officeDocument/2006/relationships/image" Target="../media/image156.jpg"/><Relationship Id="rId2" Type="http://schemas.openxmlformats.org/officeDocument/2006/relationships/image" Target="../media/image155.pn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158.jpg"/><Relationship Id="rId2" Type="http://schemas.openxmlformats.org/officeDocument/2006/relationships/image" Target="../media/image157.jp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customXml" Target="../ink/ink3.xml"/><Relationship Id="rId2" Type="http://schemas.openxmlformats.org/officeDocument/2006/relationships/image" Target="../media/image65.png"/><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163.jpg"/><Relationship Id="rId2" Type="http://schemas.openxmlformats.org/officeDocument/2006/relationships/image" Target="../media/image162.png"/><Relationship Id="rId1" Type="http://schemas.openxmlformats.org/officeDocument/2006/relationships/slideLayout" Target="../slideLayouts/slideLayout2.xml"/><Relationship Id="rId4" Type="http://schemas.openxmlformats.org/officeDocument/2006/relationships/image" Target="../media/image164.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165.png"/><Relationship Id="rId1" Type="http://schemas.openxmlformats.org/officeDocument/2006/relationships/slideLayout" Target="../slideLayouts/slideLayout4.xml"/><Relationship Id="rId4" Type="http://schemas.openxmlformats.org/officeDocument/2006/relationships/image" Target="../media/image167.jpg"/></Relationships>
</file>

<file path=ppt/slides/_rels/slide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customXml" Target="../ink/ink4.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image" Target="../media/image169.png"/><Relationship Id="rId1" Type="http://schemas.openxmlformats.org/officeDocument/2006/relationships/slideLayout" Target="../slideLayouts/slideLayout4.xml"/><Relationship Id="rId4" Type="http://schemas.openxmlformats.org/officeDocument/2006/relationships/image" Target="../media/image167.jpg"/></Relationships>
</file>

<file path=ppt/slides/_rels/slide72.xml.rels><?xml version="1.0" encoding="UTF-8" standalone="yes"?>
<Relationships xmlns="http://schemas.openxmlformats.org/package/2006/relationships"><Relationship Id="rId3" Type="http://schemas.openxmlformats.org/officeDocument/2006/relationships/image" Target="../media/image172.jpg"/><Relationship Id="rId2" Type="http://schemas.openxmlformats.org/officeDocument/2006/relationships/image" Target="../media/image171.png"/><Relationship Id="rId1" Type="http://schemas.openxmlformats.org/officeDocument/2006/relationships/slideLayout" Target="../slideLayouts/slideLayout2.xml"/><Relationship Id="rId4" Type="http://schemas.openxmlformats.org/officeDocument/2006/relationships/image" Target="../media/image173.jpg"/></Relationships>
</file>

<file path=ppt/slides/_rels/slide73.xml.rels><?xml version="1.0" encoding="UTF-8" standalone="yes"?>
<Relationships xmlns="http://schemas.openxmlformats.org/package/2006/relationships"><Relationship Id="rId2" Type="http://schemas.openxmlformats.org/officeDocument/2006/relationships/image" Target="../media/image174.jp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172.jp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176.jpg"/><Relationship Id="rId2" Type="http://schemas.openxmlformats.org/officeDocument/2006/relationships/image" Target="../media/image175.png"/><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2" Type="http://schemas.openxmlformats.org/officeDocument/2006/relationships/image" Target="../media/image177.jp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179.jpg"/><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2" Type="http://schemas.openxmlformats.org/officeDocument/2006/relationships/image" Target="../media/image180.jp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8" Type="http://schemas.openxmlformats.org/officeDocument/2006/relationships/image" Target="../media/image74.png"/><Relationship Id="rId13" Type="http://schemas.openxmlformats.org/officeDocument/2006/relationships/customXml" Target="../ink/ink5.xml"/><Relationship Id="rId3" Type="http://schemas.openxmlformats.org/officeDocument/2006/relationships/image" Target="../media/image69.png"/><Relationship Id="rId7" Type="http://schemas.openxmlformats.org/officeDocument/2006/relationships/image" Target="../media/image73.png"/><Relationship Id="rId12" Type="http://schemas.openxmlformats.org/officeDocument/2006/relationships/image" Target="../media/image78.png"/><Relationship Id="rId2" Type="http://schemas.openxmlformats.org/officeDocument/2006/relationships/image" Target="../media/image68.png"/><Relationship Id="rId1" Type="http://schemas.openxmlformats.org/officeDocument/2006/relationships/slideLayout" Target="../slideLayouts/slideLayout2.xml"/><Relationship Id="rId6" Type="http://schemas.openxmlformats.org/officeDocument/2006/relationships/image" Target="../media/image72.png"/><Relationship Id="rId11" Type="http://schemas.openxmlformats.org/officeDocument/2006/relationships/image" Target="../media/image77.png"/><Relationship Id="rId5" Type="http://schemas.openxmlformats.org/officeDocument/2006/relationships/image" Target="../media/image71.png"/><Relationship Id="rId10" Type="http://schemas.openxmlformats.org/officeDocument/2006/relationships/image" Target="../media/image76.png"/><Relationship Id="rId4" Type="http://schemas.openxmlformats.org/officeDocument/2006/relationships/image" Target="../media/image70.png"/><Relationship Id="rId9" Type="http://schemas.openxmlformats.org/officeDocument/2006/relationships/image" Target="../media/image75.png"/><Relationship Id="rId14" Type="http://schemas.openxmlformats.org/officeDocument/2006/relationships/image" Target="../media/image79.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182.png"/><Relationship Id="rId7" Type="http://schemas.openxmlformats.org/officeDocument/2006/relationships/image" Target="../media/image186.png"/><Relationship Id="rId2" Type="http://schemas.openxmlformats.org/officeDocument/2006/relationships/image" Target="../media/image181.png"/><Relationship Id="rId1" Type="http://schemas.openxmlformats.org/officeDocument/2006/relationships/slideLayout" Target="../slideLayouts/slideLayout4.xml"/><Relationship Id="rId6" Type="http://schemas.openxmlformats.org/officeDocument/2006/relationships/image" Target="../media/image185.png"/><Relationship Id="rId5" Type="http://schemas.openxmlformats.org/officeDocument/2006/relationships/image" Target="../media/image184.png"/><Relationship Id="rId4" Type="http://schemas.openxmlformats.org/officeDocument/2006/relationships/image" Target="../media/image183.png"/></Relationships>
</file>

<file path=ppt/slides/_rels/slide82.xml.rels><?xml version="1.0" encoding="UTF-8" standalone="yes"?>
<Relationships xmlns="http://schemas.openxmlformats.org/package/2006/relationships"><Relationship Id="rId8" Type="http://schemas.openxmlformats.org/officeDocument/2006/relationships/image" Target="../media/image193.png"/><Relationship Id="rId13" Type="http://schemas.openxmlformats.org/officeDocument/2006/relationships/image" Target="../media/image198.png"/><Relationship Id="rId18" Type="http://schemas.openxmlformats.org/officeDocument/2006/relationships/image" Target="../media/image203.png"/><Relationship Id="rId3" Type="http://schemas.openxmlformats.org/officeDocument/2006/relationships/image" Target="../media/image188.png"/><Relationship Id="rId21" Type="http://schemas.openxmlformats.org/officeDocument/2006/relationships/image" Target="../media/image206.png"/><Relationship Id="rId7" Type="http://schemas.openxmlformats.org/officeDocument/2006/relationships/image" Target="../media/image192.png"/><Relationship Id="rId12" Type="http://schemas.openxmlformats.org/officeDocument/2006/relationships/image" Target="../media/image197.png"/><Relationship Id="rId17" Type="http://schemas.openxmlformats.org/officeDocument/2006/relationships/image" Target="../media/image202.png"/><Relationship Id="rId25" Type="http://schemas.openxmlformats.org/officeDocument/2006/relationships/image" Target="../media/image210.png"/><Relationship Id="rId2" Type="http://schemas.openxmlformats.org/officeDocument/2006/relationships/image" Target="../media/image187.png"/><Relationship Id="rId16" Type="http://schemas.openxmlformats.org/officeDocument/2006/relationships/image" Target="../media/image201.png"/><Relationship Id="rId20" Type="http://schemas.openxmlformats.org/officeDocument/2006/relationships/image" Target="../media/image205.png"/><Relationship Id="rId1" Type="http://schemas.openxmlformats.org/officeDocument/2006/relationships/slideLayout" Target="../slideLayouts/slideLayout4.xml"/><Relationship Id="rId6" Type="http://schemas.openxmlformats.org/officeDocument/2006/relationships/image" Target="../media/image191.png"/><Relationship Id="rId11" Type="http://schemas.openxmlformats.org/officeDocument/2006/relationships/image" Target="../media/image196.png"/><Relationship Id="rId24" Type="http://schemas.openxmlformats.org/officeDocument/2006/relationships/image" Target="../media/image209.png"/><Relationship Id="rId5" Type="http://schemas.openxmlformats.org/officeDocument/2006/relationships/image" Target="../media/image190.png"/><Relationship Id="rId15" Type="http://schemas.openxmlformats.org/officeDocument/2006/relationships/image" Target="../media/image200.png"/><Relationship Id="rId23" Type="http://schemas.openxmlformats.org/officeDocument/2006/relationships/image" Target="../media/image208.png"/><Relationship Id="rId10" Type="http://schemas.openxmlformats.org/officeDocument/2006/relationships/image" Target="../media/image195.png"/><Relationship Id="rId19" Type="http://schemas.openxmlformats.org/officeDocument/2006/relationships/image" Target="../media/image204.png"/><Relationship Id="rId4" Type="http://schemas.openxmlformats.org/officeDocument/2006/relationships/image" Target="../media/image189.png"/><Relationship Id="rId9" Type="http://schemas.openxmlformats.org/officeDocument/2006/relationships/image" Target="../media/image194.png"/><Relationship Id="rId14" Type="http://schemas.openxmlformats.org/officeDocument/2006/relationships/image" Target="../media/image199.png"/><Relationship Id="rId22" Type="http://schemas.openxmlformats.org/officeDocument/2006/relationships/image" Target="../media/image207.png"/></Relationships>
</file>

<file path=ppt/slides/_rels/slide83.xml.rels><?xml version="1.0" encoding="UTF-8" standalone="yes"?>
<Relationships xmlns="http://schemas.openxmlformats.org/package/2006/relationships"><Relationship Id="rId3" Type="http://schemas.openxmlformats.org/officeDocument/2006/relationships/image" Target="../media/image212.jpg"/><Relationship Id="rId2" Type="http://schemas.openxmlformats.org/officeDocument/2006/relationships/image" Target="../media/image211.png"/><Relationship Id="rId1" Type="http://schemas.openxmlformats.org/officeDocument/2006/relationships/slideLayout" Target="../slideLayouts/slideLayout4.xml"/><Relationship Id="rId4" Type="http://schemas.openxmlformats.org/officeDocument/2006/relationships/image" Target="../media/image213.jpg"/></Relationships>
</file>

<file path=ppt/slides/_rels/slide84.xml.rels><?xml version="1.0" encoding="UTF-8" standalone="yes"?>
<Relationships xmlns="http://schemas.openxmlformats.org/package/2006/relationships"><Relationship Id="rId2" Type="http://schemas.openxmlformats.org/officeDocument/2006/relationships/image" Target="../media/image214.png"/><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21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customXml" Target="../ink/ink6.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216.jp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3" Type="http://schemas.openxmlformats.org/officeDocument/2006/relationships/image" Target="../media/image228.png"/><Relationship Id="rId18" Type="http://schemas.openxmlformats.org/officeDocument/2006/relationships/image" Target="../media/image233.png"/><Relationship Id="rId26" Type="http://schemas.openxmlformats.org/officeDocument/2006/relationships/image" Target="../media/image241.png"/><Relationship Id="rId39" Type="http://schemas.openxmlformats.org/officeDocument/2006/relationships/image" Target="../media/image254.png"/><Relationship Id="rId21" Type="http://schemas.openxmlformats.org/officeDocument/2006/relationships/image" Target="../media/image236.png"/><Relationship Id="rId34" Type="http://schemas.openxmlformats.org/officeDocument/2006/relationships/image" Target="../media/image249.png"/><Relationship Id="rId42" Type="http://schemas.openxmlformats.org/officeDocument/2006/relationships/image" Target="../media/image257.png"/><Relationship Id="rId47" Type="http://schemas.openxmlformats.org/officeDocument/2006/relationships/image" Target="../media/image262.png"/><Relationship Id="rId7" Type="http://schemas.openxmlformats.org/officeDocument/2006/relationships/image" Target="../media/image222.png"/><Relationship Id="rId2" Type="http://schemas.openxmlformats.org/officeDocument/2006/relationships/image" Target="../media/image217.png"/><Relationship Id="rId16" Type="http://schemas.openxmlformats.org/officeDocument/2006/relationships/image" Target="../media/image231.png"/><Relationship Id="rId29" Type="http://schemas.openxmlformats.org/officeDocument/2006/relationships/image" Target="../media/image244.png"/><Relationship Id="rId1" Type="http://schemas.openxmlformats.org/officeDocument/2006/relationships/slideLayout" Target="../slideLayouts/slideLayout4.xml"/><Relationship Id="rId6" Type="http://schemas.openxmlformats.org/officeDocument/2006/relationships/image" Target="../media/image221.png"/><Relationship Id="rId11" Type="http://schemas.openxmlformats.org/officeDocument/2006/relationships/image" Target="../media/image226.png"/><Relationship Id="rId24" Type="http://schemas.openxmlformats.org/officeDocument/2006/relationships/image" Target="../media/image239.png"/><Relationship Id="rId32" Type="http://schemas.openxmlformats.org/officeDocument/2006/relationships/image" Target="../media/image247.png"/><Relationship Id="rId37" Type="http://schemas.openxmlformats.org/officeDocument/2006/relationships/image" Target="../media/image252.png"/><Relationship Id="rId40" Type="http://schemas.openxmlformats.org/officeDocument/2006/relationships/image" Target="../media/image255.png"/><Relationship Id="rId45" Type="http://schemas.openxmlformats.org/officeDocument/2006/relationships/image" Target="../media/image260.png"/><Relationship Id="rId5" Type="http://schemas.openxmlformats.org/officeDocument/2006/relationships/image" Target="../media/image220.png"/><Relationship Id="rId15" Type="http://schemas.openxmlformats.org/officeDocument/2006/relationships/image" Target="../media/image230.png"/><Relationship Id="rId23" Type="http://schemas.openxmlformats.org/officeDocument/2006/relationships/image" Target="../media/image238.png"/><Relationship Id="rId28" Type="http://schemas.openxmlformats.org/officeDocument/2006/relationships/image" Target="../media/image243.png"/><Relationship Id="rId36" Type="http://schemas.openxmlformats.org/officeDocument/2006/relationships/image" Target="../media/image251.png"/><Relationship Id="rId10" Type="http://schemas.openxmlformats.org/officeDocument/2006/relationships/image" Target="../media/image225.png"/><Relationship Id="rId19" Type="http://schemas.openxmlformats.org/officeDocument/2006/relationships/image" Target="../media/image234.png"/><Relationship Id="rId31" Type="http://schemas.openxmlformats.org/officeDocument/2006/relationships/image" Target="../media/image246.png"/><Relationship Id="rId44" Type="http://schemas.openxmlformats.org/officeDocument/2006/relationships/image" Target="../media/image259.png"/><Relationship Id="rId4" Type="http://schemas.openxmlformats.org/officeDocument/2006/relationships/image" Target="../media/image219.png"/><Relationship Id="rId9" Type="http://schemas.openxmlformats.org/officeDocument/2006/relationships/image" Target="../media/image224.png"/><Relationship Id="rId14" Type="http://schemas.openxmlformats.org/officeDocument/2006/relationships/image" Target="../media/image229.png"/><Relationship Id="rId22" Type="http://schemas.openxmlformats.org/officeDocument/2006/relationships/image" Target="../media/image237.png"/><Relationship Id="rId27" Type="http://schemas.openxmlformats.org/officeDocument/2006/relationships/image" Target="../media/image242.png"/><Relationship Id="rId30" Type="http://schemas.openxmlformats.org/officeDocument/2006/relationships/image" Target="../media/image245.png"/><Relationship Id="rId35" Type="http://schemas.openxmlformats.org/officeDocument/2006/relationships/image" Target="../media/image250.png"/><Relationship Id="rId43" Type="http://schemas.openxmlformats.org/officeDocument/2006/relationships/image" Target="../media/image258.png"/><Relationship Id="rId8" Type="http://schemas.openxmlformats.org/officeDocument/2006/relationships/image" Target="../media/image223.png"/><Relationship Id="rId3" Type="http://schemas.openxmlformats.org/officeDocument/2006/relationships/image" Target="../media/image218.png"/><Relationship Id="rId12" Type="http://schemas.openxmlformats.org/officeDocument/2006/relationships/image" Target="../media/image227.png"/><Relationship Id="rId17" Type="http://schemas.openxmlformats.org/officeDocument/2006/relationships/image" Target="../media/image232.png"/><Relationship Id="rId25" Type="http://schemas.openxmlformats.org/officeDocument/2006/relationships/image" Target="../media/image240.png"/><Relationship Id="rId33" Type="http://schemas.openxmlformats.org/officeDocument/2006/relationships/image" Target="../media/image248.png"/><Relationship Id="rId38" Type="http://schemas.openxmlformats.org/officeDocument/2006/relationships/image" Target="../media/image253.png"/><Relationship Id="rId46" Type="http://schemas.openxmlformats.org/officeDocument/2006/relationships/image" Target="../media/image261.png"/><Relationship Id="rId20" Type="http://schemas.openxmlformats.org/officeDocument/2006/relationships/image" Target="../media/image235.png"/><Relationship Id="rId41" Type="http://schemas.openxmlformats.org/officeDocument/2006/relationships/image" Target="../media/image256.png"/></Relationships>
</file>

<file path=ppt/slides/_rels/slide94.xml.rels><?xml version="1.0" encoding="UTF-8" standalone="yes"?>
<Relationships xmlns="http://schemas.openxmlformats.org/package/2006/relationships"><Relationship Id="rId2" Type="http://schemas.openxmlformats.org/officeDocument/2006/relationships/image" Target="../media/image263.jpg"/><Relationship Id="rId1" Type="http://schemas.openxmlformats.org/officeDocument/2006/relationships/slideLayout" Target="../slideLayouts/slideLayout5.xml"/></Relationships>
</file>

<file path=ppt/slides/_rels/slide95.xml.rels><?xml version="1.0" encoding="UTF-8" standalone="yes"?>
<Relationships xmlns="http://schemas.openxmlformats.org/package/2006/relationships"><Relationship Id="rId2" Type="http://schemas.openxmlformats.org/officeDocument/2006/relationships/image" Target="../media/image264.jp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8" Type="http://schemas.openxmlformats.org/officeDocument/2006/relationships/image" Target="../media/image271.png"/><Relationship Id="rId13" Type="http://schemas.openxmlformats.org/officeDocument/2006/relationships/image" Target="../media/image276.png"/><Relationship Id="rId18" Type="http://schemas.openxmlformats.org/officeDocument/2006/relationships/image" Target="../media/image281.png"/><Relationship Id="rId26" Type="http://schemas.openxmlformats.org/officeDocument/2006/relationships/image" Target="../media/image289.png"/><Relationship Id="rId3" Type="http://schemas.openxmlformats.org/officeDocument/2006/relationships/image" Target="../media/image266.png"/><Relationship Id="rId21" Type="http://schemas.openxmlformats.org/officeDocument/2006/relationships/image" Target="../media/image284.png"/><Relationship Id="rId7" Type="http://schemas.openxmlformats.org/officeDocument/2006/relationships/image" Target="../media/image270.png"/><Relationship Id="rId12" Type="http://schemas.openxmlformats.org/officeDocument/2006/relationships/image" Target="../media/image275.png"/><Relationship Id="rId17" Type="http://schemas.openxmlformats.org/officeDocument/2006/relationships/image" Target="../media/image280.png"/><Relationship Id="rId25" Type="http://schemas.openxmlformats.org/officeDocument/2006/relationships/image" Target="../media/image288.png"/><Relationship Id="rId2" Type="http://schemas.openxmlformats.org/officeDocument/2006/relationships/image" Target="../media/image265.png"/><Relationship Id="rId16" Type="http://schemas.openxmlformats.org/officeDocument/2006/relationships/image" Target="../media/image279.png"/><Relationship Id="rId20" Type="http://schemas.openxmlformats.org/officeDocument/2006/relationships/image" Target="../media/image283.png"/><Relationship Id="rId29" Type="http://schemas.openxmlformats.org/officeDocument/2006/relationships/image" Target="../media/image292.png"/><Relationship Id="rId1" Type="http://schemas.openxmlformats.org/officeDocument/2006/relationships/slideLayout" Target="../slideLayouts/slideLayout4.xml"/><Relationship Id="rId6" Type="http://schemas.openxmlformats.org/officeDocument/2006/relationships/image" Target="../media/image269.png"/><Relationship Id="rId11" Type="http://schemas.openxmlformats.org/officeDocument/2006/relationships/image" Target="../media/image274.png"/><Relationship Id="rId24" Type="http://schemas.openxmlformats.org/officeDocument/2006/relationships/image" Target="../media/image287.png"/><Relationship Id="rId5" Type="http://schemas.openxmlformats.org/officeDocument/2006/relationships/image" Target="../media/image268.png"/><Relationship Id="rId15" Type="http://schemas.openxmlformats.org/officeDocument/2006/relationships/image" Target="../media/image278.png"/><Relationship Id="rId23" Type="http://schemas.openxmlformats.org/officeDocument/2006/relationships/image" Target="../media/image286.png"/><Relationship Id="rId28" Type="http://schemas.openxmlformats.org/officeDocument/2006/relationships/image" Target="../media/image291.png"/><Relationship Id="rId10" Type="http://schemas.openxmlformats.org/officeDocument/2006/relationships/image" Target="../media/image273.png"/><Relationship Id="rId19" Type="http://schemas.openxmlformats.org/officeDocument/2006/relationships/image" Target="../media/image282.png"/><Relationship Id="rId4" Type="http://schemas.openxmlformats.org/officeDocument/2006/relationships/image" Target="../media/image267.png"/><Relationship Id="rId9" Type="http://schemas.openxmlformats.org/officeDocument/2006/relationships/image" Target="../media/image272.png"/><Relationship Id="rId14" Type="http://schemas.openxmlformats.org/officeDocument/2006/relationships/image" Target="../media/image277.png"/><Relationship Id="rId22" Type="http://schemas.openxmlformats.org/officeDocument/2006/relationships/image" Target="../media/image285.png"/><Relationship Id="rId27" Type="http://schemas.openxmlformats.org/officeDocument/2006/relationships/image" Target="../media/image290.png"/><Relationship Id="rId30" Type="http://schemas.openxmlformats.org/officeDocument/2006/relationships/image" Target="../media/image293.jpg"/></Relationships>
</file>

<file path=ppt/slides/_rels/slide97.xml.rels><?xml version="1.0" encoding="UTF-8" standalone="yes"?>
<Relationships xmlns="http://schemas.openxmlformats.org/package/2006/relationships"><Relationship Id="rId2" Type="http://schemas.openxmlformats.org/officeDocument/2006/relationships/image" Target="../media/image294.jpg"/><Relationship Id="rId1" Type="http://schemas.openxmlformats.org/officeDocument/2006/relationships/slideLayout" Target="../slideLayouts/slideLayout4.xml"/></Relationships>
</file>

<file path=ppt/slides/_rels/slide98.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94.jp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940695"/>
            <a:ext cx="6374130" cy="4989195"/>
            <a:chOff x="0" y="940695"/>
            <a:chExt cx="6374130" cy="4989195"/>
          </a:xfrm>
        </p:grpSpPr>
        <p:pic>
          <p:nvPicPr>
            <p:cNvPr id="3" name="object 3"/>
            <p:cNvPicPr/>
            <p:nvPr/>
          </p:nvPicPr>
          <p:blipFill>
            <a:blip r:embed="rId2" cstate="print"/>
            <a:stretch>
              <a:fillRect/>
            </a:stretch>
          </p:blipFill>
          <p:spPr>
            <a:xfrm>
              <a:off x="3047" y="940695"/>
              <a:ext cx="6370679" cy="4970900"/>
            </a:xfrm>
            <a:prstGeom prst="rect">
              <a:avLst/>
            </a:prstGeom>
          </p:spPr>
        </p:pic>
        <p:sp>
          <p:nvSpPr>
            <p:cNvPr id="4" name="object 4"/>
            <p:cNvSpPr/>
            <p:nvPr/>
          </p:nvSpPr>
          <p:spPr>
            <a:xfrm>
              <a:off x="0" y="5876544"/>
              <a:ext cx="3792220" cy="53340"/>
            </a:xfrm>
            <a:custGeom>
              <a:avLst/>
              <a:gdLst/>
              <a:ahLst/>
              <a:cxnLst/>
              <a:rect l="l" t="t" r="r" b="b"/>
              <a:pathLst>
                <a:path w="3792220" h="53339">
                  <a:moveTo>
                    <a:pt x="0" y="53339"/>
                  </a:moveTo>
                  <a:lnTo>
                    <a:pt x="3791712" y="53339"/>
                  </a:lnTo>
                  <a:lnTo>
                    <a:pt x="3791712" y="0"/>
                  </a:lnTo>
                  <a:lnTo>
                    <a:pt x="0" y="0"/>
                  </a:lnTo>
                  <a:lnTo>
                    <a:pt x="0" y="53339"/>
                  </a:lnTo>
                  <a:close/>
                </a:path>
              </a:pathLst>
            </a:custGeom>
            <a:solidFill>
              <a:srgbClr val="FBAF17"/>
            </a:solidFill>
          </p:spPr>
          <p:txBody>
            <a:bodyPr wrap="square" lIns="0" tIns="0" rIns="0" bIns="0" rtlCol="0"/>
            <a:lstStyle/>
            <a:p>
              <a:endParaRPr/>
            </a:p>
          </p:txBody>
        </p:sp>
      </p:grpSp>
      <p:grpSp>
        <p:nvGrpSpPr>
          <p:cNvPr id="5" name="object 5"/>
          <p:cNvGrpSpPr/>
          <p:nvPr/>
        </p:nvGrpSpPr>
        <p:grpSpPr>
          <a:xfrm>
            <a:off x="3791711" y="5053584"/>
            <a:ext cx="8400415" cy="1440180"/>
            <a:chOff x="3791711" y="5053584"/>
            <a:chExt cx="8400415" cy="1440180"/>
          </a:xfrm>
        </p:grpSpPr>
        <p:sp>
          <p:nvSpPr>
            <p:cNvPr id="6" name="object 6"/>
            <p:cNvSpPr/>
            <p:nvPr/>
          </p:nvSpPr>
          <p:spPr>
            <a:xfrm>
              <a:off x="8400288" y="5876544"/>
              <a:ext cx="3792220" cy="53340"/>
            </a:xfrm>
            <a:custGeom>
              <a:avLst/>
              <a:gdLst/>
              <a:ahLst/>
              <a:cxnLst/>
              <a:rect l="l" t="t" r="r" b="b"/>
              <a:pathLst>
                <a:path w="3792220" h="53339">
                  <a:moveTo>
                    <a:pt x="0" y="53339"/>
                  </a:moveTo>
                  <a:lnTo>
                    <a:pt x="3791711" y="53339"/>
                  </a:lnTo>
                  <a:lnTo>
                    <a:pt x="3791711" y="0"/>
                  </a:lnTo>
                  <a:lnTo>
                    <a:pt x="0" y="0"/>
                  </a:lnTo>
                  <a:lnTo>
                    <a:pt x="0" y="53339"/>
                  </a:lnTo>
                  <a:close/>
                </a:path>
              </a:pathLst>
            </a:custGeom>
            <a:solidFill>
              <a:srgbClr val="EC1C23"/>
            </a:solidFill>
          </p:spPr>
          <p:txBody>
            <a:bodyPr wrap="square" lIns="0" tIns="0" rIns="0" bIns="0" rtlCol="0"/>
            <a:lstStyle/>
            <a:p>
              <a:endParaRPr/>
            </a:p>
          </p:txBody>
        </p:sp>
        <p:sp>
          <p:nvSpPr>
            <p:cNvPr id="7" name="object 7"/>
            <p:cNvSpPr/>
            <p:nvPr/>
          </p:nvSpPr>
          <p:spPr>
            <a:xfrm>
              <a:off x="3791711" y="5876544"/>
              <a:ext cx="4608830" cy="53340"/>
            </a:xfrm>
            <a:custGeom>
              <a:avLst/>
              <a:gdLst/>
              <a:ahLst/>
              <a:cxnLst/>
              <a:rect l="l" t="t" r="r" b="b"/>
              <a:pathLst>
                <a:path w="4608830" h="53339">
                  <a:moveTo>
                    <a:pt x="4608576" y="0"/>
                  </a:moveTo>
                  <a:lnTo>
                    <a:pt x="0" y="0"/>
                  </a:lnTo>
                  <a:lnTo>
                    <a:pt x="0" y="53339"/>
                  </a:lnTo>
                  <a:lnTo>
                    <a:pt x="4608576" y="53339"/>
                  </a:lnTo>
                  <a:lnTo>
                    <a:pt x="4608576" y="0"/>
                  </a:lnTo>
                  <a:close/>
                </a:path>
              </a:pathLst>
            </a:custGeom>
            <a:solidFill>
              <a:srgbClr val="76C2E4"/>
            </a:solidFill>
          </p:spPr>
          <p:txBody>
            <a:bodyPr wrap="square" lIns="0" tIns="0" rIns="0" bIns="0" rtlCol="0"/>
            <a:lstStyle/>
            <a:p>
              <a:endParaRPr/>
            </a:p>
          </p:txBody>
        </p:sp>
        <p:pic>
          <p:nvPicPr>
            <p:cNvPr id="8" name="object 8"/>
            <p:cNvPicPr/>
            <p:nvPr/>
          </p:nvPicPr>
          <p:blipFill>
            <a:blip r:embed="rId3" cstate="print"/>
            <a:stretch>
              <a:fillRect/>
            </a:stretch>
          </p:blipFill>
          <p:spPr>
            <a:xfrm>
              <a:off x="5369051" y="5053584"/>
              <a:ext cx="1440179" cy="1440180"/>
            </a:xfrm>
            <a:prstGeom prst="rect">
              <a:avLst/>
            </a:prstGeom>
          </p:spPr>
        </p:pic>
      </p:grpSp>
      <p:sp>
        <p:nvSpPr>
          <p:cNvPr id="9" name="object 9"/>
          <p:cNvSpPr/>
          <p:nvPr/>
        </p:nvSpPr>
        <p:spPr>
          <a:xfrm>
            <a:off x="7679435" y="2510027"/>
            <a:ext cx="70485" cy="1301750"/>
          </a:xfrm>
          <a:custGeom>
            <a:avLst/>
            <a:gdLst/>
            <a:ahLst/>
            <a:cxnLst/>
            <a:rect l="l" t="t" r="r" b="b"/>
            <a:pathLst>
              <a:path w="70484" h="1301750">
                <a:moveTo>
                  <a:pt x="70103" y="0"/>
                </a:moveTo>
                <a:lnTo>
                  <a:pt x="0" y="0"/>
                </a:lnTo>
                <a:lnTo>
                  <a:pt x="0" y="1301496"/>
                </a:lnTo>
                <a:lnTo>
                  <a:pt x="70103" y="1301496"/>
                </a:lnTo>
                <a:lnTo>
                  <a:pt x="70103" y="0"/>
                </a:lnTo>
                <a:close/>
              </a:path>
            </a:pathLst>
          </a:custGeom>
          <a:solidFill>
            <a:srgbClr val="76C2E4"/>
          </a:solidFill>
        </p:spPr>
        <p:txBody>
          <a:bodyPr wrap="square" lIns="0" tIns="0" rIns="0" bIns="0" rtlCol="0"/>
          <a:lstStyle/>
          <a:p>
            <a:endParaRPr/>
          </a:p>
        </p:txBody>
      </p:sp>
      <p:sp>
        <p:nvSpPr>
          <p:cNvPr id="10" name="object 10"/>
          <p:cNvSpPr txBox="1">
            <a:spLocks noGrp="1"/>
          </p:cNvSpPr>
          <p:nvPr>
            <p:ph type="title"/>
          </p:nvPr>
        </p:nvSpPr>
        <p:spPr>
          <a:xfrm>
            <a:off x="3599434" y="1206753"/>
            <a:ext cx="8234680" cy="880744"/>
          </a:xfrm>
          <a:prstGeom prst="rect">
            <a:avLst/>
          </a:prstGeom>
        </p:spPr>
        <p:txBody>
          <a:bodyPr vert="horz" wrap="square" lIns="0" tIns="12700" rIns="0" bIns="0" rtlCol="0">
            <a:spAutoFit/>
          </a:bodyPr>
          <a:lstStyle/>
          <a:p>
            <a:pPr algn="ctr">
              <a:lnSpc>
                <a:spcPts val="2650"/>
              </a:lnSpc>
              <a:spcBef>
                <a:spcPts val="100"/>
              </a:spcBef>
            </a:pPr>
            <a:r>
              <a:rPr sz="2400" dirty="0"/>
              <a:t>Introduction</a:t>
            </a:r>
            <a:r>
              <a:rPr sz="2400" spc="-55" dirty="0"/>
              <a:t> </a:t>
            </a:r>
            <a:r>
              <a:rPr sz="2400" spc="-25" dirty="0"/>
              <a:t>to</a:t>
            </a:r>
            <a:endParaRPr sz="2400"/>
          </a:p>
          <a:p>
            <a:pPr algn="ctr">
              <a:lnSpc>
                <a:spcPts val="4090"/>
              </a:lnSpc>
            </a:pPr>
            <a:r>
              <a:rPr dirty="0"/>
              <a:t>Parallel</a:t>
            </a:r>
            <a:r>
              <a:rPr spc="-10" dirty="0"/>
              <a:t> </a:t>
            </a:r>
            <a:r>
              <a:rPr dirty="0"/>
              <a:t>and</a:t>
            </a:r>
            <a:r>
              <a:rPr spc="5" dirty="0"/>
              <a:t> </a:t>
            </a:r>
            <a:r>
              <a:rPr dirty="0"/>
              <a:t>Distributed</a:t>
            </a:r>
            <a:r>
              <a:rPr spc="10" dirty="0"/>
              <a:t> </a:t>
            </a:r>
            <a:r>
              <a:rPr spc="-10" dirty="0"/>
              <a:t>Programming</a:t>
            </a:r>
          </a:p>
        </p:txBody>
      </p:sp>
      <p:sp>
        <p:nvSpPr>
          <p:cNvPr id="11" name="object 11"/>
          <p:cNvSpPr txBox="1"/>
          <p:nvPr/>
        </p:nvSpPr>
        <p:spPr>
          <a:xfrm>
            <a:off x="4932934" y="2771902"/>
            <a:ext cx="2588260" cy="756920"/>
          </a:xfrm>
          <a:prstGeom prst="rect">
            <a:avLst/>
          </a:prstGeom>
        </p:spPr>
        <p:txBody>
          <a:bodyPr vert="horz" wrap="square" lIns="0" tIns="12700" rIns="0" bIns="0" rtlCol="0">
            <a:spAutoFit/>
          </a:bodyPr>
          <a:lstStyle/>
          <a:p>
            <a:pPr marR="8255" algn="r">
              <a:lnSpc>
                <a:spcPct val="100000"/>
              </a:lnSpc>
              <a:spcBef>
                <a:spcPts val="100"/>
              </a:spcBef>
            </a:pPr>
            <a:r>
              <a:rPr sz="2400" spc="-25" dirty="0">
                <a:latin typeface="Arial MT"/>
                <a:cs typeface="Arial MT"/>
              </a:rPr>
              <a:t>CS3</a:t>
            </a:r>
            <a:endParaRPr sz="2400">
              <a:latin typeface="Arial MT"/>
              <a:cs typeface="Arial MT"/>
            </a:endParaRPr>
          </a:p>
          <a:p>
            <a:pPr marL="12700">
              <a:lnSpc>
                <a:spcPct val="100000"/>
              </a:lnSpc>
            </a:pPr>
            <a:r>
              <a:rPr sz="2400" dirty="0">
                <a:latin typeface="Arial MT"/>
                <a:cs typeface="Arial MT"/>
              </a:rPr>
              <a:t>Introduction</a:t>
            </a:r>
            <a:r>
              <a:rPr sz="2400" spc="-50" dirty="0">
                <a:latin typeface="Arial MT"/>
                <a:cs typeface="Arial MT"/>
              </a:rPr>
              <a:t> </a:t>
            </a:r>
            <a:r>
              <a:rPr sz="2400" dirty="0">
                <a:latin typeface="Arial MT"/>
                <a:cs typeface="Arial MT"/>
              </a:rPr>
              <a:t>to</a:t>
            </a:r>
            <a:r>
              <a:rPr sz="2400" spc="-50" dirty="0">
                <a:latin typeface="Arial MT"/>
                <a:cs typeface="Arial MT"/>
              </a:rPr>
              <a:t> </a:t>
            </a:r>
            <a:r>
              <a:rPr sz="2400" spc="-25" dirty="0">
                <a:latin typeface="Arial MT"/>
                <a:cs typeface="Arial MT"/>
              </a:rPr>
              <a:t>MPI</a:t>
            </a:r>
            <a:endParaRPr sz="2400">
              <a:latin typeface="Arial MT"/>
              <a:cs typeface="Arial MT"/>
            </a:endParaRPr>
          </a:p>
        </p:txBody>
      </p:sp>
      <p:pic>
        <p:nvPicPr>
          <p:cNvPr id="12" name="object 12"/>
          <p:cNvPicPr/>
          <p:nvPr/>
        </p:nvPicPr>
        <p:blipFill>
          <a:blip r:embed="rId4" cstate="print"/>
          <a:stretch>
            <a:fillRect/>
          </a:stretch>
        </p:blipFill>
        <p:spPr>
          <a:xfrm>
            <a:off x="11407275" y="5079491"/>
            <a:ext cx="636789" cy="664463"/>
          </a:xfrm>
          <a:prstGeom prst="rect">
            <a:avLst/>
          </a:prstGeom>
        </p:spPr>
      </p:pic>
      <p:sp>
        <p:nvSpPr>
          <p:cNvPr id="13" name="object 13"/>
          <p:cNvSpPr txBox="1"/>
          <p:nvPr/>
        </p:nvSpPr>
        <p:spPr>
          <a:xfrm>
            <a:off x="7920608" y="3055365"/>
            <a:ext cx="1686560" cy="299720"/>
          </a:xfrm>
          <a:prstGeom prst="rect">
            <a:avLst/>
          </a:prstGeom>
        </p:spPr>
        <p:txBody>
          <a:bodyPr vert="horz" wrap="square" lIns="0" tIns="12700" rIns="0" bIns="0" rtlCol="0">
            <a:spAutoFit/>
          </a:bodyPr>
          <a:lstStyle/>
          <a:p>
            <a:pPr marL="12700">
              <a:lnSpc>
                <a:spcPct val="100000"/>
              </a:lnSpc>
              <a:spcBef>
                <a:spcPts val="100"/>
              </a:spcBef>
            </a:pPr>
            <a:r>
              <a:rPr lang="en-US" sz="1800" dirty="0">
                <a:latin typeface="Arial MT"/>
                <a:cs typeface="Arial MT"/>
              </a:rPr>
              <a:t>Sachin D N</a:t>
            </a:r>
            <a:endParaRPr sz="1800" dirty="0">
              <a:latin typeface="Arial MT"/>
              <a:cs typeface="Arial MT"/>
            </a:endParaRPr>
          </a:p>
        </p:txBody>
      </p:sp>
      <p:pic>
        <p:nvPicPr>
          <p:cNvPr id="14" name="object 14"/>
          <p:cNvPicPr/>
          <p:nvPr/>
        </p:nvPicPr>
        <p:blipFill>
          <a:blip r:embed="rId5" cstate="print"/>
          <a:stretch>
            <a:fillRect/>
          </a:stretch>
        </p:blipFill>
        <p:spPr>
          <a:xfrm>
            <a:off x="7285249" y="4868948"/>
            <a:ext cx="1247064" cy="980171"/>
          </a:xfrm>
          <a:prstGeom prst="rect">
            <a:avLst/>
          </a:prstGeom>
        </p:spPr>
      </p:pic>
      <p:pic>
        <p:nvPicPr>
          <p:cNvPr id="15" name="object 15"/>
          <p:cNvPicPr/>
          <p:nvPr/>
        </p:nvPicPr>
        <p:blipFill>
          <a:blip r:embed="rId6" cstate="print"/>
          <a:stretch>
            <a:fillRect/>
          </a:stretch>
        </p:blipFill>
        <p:spPr>
          <a:xfrm>
            <a:off x="8811768" y="5024628"/>
            <a:ext cx="2420112" cy="83058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9ED3CB-4773-BB62-6111-C8A0310CF582}"/>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C2F46CA3-4736-2380-7457-9668D4AC05BC}"/>
              </a:ext>
            </a:extLst>
          </p:cNvPr>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dirty="0">
                <a:solidFill>
                  <a:srgbClr val="001F5F"/>
                </a:solidFill>
              </a:rPr>
              <a:t>Basic </a:t>
            </a:r>
            <a:r>
              <a:rPr spc="-10" dirty="0">
                <a:solidFill>
                  <a:srgbClr val="001F5F"/>
                </a:solidFill>
              </a:rPr>
              <a:t>functions</a:t>
            </a:r>
          </a:p>
        </p:txBody>
      </p:sp>
      <p:sp>
        <p:nvSpPr>
          <p:cNvPr id="4" name="Rectangle 1">
            <a:extLst>
              <a:ext uri="{FF2B5EF4-FFF2-40B4-BE49-F238E27FC236}">
                <a16:creationId xmlns:a16="http://schemas.microsoft.com/office/drawing/2014/main" id="{1047E292-F60D-9926-7732-A1F8F29143B9}"/>
              </a:ext>
            </a:extLst>
          </p:cNvPr>
          <p:cNvSpPr>
            <a:spLocks noChangeArrowheads="1"/>
          </p:cNvSpPr>
          <p:nvPr/>
        </p:nvSpPr>
        <p:spPr bwMode="auto">
          <a:xfrm>
            <a:off x="685800" y="1342311"/>
            <a:ext cx="11049000" cy="16619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28600" marR="0" lvl="0" indent="-228600" algn="l" defTabSz="914400" rtl="0" eaLnBrk="0" fontAlgn="base" latinLnBrk="0" hangingPunct="0">
              <a:lnSpc>
                <a:spcPct val="150000"/>
              </a:lnSpc>
              <a:spcBef>
                <a:spcPct val="0"/>
              </a:spcBef>
              <a:spcAft>
                <a:spcPct val="0"/>
              </a:spcAft>
              <a:buClrTx/>
              <a:buSzTx/>
              <a:buFontTx/>
              <a:buAutoNum type="arabicPeriod"/>
              <a:tabLst/>
            </a:pPr>
            <a:r>
              <a:rPr kumimoji="0" lang="en-US" altLang="en-US" sz="1400" b="1" i="0" u="none" strike="noStrike" cap="none" normalizeH="0" baseline="0" dirty="0">
                <a:ln>
                  <a:noFill/>
                </a:ln>
                <a:solidFill>
                  <a:schemeClr val="tx1"/>
                </a:solidFill>
                <a:effectLst/>
                <a:latin typeface="+mj-lt"/>
              </a:rPr>
              <a:t>int </a:t>
            </a:r>
            <a:r>
              <a:rPr kumimoji="0" lang="en-US" altLang="en-US" sz="1400" b="1" i="0" u="none" strike="noStrike" cap="none" normalizeH="0" baseline="0" dirty="0" err="1">
                <a:ln>
                  <a:noFill/>
                </a:ln>
                <a:solidFill>
                  <a:schemeClr val="tx1"/>
                </a:solidFill>
                <a:effectLst/>
                <a:latin typeface="+mj-lt"/>
              </a:rPr>
              <a:t>MPI_Init</a:t>
            </a:r>
            <a:r>
              <a:rPr kumimoji="0" lang="en-US" altLang="en-US" sz="1400" b="1" i="0" u="none" strike="noStrike" cap="none" normalizeH="0" baseline="0" dirty="0">
                <a:ln>
                  <a:noFill/>
                </a:ln>
                <a:solidFill>
                  <a:schemeClr val="tx1"/>
                </a:solidFill>
                <a:effectLst/>
                <a:latin typeface="+mj-lt"/>
              </a:rPr>
              <a:t>(int *</a:t>
            </a:r>
            <a:r>
              <a:rPr kumimoji="0" lang="en-US" altLang="en-US" sz="1400" b="1" i="0" u="none" strike="noStrike" cap="none" normalizeH="0" baseline="0" dirty="0" err="1">
                <a:ln>
                  <a:noFill/>
                </a:ln>
                <a:solidFill>
                  <a:schemeClr val="tx1"/>
                </a:solidFill>
                <a:effectLst/>
                <a:latin typeface="+mj-lt"/>
              </a:rPr>
              <a:t>argc</a:t>
            </a:r>
            <a:r>
              <a:rPr kumimoji="0" lang="en-US" altLang="en-US" sz="1400" b="1" i="0" u="none" strike="noStrike" cap="none" normalizeH="0" baseline="0" dirty="0">
                <a:ln>
                  <a:noFill/>
                </a:ln>
                <a:solidFill>
                  <a:schemeClr val="tx1"/>
                </a:solidFill>
                <a:effectLst/>
                <a:latin typeface="+mj-lt"/>
              </a:rPr>
              <a:t>, char **</a:t>
            </a:r>
            <a:r>
              <a:rPr kumimoji="0" lang="en-US" altLang="en-US" sz="1400" b="1" i="0" u="none" strike="noStrike" cap="none" normalizeH="0" baseline="0" dirty="0" err="1">
                <a:ln>
                  <a:noFill/>
                </a:ln>
                <a:solidFill>
                  <a:schemeClr val="tx1"/>
                </a:solidFill>
                <a:effectLst/>
                <a:latin typeface="+mj-lt"/>
              </a:rPr>
              <a:t>argv</a:t>
            </a:r>
            <a:r>
              <a:rPr kumimoji="0" lang="en-US" altLang="en-US" sz="1400" b="1" i="0" u="none" strike="noStrike" cap="none" normalizeH="0" baseline="0" dirty="0">
                <a:ln>
                  <a:noFill/>
                </a:ln>
                <a:solidFill>
                  <a:schemeClr val="tx1"/>
                </a:solidFill>
                <a:effectLst/>
                <a:latin typeface="+mj-lt"/>
              </a:rPr>
              <a:t>)</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400" b="1" i="0" u="none" strike="noStrike" cap="none" normalizeH="0" baseline="0" dirty="0">
                <a:ln>
                  <a:noFill/>
                </a:ln>
                <a:solidFill>
                  <a:schemeClr val="tx1"/>
                </a:solidFill>
                <a:effectLst/>
                <a:latin typeface="+mj-lt"/>
              </a:rPr>
              <a:t>Purpose:</a:t>
            </a:r>
            <a:r>
              <a:rPr kumimoji="0" lang="en-US" altLang="en-US" sz="1400" b="0" i="0" u="none" strike="noStrike" cap="none" normalizeH="0" baseline="0" dirty="0">
                <a:ln>
                  <a:noFill/>
                </a:ln>
                <a:solidFill>
                  <a:schemeClr val="tx1"/>
                </a:solidFill>
                <a:effectLst/>
                <a:latin typeface="+mj-lt"/>
              </a:rPr>
              <a:t> Initializes the MPI execution environment.</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400" b="1" i="0" u="none" strike="noStrike" cap="none" normalizeH="0" baseline="0" dirty="0">
                <a:ln>
                  <a:noFill/>
                </a:ln>
                <a:solidFill>
                  <a:schemeClr val="tx1"/>
                </a:solidFill>
                <a:effectLst/>
                <a:latin typeface="+mj-lt"/>
              </a:rPr>
              <a:t>Explanation:</a:t>
            </a:r>
            <a:r>
              <a:rPr kumimoji="0" lang="en-US" altLang="en-US" sz="1400" b="0" i="0" u="none" strike="noStrike" cap="none" normalizeH="0" baseline="0" dirty="0">
                <a:ln>
                  <a:noFill/>
                </a:ln>
                <a:solidFill>
                  <a:schemeClr val="tx1"/>
                </a:solidFill>
                <a:effectLst/>
                <a:latin typeface="+mj-lt"/>
              </a:rPr>
              <a:t> This function must be called before any other MPI function. It prepares the runtime environment for communication among processes.</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400" b="1" i="0" u="none" strike="noStrike" cap="none" normalizeH="0" baseline="0" dirty="0">
                <a:ln>
                  <a:noFill/>
                </a:ln>
                <a:solidFill>
                  <a:schemeClr val="tx1"/>
                </a:solidFill>
                <a:effectLst/>
                <a:latin typeface="+mj-lt"/>
              </a:rPr>
              <a:t>Usage:</a:t>
            </a:r>
            <a:r>
              <a:rPr kumimoji="0" lang="en-US" altLang="en-US" sz="1400" b="0" i="0" u="none" strike="noStrike" cap="none" normalizeH="0" baseline="0" dirty="0">
                <a:ln>
                  <a:noFill/>
                </a:ln>
                <a:solidFill>
                  <a:schemeClr val="tx1"/>
                </a:solidFill>
                <a:effectLst/>
                <a:latin typeface="+mj-lt"/>
              </a:rPr>
              <a:t> Typically used at the beginning of the MPI program to initialize arguments and communication settings.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CA67911A-57A7-5694-9952-749E9D42720B}"/>
              </a:ext>
            </a:extLst>
          </p:cNvPr>
          <p:cNvSpPr>
            <a:spLocks noChangeArrowheads="1"/>
          </p:cNvSpPr>
          <p:nvPr/>
        </p:nvSpPr>
        <p:spPr bwMode="auto">
          <a:xfrm>
            <a:off x="691946" y="3429000"/>
            <a:ext cx="10808105" cy="16619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1400" b="1" i="0" u="none" strike="noStrike" cap="none" normalizeH="0" baseline="0" dirty="0">
                <a:ln>
                  <a:noFill/>
                </a:ln>
                <a:solidFill>
                  <a:schemeClr val="tx1"/>
                </a:solidFill>
                <a:effectLst/>
                <a:latin typeface="+mj-lt"/>
              </a:rPr>
              <a:t>2. int </a:t>
            </a:r>
            <a:r>
              <a:rPr kumimoji="0" lang="en-US" altLang="en-US" sz="1400" b="1" i="0" u="none" strike="noStrike" cap="none" normalizeH="0" baseline="0" dirty="0" err="1">
                <a:ln>
                  <a:noFill/>
                </a:ln>
                <a:solidFill>
                  <a:schemeClr val="tx1"/>
                </a:solidFill>
                <a:effectLst/>
                <a:latin typeface="+mj-lt"/>
              </a:rPr>
              <a:t>MPI_Finalize</a:t>
            </a:r>
            <a:r>
              <a:rPr kumimoji="0" lang="en-US" altLang="en-US" sz="1400" b="1" i="0" u="none" strike="noStrike" cap="none" normalizeH="0" baseline="0" dirty="0">
                <a:ln>
                  <a:noFill/>
                </a:ln>
                <a:solidFill>
                  <a:schemeClr val="tx1"/>
                </a:solidFill>
                <a:effectLst/>
                <a:latin typeface="+mj-lt"/>
              </a:rPr>
              <a:t>()</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400" b="1" i="0" u="none" strike="noStrike" cap="none" normalizeH="0" baseline="0" dirty="0">
                <a:ln>
                  <a:noFill/>
                </a:ln>
                <a:solidFill>
                  <a:schemeClr val="tx1"/>
                </a:solidFill>
                <a:effectLst/>
                <a:latin typeface="+mj-lt"/>
              </a:rPr>
              <a:t>Purpose:</a:t>
            </a:r>
            <a:r>
              <a:rPr kumimoji="0" lang="en-US" altLang="en-US" sz="1400" b="0" i="0" u="none" strike="noStrike" cap="none" normalizeH="0" baseline="0" dirty="0">
                <a:ln>
                  <a:noFill/>
                </a:ln>
                <a:solidFill>
                  <a:schemeClr val="tx1"/>
                </a:solidFill>
                <a:effectLst/>
                <a:latin typeface="+mj-lt"/>
              </a:rPr>
              <a:t> Cleans up the MPI environment and terminates MPI.</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400" b="1" i="0" u="none" strike="noStrike" cap="none" normalizeH="0" baseline="0" dirty="0">
                <a:ln>
                  <a:noFill/>
                </a:ln>
                <a:solidFill>
                  <a:schemeClr val="tx1"/>
                </a:solidFill>
                <a:effectLst/>
                <a:latin typeface="+mj-lt"/>
              </a:rPr>
              <a:t>Explanation:</a:t>
            </a:r>
            <a:r>
              <a:rPr kumimoji="0" lang="en-US" altLang="en-US" sz="1400" b="0" i="0" u="none" strike="noStrike" cap="none" normalizeH="0" baseline="0" dirty="0">
                <a:ln>
                  <a:noFill/>
                </a:ln>
                <a:solidFill>
                  <a:schemeClr val="tx1"/>
                </a:solidFill>
                <a:effectLst/>
                <a:latin typeface="+mj-lt"/>
              </a:rPr>
              <a:t> This function is called at the end of an MPI program to deallocate resources and gracefully exit the parallel environment.</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400" b="1" i="0" u="none" strike="noStrike" cap="none" normalizeH="0" baseline="0" dirty="0">
                <a:ln>
                  <a:noFill/>
                </a:ln>
                <a:solidFill>
                  <a:schemeClr val="tx1"/>
                </a:solidFill>
                <a:effectLst/>
                <a:latin typeface="+mj-lt"/>
              </a:rPr>
              <a:t>Usage:</a:t>
            </a:r>
            <a:r>
              <a:rPr kumimoji="0" lang="en-US" altLang="en-US" sz="1400" b="0" i="0" u="none" strike="noStrike" cap="none" normalizeH="0" baseline="0" dirty="0">
                <a:ln>
                  <a:noFill/>
                </a:ln>
                <a:solidFill>
                  <a:schemeClr val="tx1"/>
                </a:solidFill>
                <a:effectLst/>
                <a:latin typeface="+mj-lt"/>
              </a:rPr>
              <a:t> Ensures that all MPI processes complete their tasks and exit cleanly.</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32124960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74293" y="133857"/>
            <a:ext cx="10492740" cy="513715"/>
          </a:xfrm>
          <a:prstGeom prst="rect">
            <a:avLst/>
          </a:prstGeom>
        </p:spPr>
        <p:txBody>
          <a:bodyPr vert="horz" wrap="square" lIns="0" tIns="12700" rIns="0" bIns="0" rtlCol="0">
            <a:spAutoFit/>
          </a:bodyPr>
          <a:lstStyle/>
          <a:p>
            <a:pPr marL="12700">
              <a:lnSpc>
                <a:spcPct val="100000"/>
              </a:lnSpc>
              <a:spcBef>
                <a:spcPts val="100"/>
              </a:spcBef>
            </a:pPr>
            <a:r>
              <a:rPr sz="3200" dirty="0"/>
              <a:t>Different</a:t>
            </a:r>
            <a:r>
              <a:rPr sz="3200" spc="-35" dirty="0"/>
              <a:t> </a:t>
            </a:r>
            <a:r>
              <a:rPr sz="3200" dirty="0"/>
              <a:t>partitions</a:t>
            </a:r>
            <a:r>
              <a:rPr sz="3200" spc="-45" dirty="0"/>
              <a:t> </a:t>
            </a:r>
            <a:r>
              <a:rPr sz="3200" dirty="0"/>
              <a:t>of</a:t>
            </a:r>
            <a:r>
              <a:rPr sz="3200" spc="-15" dirty="0"/>
              <a:t> </a:t>
            </a:r>
            <a:r>
              <a:rPr sz="3200" dirty="0"/>
              <a:t>a </a:t>
            </a:r>
            <a:r>
              <a:rPr sz="3200" spc="-10" dirty="0"/>
              <a:t>12-</a:t>
            </a:r>
            <a:r>
              <a:rPr sz="3200" dirty="0"/>
              <a:t>component</a:t>
            </a:r>
            <a:r>
              <a:rPr sz="3200" spc="-40" dirty="0"/>
              <a:t> </a:t>
            </a:r>
            <a:r>
              <a:rPr sz="3200" dirty="0"/>
              <a:t>vector</a:t>
            </a:r>
            <a:r>
              <a:rPr sz="3200" spc="-15" dirty="0"/>
              <a:t> </a:t>
            </a:r>
            <a:r>
              <a:rPr sz="3200" dirty="0"/>
              <a:t>among</a:t>
            </a:r>
            <a:r>
              <a:rPr sz="3200" spc="-15" dirty="0"/>
              <a:t> </a:t>
            </a:r>
            <a:r>
              <a:rPr sz="3200" spc="-50" dirty="0"/>
              <a:t>3</a:t>
            </a:r>
            <a:endParaRPr sz="3200"/>
          </a:p>
        </p:txBody>
      </p:sp>
      <p:sp>
        <p:nvSpPr>
          <p:cNvPr id="3" name="object 3"/>
          <p:cNvSpPr txBox="1"/>
          <p:nvPr/>
        </p:nvSpPr>
        <p:spPr>
          <a:xfrm>
            <a:off x="774293" y="572465"/>
            <a:ext cx="2035810" cy="514350"/>
          </a:xfrm>
          <a:prstGeom prst="rect">
            <a:avLst/>
          </a:prstGeom>
        </p:spPr>
        <p:txBody>
          <a:bodyPr vert="horz" wrap="square" lIns="0" tIns="13335" rIns="0" bIns="0" rtlCol="0">
            <a:spAutoFit/>
          </a:bodyPr>
          <a:lstStyle/>
          <a:p>
            <a:pPr marL="12700">
              <a:lnSpc>
                <a:spcPct val="100000"/>
              </a:lnSpc>
              <a:spcBef>
                <a:spcPts val="105"/>
              </a:spcBef>
            </a:pPr>
            <a:r>
              <a:rPr sz="3200" b="1" spc="-10" dirty="0">
                <a:solidFill>
                  <a:srgbClr val="201D6F"/>
                </a:solidFill>
                <a:latin typeface="Arial"/>
                <a:cs typeface="Arial"/>
              </a:rPr>
              <a:t>processes</a:t>
            </a:r>
            <a:endParaRPr sz="3200">
              <a:latin typeface="Arial"/>
              <a:cs typeface="Arial"/>
            </a:endParaRPr>
          </a:p>
        </p:txBody>
      </p:sp>
      <p:pic>
        <p:nvPicPr>
          <p:cNvPr id="4" name="object 4"/>
          <p:cNvPicPr/>
          <p:nvPr/>
        </p:nvPicPr>
        <p:blipFill>
          <a:blip r:embed="rId2" cstate="print"/>
          <a:stretch>
            <a:fillRect/>
          </a:stretch>
        </p:blipFill>
        <p:spPr>
          <a:xfrm>
            <a:off x="2117297" y="2505259"/>
            <a:ext cx="8166854" cy="2425077"/>
          </a:xfrm>
          <a:prstGeom prst="rect">
            <a:avLst/>
          </a:prstGeom>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dirty="0"/>
              <a:t>Partitioning</a:t>
            </a:r>
            <a:r>
              <a:rPr spc="-55" dirty="0"/>
              <a:t> </a:t>
            </a:r>
            <a:r>
              <a:rPr spc="-10" dirty="0"/>
              <a:t>options</a:t>
            </a:r>
          </a:p>
        </p:txBody>
      </p:sp>
      <p:sp>
        <p:nvSpPr>
          <p:cNvPr id="3" name="object 3"/>
          <p:cNvSpPr txBox="1"/>
          <p:nvPr/>
        </p:nvSpPr>
        <p:spPr>
          <a:xfrm>
            <a:off x="850493" y="1238549"/>
            <a:ext cx="8162925" cy="2903855"/>
          </a:xfrm>
          <a:prstGeom prst="rect">
            <a:avLst/>
          </a:prstGeom>
        </p:spPr>
        <p:txBody>
          <a:bodyPr vert="horz" wrap="square" lIns="0" tIns="152400" rIns="0" bIns="0" rtlCol="0">
            <a:spAutoFit/>
          </a:bodyPr>
          <a:lstStyle/>
          <a:p>
            <a:pPr marL="393065" indent="-380365">
              <a:lnSpc>
                <a:spcPct val="100000"/>
              </a:lnSpc>
              <a:spcBef>
                <a:spcPts val="1200"/>
              </a:spcBef>
              <a:buChar char="•"/>
              <a:tabLst>
                <a:tab pos="393065" algn="l"/>
              </a:tabLst>
            </a:pPr>
            <a:r>
              <a:rPr sz="2400" dirty="0">
                <a:latin typeface="Arial MT"/>
                <a:cs typeface="Arial MT"/>
              </a:rPr>
              <a:t>Block</a:t>
            </a:r>
            <a:r>
              <a:rPr sz="2400" spc="-65" dirty="0">
                <a:latin typeface="Arial MT"/>
                <a:cs typeface="Arial MT"/>
              </a:rPr>
              <a:t> </a:t>
            </a:r>
            <a:r>
              <a:rPr sz="2400" spc="-10" dirty="0">
                <a:latin typeface="Arial MT"/>
                <a:cs typeface="Arial MT"/>
              </a:rPr>
              <a:t>partitioning</a:t>
            </a:r>
            <a:endParaRPr sz="2400">
              <a:latin typeface="Arial MT"/>
              <a:cs typeface="Arial MT"/>
            </a:endParaRPr>
          </a:p>
          <a:p>
            <a:pPr marL="850265" lvl="1" indent="-368300">
              <a:lnSpc>
                <a:spcPct val="100000"/>
              </a:lnSpc>
              <a:spcBef>
                <a:spcPts val="1005"/>
              </a:spcBef>
              <a:buChar char="•"/>
              <a:tabLst>
                <a:tab pos="850265" algn="l"/>
              </a:tabLst>
            </a:pPr>
            <a:r>
              <a:rPr sz="2200" dirty="0">
                <a:latin typeface="Arial MT"/>
                <a:cs typeface="Arial MT"/>
              </a:rPr>
              <a:t>Assign</a:t>
            </a:r>
            <a:r>
              <a:rPr sz="2200" spc="-80" dirty="0">
                <a:latin typeface="Arial MT"/>
                <a:cs typeface="Arial MT"/>
              </a:rPr>
              <a:t> </a:t>
            </a:r>
            <a:r>
              <a:rPr sz="2200" dirty="0">
                <a:latin typeface="Arial MT"/>
                <a:cs typeface="Arial MT"/>
              </a:rPr>
              <a:t>blocks</a:t>
            </a:r>
            <a:r>
              <a:rPr sz="2200" spc="-70" dirty="0">
                <a:latin typeface="Arial MT"/>
                <a:cs typeface="Arial MT"/>
              </a:rPr>
              <a:t> </a:t>
            </a:r>
            <a:r>
              <a:rPr sz="2200" dirty="0">
                <a:latin typeface="Arial MT"/>
                <a:cs typeface="Arial MT"/>
              </a:rPr>
              <a:t>of</a:t>
            </a:r>
            <a:r>
              <a:rPr sz="2200" spc="-70" dirty="0">
                <a:latin typeface="Arial MT"/>
                <a:cs typeface="Arial MT"/>
              </a:rPr>
              <a:t> </a:t>
            </a:r>
            <a:r>
              <a:rPr sz="2200" dirty="0">
                <a:latin typeface="Arial MT"/>
                <a:cs typeface="Arial MT"/>
              </a:rPr>
              <a:t>consecutive</a:t>
            </a:r>
            <a:r>
              <a:rPr sz="2200" spc="-70" dirty="0">
                <a:latin typeface="Arial MT"/>
                <a:cs typeface="Arial MT"/>
              </a:rPr>
              <a:t> </a:t>
            </a:r>
            <a:r>
              <a:rPr sz="2200" dirty="0">
                <a:latin typeface="Arial MT"/>
                <a:cs typeface="Arial MT"/>
              </a:rPr>
              <a:t>components</a:t>
            </a:r>
            <a:r>
              <a:rPr sz="2200" spc="-55" dirty="0">
                <a:latin typeface="Arial MT"/>
                <a:cs typeface="Arial MT"/>
              </a:rPr>
              <a:t> </a:t>
            </a:r>
            <a:r>
              <a:rPr sz="2200" dirty="0">
                <a:latin typeface="Arial MT"/>
                <a:cs typeface="Arial MT"/>
              </a:rPr>
              <a:t>to</a:t>
            </a:r>
            <a:r>
              <a:rPr sz="2200" spc="-70" dirty="0">
                <a:latin typeface="Arial MT"/>
                <a:cs typeface="Arial MT"/>
              </a:rPr>
              <a:t> </a:t>
            </a:r>
            <a:r>
              <a:rPr sz="2200" dirty="0">
                <a:latin typeface="Arial MT"/>
                <a:cs typeface="Arial MT"/>
              </a:rPr>
              <a:t>each</a:t>
            </a:r>
            <a:r>
              <a:rPr sz="2200" spc="-70" dirty="0">
                <a:latin typeface="Arial MT"/>
                <a:cs typeface="Arial MT"/>
              </a:rPr>
              <a:t> </a:t>
            </a:r>
            <a:r>
              <a:rPr sz="2200" spc="-10" dirty="0">
                <a:latin typeface="Arial MT"/>
                <a:cs typeface="Arial MT"/>
              </a:rPr>
              <a:t>process.</a:t>
            </a:r>
            <a:endParaRPr sz="2200">
              <a:latin typeface="Arial MT"/>
              <a:cs typeface="Arial MT"/>
            </a:endParaRPr>
          </a:p>
          <a:p>
            <a:pPr marL="393065" indent="-380365">
              <a:lnSpc>
                <a:spcPct val="100000"/>
              </a:lnSpc>
              <a:spcBef>
                <a:spcPts val="1000"/>
              </a:spcBef>
              <a:buChar char="•"/>
              <a:tabLst>
                <a:tab pos="393065" algn="l"/>
              </a:tabLst>
            </a:pPr>
            <a:r>
              <a:rPr sz="2400" dirty="0">
                <a:latin typeface="Arial MT"/>
                <a:cs typeface="Arial MT"/>
              </a:rPr>
              <a:t>Cyclic</a:t>
            </a:r>
            <a:r>
              <a:rPr sz="2400" spc="-70" dirty="0">
                <a:latin typeface="Arial MT"/>
                <a:cs typeface="Arial MT"/>
              </a:rPr>
              <a:t> </a:t>
            </a:r>
            <a:r>
              <a:rPr sz="2400" spc="-10" dirty="0">
                <a:latin typeface="Arial MT"/>
                <a:cs typeface="Arial MT"/>
              </a:rPr>
              <a:t>partitioning</a:t>
            </a:r>
            <a:endParaRPr sz="2400">
              <a:latin typeface="Arial MT"/>
              <a:cs typeface="Arial MT"/>
            </a:endParaRPr>
          </a:p>
          <a:p>
            <a:pPr marL="850265" lvl="1" indent="-368300">
              <a:lnSpc>
                <a:spcPct val="100000"/>
              </a:lnSpc>
              <a:spcBef>
                <a:spcPts val="1005"/>
              </a:spcBef>
              <a:buChar char="•"/>
              <a:tabLst>
                <a:tab pos="850265" algn="l"/>
              </a:tabLst>
            </a:pPr>
            <a:r>
              <a:rPr sz="2200" dirty="0">
                <a:latin typeface="Arial MT"/>
                <a:cs typeface="Arial MT"/>
              </a:rPr>
              <a:t>Assign</a:t>
            </a:r>
            <a:r>
              <a:rPr sz="2200" spc="-70" dirty="0">
                <a:latin typeface="Arial MT"/>
                <a:cs typeface="Arial MT"/>
              </a:rPr>
              <a:t> </a:t>
            </a:r>
            <a:r>
              <a:rPr sz="2200" dirty="0">
                <a:latin typeface="Arial MT"/>
                <a:cs typeface="Arial MT"/>
              </a:rPr>
              <a:t>components</a:t>
            </a:r>
            <a:r>
              <a:rPr sz="2200" spc="-50" dirty="0">
                <a:latin typeface="Arial MT"/>
                <a:cs typeface="Arial MT"/>
              </a:rPr>
              <a:t> </a:t>
            </a:r>
            <a:r>
              <a:rPr sz="2200" dirty="0">
                <a:latin typeface="Arial MT"/>
                <a:cs typeface="Arial MT"/>
              </a:rPr>
              <a:t>in</a:t>
            </a:r>
            <a:r>
              <a:rPr sz="2200" spc="-60" dirty="0">
                <a:latin typeface="Arial MT"/>
                <a:cs typeface="Arial MT"/>
              </a:rPr>
              <a:t> </a:t>
            </a:r>
            <a:r>
              <a:rPr sz="2200" dirty="0">
                <a:latin typeface="Arial MT"/>
                <a:cs typeface="Arial MT"/>
              </a:rPr>
              <a:t>a</a:t>
            </a:r>
            <a:r>
              <a:rPr sz="2200" spc="-65" dirty="0">
                <a:latin typeface="Arial MT"/>
                <a:cs typeface="Arial MT"/>
              </a:rPr>
              <a:t> </a:t>
            </a:r>
            <a:r>
              <a:rPr sz="2200" dirty="0">
                <a:latin typeface="Arial MT"/>
                <a:cs typeface="Arial MT"/>
              </a:rPr>
              <a:t>round</a:t>
            </a:r>
            <a:r>
              <a:rPr sz="2200" spc="-50" dirty="0">
                <a:latin typeface="Arial MT"/>
                <a:cs typeface="Arial MT"/>
              </a:rPr>
              <a:t> </a:t>
            </a:r>
            <a:r>
              <a:rPr sz="2200" dirty="0">
                <a:latin typeface="Arial MT"/>
                <a:cs typeface="Arial MT"/>
              </a:rPr>
              <a:t>robin</a:t>
            </a:r>
            <a:r>
              <a:rPr sz="2200" spc="-65" dirty="0">
                <a:latin typeface="Arial MT"/>
                <a:cs typeface="Arial MT"/>
              </a:rPr>
              <a:t> </a:t>
            </a:r>
            <a:r>
              <a:rPr sz="2200" spc="-10" dirty="0">
                <a:latin typeface="Arial MT"/>
                <a:cs typeface="Arial MT"/>
              </a:rPr>
              <a:t>fashion.</a:t>
            </a:r>
            <a:endParaRPr sz="2200">
              <a:latin typeface="Arial MT"/>
              <a:cs typeface="Arial MT"/>
            </a:endParaRPr>
          </a:p>
          <a:p>
            <a:pPr marL="393065" indent="-380365">
              <a:lnSpc>
                <a:spcPct val="100000"/>
              </a:lnSpc>
              <a:spcBef>
                <a:spcPts val="990"/>
              </a:spcBef>
              <a:buChar char="•"/>
              <a:tabLst>
                <a:tab pos="393065" algn="l"/>
              </a:tabLst>
            </a:pPr>
            <a:r>
              <a:rPr sz="2400" spc="-10" dirty="0">
                <a:latin typeface="Arial MT"/>
                <a:cs typeface="Arial MT"/>
              </a:rPr>
              <a:t>Block-</a:t>
            </a:r>
            <a:r>
              <a:rPr sz="2400" dirty="0">
                <a:latin typeface="Arial MT"/>
                <a:cs typeface="Arial MT"/>
              </a:rPr>
              <a:t>cyclic</a:t>
            </a:r>
            <a:r>
              <a:rPr sz="2400" spc="-15" dirty="0">
                <a:latin typeface="Arial MT"/>
                <a:cs typeface="Arial MT"/>
              </a:rPr>
              <a:t> </a:t>
            </a:r>
            <a:r>
              <a:rPr sz="2400" spc="-10" dirty="0">
                <a:latin typeface="Arial MT"/>
                <a:cs typeface="Arial MT"/>
              </a:rPr>
              <a:t>partitioning</a:t>
            </a:r>
            <a:endParaRPr sz="2400">
              <a:latin typeface="Arial MT"/>
              <a:cs typeface="Arial MT"/>
            </a:endParaRPr>
          </a:p>
          <a:p>
            <a:pPr marL="850265" lvl="1" indent="-368300">
              <a:lnSpc>
                <a:spcPct val="100000"/>
              </a:lnSpc>
              <a:spcBef>
                <a:spcPts val="1005"/>
              </a:spcBef>
              <a:buChar char="•"/>
              <a:tabLst>
                <a:tab pos="850265" algn="l"/>
              </a:tabLst>
            </a:pPr>
            <a:r>
              <a:rPr sz="2200" dirty="0">
                <a:latin typeface="Arial MT"/>
                <a:cs typeface="Arial MT"/>
              </a:rPr>
              <a:t>Use</a:t>
            </a:r>
            <a:r>
              <a:rPr sz="2200" spc="-50" dirty="0">
                <a:latin typeface="Arial MT"/>
                <a:cs typeface="Arial MT"/>
              </a:rPr>
              <a:t> </a:t>
            </a:r>
            <a:r>
              <a:rPr sz="2200" dirty="0">
                <a:latin typeface="Arial MT"/>
                <a:cs typeface="Arial MT"/>
              </a:rPr>
              <a:t>a</a:t>
            </a:r>
            <a:r>
              <a:rPr sz="2200" spc="-50" dirty="0">
                <a:latin typeface="Arial MT"/>
                <a:cs typeface="Arial MT"/>
              </a:rPr>
              <a:t> </a:t>
            </a:r>
            <a:r>
              <a:rPr sz="2200" dirty="0">
                <a:latin typeface="Arial MT"/>
                <a:cs typeface="Arial MT"/>
              </a:rPr>
              <a:t>cyclic</a:t>
            </a:r>
            <a:r>
              <a:rPr sz="2200" spc="-55" dirty="0">
                <a:latin typeface="Arial MT"/>
                <a:cs typeface="Arial MT"/>
              </a:rPr>
              <a:t> </a:t>
            </a:r>
            <a:r>
              <a:rPr sz="2200" dirty="0">
                <a:latin typeface="Arial MT"/>
                <a:cs typeface="Arial MT"/>
              </a:rPr>
              <a:t>distribution</a:t>
            </a:r>
            <a:r>
              <a:rPr sz="2200" spc="-50" dirty="0">
                <a:latin typeface="Arial MT"/>
                <a:cs typeface="Arial MT"/>
              </a:rPr>
              <a:t> </a:t>
            </a:r>
            <a:r>
              <a:rPr sz="2200" dirty="0">
                <a:latin typeface="Arial MT"/>
                <a:cs typeface="Arial MT"/>
              </a:rPr>
              <a:t>of</a:t>
            </a:r>
            <a:r>
              <a:rPr sz="2200" spc="-55" dirty="0">
                <a:latin typeface="Arial MT"/>
                <a:cs typeface="Arial MT"/>
              </a:rPr>
              <a:t> </a:t>
            </a:r>
            <a:r>
              <a:rPr sz="2200" dirty="0">
                <a:latin typeface="Arial MT"/>
                <a:cs typeface="Arial MT"/>
              </a:rPr>
              <a:t>blocks</a:t>
            </a:r>
            <a:r>
              <a:rPr sz="2200" spc="-50" dirty="0">
                <a:latin typeface="Arial MT"/>
                <a:cs typeface="Arial MT"/>
              </a:rPr>
              <a:t> </a:t>
            </a:r>
            <a:r>
              <a:rPr sz="2200" dirty="0">
                <a:latin typeface="Arial MT"/>
                <a:cs typeface="Arial MT"/>
              </a:rPr>
              <a:t>of</a:t>
            </a:r>
            <a:r>
              <a:rPr sz="2200" spc="-55" dirty="0">
                <a:latin typeface="Arial MT"/>
                <a:cs typeface="Arial MT"/>
              </a:rPr>
              <a:t> </a:t>
            </a:r>
            <a:r>
              <a:rPr sz="2200" spc="-10" dirty="0">
                <a:latin typeface="Arial MT"/>
                <a:cs typeface="Arial MT"/>
              </a:rPr>
              <a:t>components.</a:t>
            </a:r>
            <a:endParaRPr sz="2200">
              <a:latin typeface="Arial MT"/>
              <a:cs typeface="Arial MT"/>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74293" y="133857"/>
            <a:ext cx="5080000" cy="953135"/>
          </a:xfrm>
          <a:prstGeom prst="rect">
            <a:avLst/>
          </a:prstGeom>
        </p:spPr>
        <p:txBody>
          <a:bodyPr vert="horz" wrap="square" lIns="0" tIns="67945" rIns="0" bIns="0" rtlCol="0">
            <a:spAutoFit/>
          </a:bodyPr>
          <a:lstStyle/>
          <a:p>
            <a:pPr marL="12700" marR="5080">
              <a:lnSpc>
                <a:spcPts val="3460"/>
              </a:lnSpc>
              <a:spcBef>
                <a:spcPts val="535"/>
              </a:spcBef>
            </a:pPr>
            <a:r>
              <a:rPr sz="3200" dirty="0"/>
              <a:t>Parallel</a:t>
            </a:r>
            <a:r>
              <a:rPr sz="3200" spc="-30" dirty="0"/>
              <a:t> </a:t>
            </a:r>
            <a:r>
              <a:rPr sz="3200" dirty="0"/>
              <a:t>implementation</a:t>
            </a:r>
            <a:r>
              <a:rPr sz="3200" spc="-60" dirty="0"/>
              <a:t> </a:t>
            </a:r>
            <a:r>
              <a:rPr sz="3200" spc="-25" dirty="0"/>
              <a:t>of </a:t>
            </a:r>
            <a:r>
              <a:rPr sz="3200" dirty="0"/>
              <a:t>vector</a:t>
            </a:r>
            <a:r>
              <a:rPr sz="3200" spc="-40" dirty="0"/>
              <a:t> </a:t>
            </a:r>
            <a:r>
              <a:rPr sz="3200" spc="-10" dirty="0"/>
              <a:t>addition</a:t>
            </a:r>
            <a:endParaRPr sz="3200"/>
          </a:p>
        </p:txBody>
      </p:sp>
      <p:pic>
        <p:nvPicPr>
          <p:cNvPr id="3" name="object 3"/>
          <p:cNvPicPr/>
          <p:nvPr/>
        </p:nvPicPr>
        <p:blipFill>
          <a:blip r:embed="rId2" cstate="print"/>
          <a:stretch>
            <a:fillRect/>
          </a:stretch>
        </p:blipFill>
        <p:spPr>
          <a:xfrm>
            <a:off x="2155928" y="1815518"/>
            <a:ext cx="7863982" cy="2630099"/>
          </a:xfrm>
          <a:prstGeom prst="rect">
            <a:avLst/>
          </a:prstGeom>
        </p:spPr>
      </p:pic>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10" dirty="0"/>
              <a:t>Scatter</a:t>
            </a:r>
          </a:p>
        </p:txBody>
      </p:sp>
      <p:sp>
        <p:nvSpPr>
          <p:cNvPr id="3" name="object 3"/>
          <p:cNvSpPr txBox="1"/>
          <p:nvPr/>
        </p:nvSpPr>
        <p:spPr>
          <a:xfrm>
            <a:off x="850493" y="1378458"/>
            <a:ext cx="9927590" cy="1123315"/>
          </a:xfrm>
          <a:prstGeom prst="rect">
            <a:avLst/>
          </a:prstGeom>
        </p:spPr>
        <p:txBody>
          <a:bodyPr vert="horz" wrap="square" lIns="0" tIns="12700" rIns="0" bIns="0" rtlCol="0">
            <a:spAutoFit/>
          </a:bodyPr>
          <a:lstStyle/>
          <a:p>
            <a:pPr marL="391160" marR="5080" indent="-378460" algn="just">
              <a:lnSpc>
                <a:spcPct val="100000"/>
              </a:lnSpc>
              <a:spcBef>
                <a:spcPts val="100"/>
              </a:spcBef>
              <a:buChar char="•"/>
              <a:tabLst>
                <a:tab pos="393700" algn="l"/>
              </a:tabLst>
            </a:pPr>
            <a:r>
              <a:rPr sz="2400" dirty="0">
                <a:latin typeface="Arial MT"/>
                <a:cs typeface="Arial MT"/>
              </a:rPr>
              <a:t>MPI_Scatter</a:t>
            </a:r>
            <a:r>
              <a:rPr sz="2400" spc="-60" dirty="0">
                <a:latin typeface="Arial MT"/>
                <a:cs typeface="Arial MT"/>
              </a:rPr>
              <a:t> </a:t>
            </a:r>
            <a:r>
              <a:rPr sz="2400" dirty="0">
                <a:latin typeface="Arial MT"/>
                <a:cs typeface="Arial MT"/>
              </a:rPr>
              <a:t>can</a:t>
            </a:r>
            <a:r>
              <a:rPr sz="2400" spc="-45" dirty="0">
                <a:latin typeface="Arial MT"/>
                <a:cs typeface="Arial MT"/>
              </a:rPr>
              <a:t> </a:t>
            </a:r>
            <a:r>
              <a:rPr sz="2400" dirty="0">
                <a:latin typeface="Arial MT"/>
                <a:cs typeface="Arial MT"/>
              </a:rPr>
              <a:t>be</a:t>
            </a:r>
            <a:r>
              <a:rPr sz="2400" spc="-45" dirty="0">
                <a:latin typeface="Arial MT"/>
                <a:cs typeface="Arial MT"/>
              </a:rPr>
              <a:t> </a:t>
            </a:r>
            <a:r>
              <a:rPr sz="2400" dirty="0">
                <a:latin typeface="Arial MT"/>
                <a:cs typeface="Arial MT"/>
              </a:rPr>
              <a:t>used</a:t>
            </a:r>
            <a:r>
              <a:rPr sz="2400" spc="-35" dirty="0">
                <a:latin typeface="Arial MT"/>
                <a:cs typeface="Arial MT"/>
              </a:rPr>
              <a:t> </a:t>
            </a:r>
            <a:r>
              <a:rPr sz="2400" dirty="0">
                <a:latin typeface="Arial MT"/>
                <a:cs typeface="Arial MT"/>
              </a:rPr>
              <a:t>in</a:t>
            </a:r>
            <a:r>
              <a:rPr sz="2400" spc="-40" dirty="0">
                <a:latin typeface="Arial MT"/>
                <a:cs typeface="Arial MT"/>
              </a:rPr>
              <a:t> </a:t>
            </a:r>
            <a:r>
              <a:rPr sz="2400" dirty="0">
                <a:latin typeface="Arial MT"/>
                <a:cs typeface="Arial MT"/>
              </a:rPr>
              <a:t>a</a:t>
            </a:r>
            <a:r>
              <a:rPr sz="2400" spc="-55" dirty="0">
                <a:latin typeface="Arial MT"/>
                <a:cs typeface="Arial MT"/>
              </a:rPr>
              <a:t> </a:t>
            </a:r>
            <a:r>
              <a:rPr sz="2400" dirty="0">
                <a:latin typeface="Arial MT"/>
                <a:cs typeface="Arial MT"/>
              </a:rPr>
              <a:t>function</a:t>
            </a:r>
            <a:r>
              <a:rPr sz="2400" spc="-45" dirty="0">
                <a:latin typeface="Arial MT"/>
                <a:cs typeface="Arial MT"/>
              </a:rPr>
              <a:t> </a:t>
            </a:r>
            <a:r>
              <a:rPr sz="2400" dirty="0">
                <a:latin typeface="Arial MT"/>
                <a:cs typeface="Arial MT"/>
              </a:rPr>
              <a:t>that</a:t>
            </a:r>
            <a:r>
              <a:rPr sz="2400" spc="-40" dirty="0">
                <a:latin typeface="Arial MT"/>
                <a:cs typeface="Arial MT"/>
              </a:rPr>
              <a:t> </a:t>
            </a:r>
            <a:r>
              <a:rPr sz="2400" dirty="0">
                <a:latin typeface="Arial MT"/>
                <a:cs typeface="Arial MT"/>
              </a:rPr>
              <a:t>reads</a:t>
            </a:r>
            <a:r>
              <a:rPr sz="2400" spc="-45" dirty="0">
                <a:latin typeface="Arial MT"/>
                <a:cs typeface="Arial MT"/>
              </a:rPr>
              <a:t> </a:t>
            </a:r>
            <a:r>
              <a:rPr sz="2400" dirty="0">
                <a:latin typeface="Arial MT"/>
                <a:cs typeface="Arial MT"/>
              </a:rPr>
              <a:t>in</a:t>
            </a:r>
            <a:r>
              <a:rPr sz="2400" spc="-40" dirty="0">
                <a:latin typeface="Arial MT"/>
                <a:cs typeface="Arial MT"/>
              </a:rPr>
              <a:t> </a:t>
            </a:r>
            <a:r>
              <a:rPr sz="2400" dirty="0">
                <a:latin typeface="Arial MT"/>
                <a:cs typeface="Arial MT"/>
              </a:rPr>
              <a:t>an</a:t>
            </a:r>
            <a:r>
              <a:rPr sz="2400" spc="-45" dirty="0">
                <a:latin typeface="Arial MT"/>
                <a:cs typeface="Arial MT"/>
              </a:rPr>
              <a:t> </a:t>
            </a:r>
            <a:r>
              <a:rPr sz="2400" dirty="0">
                <a:latin typeface="Arial MT"/>
                <a:cs typeface="Arial MT"/>
              </a:rPr>
              <a:t>entire</a:t>
            </a:r>
            <a:r>
              <a:rPr sz="2400" spc="-45" dirty="0">
                <a:latin typeface="Arial MT"/>
                <a:cs typeface="Arial MT"/>
              </a:rPr>
              <a:t> </a:t>
            </a:r>
            <a:r>
              <a:rPr sz="2400" dirty="0">
                <a:latin typeface="Arial MT"/>
                <a:cs typeface="Arial MT"/>
              </a:rPr>
              <a:t>vector</a:t>
            </a:r>
            <a:r>
              <a:rPr sz="2400" spc="-35" dirty="0">
                <a:latin typeface="Arial MT"/>
                <a:cs typeface="Arial MT"/>
              </a:rPr>
              <a:t> </a:t>
            </a:r>
            <a:r>
              <a:rPr sz="2400" spc="-25" dirty="0">
                <a:latin typeface="Arial MT"/>
                <a:cs typeface="Arial MT"/>
              </a:rPr>
              <a:t>on 	</a:t>
            </a:r>
            <a:r>
              <a:rPr sz="2400" dirty="0">
                <a:latin typeface="Arial MT"/>
                <a:cs typeface="Arial MT"/>
              </a:rPr>
              <a:t>process</a:t>
            </a:r>
            <a:r>
              <a:rPr sz="2400" spc="-60" dirty="0">
                <a:latin typeface="Arial MT"/>
                <a:cs typeface="Arial MT"/>
              </a:rPr>
              <a:t> </a:t>
            </a:r>
            <a:r>
              <a:rPr sz="2400" dirty="0">
                <a:latin typeface="Arial MT"/>
                <a:cs typeface="Arial MT"/>
              </a:rPr>
              <a:t>0</a:t>
            </a:r>
            <a:r>
              <a:rPr sz="2400" spc="-55" dirty="0">
                <a:latin typeface="Arial MT"/>
                <a:cs typeface="Arial MT"/>
              </a:rPr>
              <a:t> </a:t>
            </a:r>
            <a:r>
              <a:rPr sz="2400" dirty="0">
                <a:latin typeface="Arial MT"/>
                <a:cs typeface="Arial MT"/>
              </a:rPr>
              <a:t>but</a:t>
            </a:r>
            <a:r>
              <a:rPr sz="2400" spc="-60" dirty="0">
                <a:latin typeface="Arial MT"/>
                <a:cs typeface="Arial MT"/>
              </a:rPr>
              <a:t> </a:t>
            </a:r>
            <a:r>
              <a:rPr sz="2400" dirty="0">
                <a:latin typeface="Arial MT"/>
                <a:cs typeface="Arial MT"/>
              </a:rPr>
              <a:t>only</a:t>
            </a:r>
            <a:r>
              <a:rPr sz="2400" spc="-45" dirty="0">
                <a:latin typeface="Arial MT"/>
                <a:cs typeface="Arial MT"/>
              </a:rPr>
              <a:t> </a:t>
            </a:r>
            <a:r>
              <a:rPr sz="2400" dirty="0">
                <a:latin typeface="Arial MT"/>
                <a:cs typeface="Arial MT"/>
              </a:rPr>
              <a:t>sends</a:t>
            </a:r>
            <a:r>
              <a:rPr sz="2400" spc="-55" dirty="0">
                <a:latin typeface="Arial MT"/>
                <a:cs typeface="Arial MT"/>
              </a:rPr>
              <a:t> </a:t>
            </a:r>
            <a:r>
              <a:rPr sz="2400" dirty="0">
                <a:latin typeface="Arial MT"/>
                <a:cs typeface="Arial MT"/>
              </a:rPr>
              <a:t>the</a:t>
            </a:r>
            <a:r>
              <a:rPr sz="2400" spc="-55" dirty="0">
                <a:latin typeface="Arial MT"/>
                <a:cs typeface="Arial MT"/>
              </a:rPr>
              <a:t> </a:t>
            </a:r>
            <a:r>
              <a:rPr sz="2400" dirty="0">
                <a:latin typeface="Arial MT"/>
                <a:cs typeface="Arial MT"/>
              </a:rPr>
              <a:t>needed</a:t>
            </a:r>
            <a:r>
              <a:rPr sz="2400" spc="-40" dirty="0">
                <a:latin typeface="Arial MT"/>
                <a:cs typeface="Arial MT"/>
              </a:rPr>
              <a:t> </a:t>
            </a:r>
            <a:r>
              <a:rPr sz="2400" dirty="0">
                <a:latin typeface="Arial MT"/>
                <a:cs typeface="Arial MT"/>
              </a:rPr>
              <a:t>components</a:t>
            </a:r>
            <a:r>
              <a:rPr sz="2400" spc="-45" dirty="0">
                <a:latin typeface="Arial MT"/>
                <a:cs typeface="Arial MT"/>
              </a:rPr>
              <a:t> </a:t>
            </a:r>
            <a:r>
              <a:rPr sz="2400" dirty="0">
                <a:latin typeface="Arial MT"/>
                <a:cs typeface="Arial MT"/>
              </a:rPr>
              <a:t>to</a:t>
            </a:r>
            <a:r>
              <a:rPr sz="2400" spc="-55" dirty="0">
                <a:latin typeface="Arial MT"/>
                <a:cs typeface="Arial MT"/>
              </a:rPr>
              <a:t> </a:t>
            </a:r>
            <a:r>
              <a:rPr sz="2400" dirty="0">
                <a:latin typeface="Arial MT"/>
                <a:cs typeface="Arial MT"/>
              </a:rPr>
              <a:t>each</a:t>
            </a:r>
            <a:r>
              <a:rPr sz="2400" spc="-55" dirty="0">
                <a:latin typeface="Arial MT"/>
                <a:cs typeface="Arial MT"/>
              </a:rPr>
              <a:t> </a:t>
            </a:r>
            <a:r>
              <a:rPr sz="2400" dirty="0">
                <a:latin typeface="Arial MT"/>
                <a:cs typeface="Arial MT"/>
              </a:rPr>
              <a:t>of</a:t>
            </a:r>
            <a:r>
              <a:rPr sz="2400" spc="-60" dirty="0">
                <a:latin typeface="Arial MT"/>
                <a:cs typeface="Arial MT"/>
              </a:rPr>
              <a:t> </a:t>
            </a:r>
            <a:r>
              <a:rPr sz="2400" dirty="0">
                <a:latin typeface="Arial MT"/>
                <a:cs typeface="Arial MT"/>
              </a:rPr>
              <a:t>the</a:t>
            </a:r>
            <a:r>
              <a:rPr sz="2400" spc="-55" dirty="0">
                <a:latin typeface="Arial MT"/>
                <a:cs typeface="Arial MT"/>
              </a:rPr>
              <a:t> </a:t>
            </a:r>
            <a:r>
              <a:rPr sz="2400" spc="-10" dirty="0">
                <a:latin typeface="Arial MT"/>
                <a:cs typeface="Arial MT"/>
              </a:rPr>
              <a:t>other 	processes.</a:t>
            </a:r>
            <a:endParaRPr sz="2400">
              <a:latin typeface="Arial MT"/>
              <a:cs typeface="Arial MT"/>
            </a:endParaRPr>
          </a:p>
        </p:txBody>
      </p:sp>
      <p:pic>
        <p:nvPicPr>
          <p:cNvPr id="4" name="object 4"/>
          <p:cNvPicPr/>
          <p:nvPr/>
        </p:nvPicPr>
        <p:blipFill>
          <a:blip r:embed="rId2" cstate="print"/>
          <a:stretch>
            <a:fillRect/>
          </a:stretch>
        </p:blipFill>
        <p:spPr>
          <a:xfrm>
            <a:off x="3215639" y="3357371"/>
            <a:ext cx="5268468" cy="2362200"/>
          </a:xfrm>
          <a:prstGeom prst="rect">
            <a:avLst/>
          </a:prstGeom>
        </p:spPr>
      </p:pic>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dirty="0"/>
              <a:t>Reading</a:t>
            </a:r>
            <a:r>
              <a:rPr spc="-60" dirty="0"/>
              <a:t> </a:t>
            </a:r>
            <a:r>
              <a:rPr dirty="0"/>
              <a:t>and</a:t>
            </a:r>
            <a:r>
              <a:rPr spc="-55" dirty="0"/>
              <a:t> </a:t>
            </a:r>
            <a:r>
              <a:rPr dirty="0"/>
              <a:t>distributing</a:t>
            </a:r>
            <a:r>
              <a:rPr spc="-40" dirty="0"/>
              <a:t> </a:t>
            </a:r>
            <a:r>
              <a:rPr dirty="0"/>
              <a:t>a</a:t>
            </a:r>
            <a:r>
              <a:rPr spc="-55" dirty="0"/>
              <a:t> </a:t>
            </a:r>
            <a:r>
              <a:rPr spc="-10" dirty="0"/>
              <a:t>vector</a:t>
            </a:r>
          </a:p>
        </p:txBody>
      </p:sp>
      <p:pic>
        <p:nvPicPr>
          <p:cNvPr id="3" name="object 3"/>
          <p:cNvPicPr/>
          <p:nvPr/>
        </p:nvPicPr>
        <p:blipFill>
          <a:blip r:embed="rId2" cstate="print"/>
          <a:stretch>
            <a:fillRect/>
          </a:stretch>
        </p:blipFill>
        <p:spPr>
          <a:xfrm>
            <a:off x="2208276" y="908303"/>
            <a:ext cx="7417308" cy="5190744"/>
          </a:xfrm>
          <a:prstGeom prst="rect">
            <a:avLst/>
          </a:prstGeom>
        </p:spPr>
      </p:pic>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10" dirty="0"/>
              <a:t>Gather</a:t>
            </a:r>
          </a:p>
        </p:txBody>
      </p:sp>
      <p:sp>
        <p:nvSpPr>
          <p:cNvPr id="3" name="object 3"/>
          <p:cNvSpPr txBox="1"/>
          <p:nvPr/>
        </p:nvSpPr>
        <p:spPr>
          <a:xfrm>
            <a:off x="850493" y="1378458"/>
            <a:ext cx="9522460" cy="756920"/>
          </a:xfrm>
          <a:prstGeom prst="rect">
            <a:avLst/>
          </a:prstGeom>
        </p:spPr>
        <p:txBody>
          <a:bodyPr vert="horz" wrap="square" lIns="0" tIns="12700" rIns="0" bIns="0" rtlCol="0">
            <a:spAutoFit/>
          </a:bodyPr>
          <a:lstStyle/>
          <a:p>
            <a:pPr marL="393700" marR="5080" indent="-381000">
              <a:lnSpc>
                <a:spcPct val="100000"/>
              </a:lnSpc>
              <a:spcBef>
                <a:spcPts val="100"/>
              </a:spcBef>
              <a:buChar char="•"/>
              <a:tabLst>
                <a:tab pos="393700" algn="l"/>
              </a:tabLst>
            </a:pPr>
            <a:r>
              <a:rPr sz="2400" dirty="0">
                <a:latin typeface="Arial MT"/>
                <a:cs typeface="Arial MT"/>
              </a:rPr>
              <a:t>Collect</a:t>
            </a:r>
            <a:r>
              <a:rPr sz="2400" spc="-30" dirty="0">
                <a:latin typeface="Arial MT"/>
                <a:cs typeface="Arial MT"/>
              </a:rPr>
              <a:t> </a:t>
            </a:r>
            <a:r>
              <a:rPr sz="2400" dirty="0">
                <a:latin typeface="Arial MT"/>
                <a:cs typeface="Arial MT"/>
              </a:rPr>
              <a:t>all</a:t>
            </a:r>
            <a:r>
              <a:rPr sz="2400" spc="-45" dirty="0">
                <a:latin typeface="Arial MT"/>
                <a:cs typeface="Arial MT"/>
              </a:rPr>
              <a:t> </a:t>
            </a:r>
            <a:r>
              <a:rPr sz="2400" dirty="0">
                <a:latin typeface="Arial MT"/>
                <a:cs typeface="Arial MT"/>
              </a:rPr>
              <a:t>of</a:t>
            </a:r>
            <a:r>
              <a:rPr sz="2400" spc="-55" dirty="0">
                <a:latin typeface="Arial MT"/>
                <a:cs typeface="Arial MT"/>
              </a:rPr>
              <a:t> </a:t>
            </a:r>
            <a:r>
              <a:rPr sz="2400" dirty="0">
                <a:latin typeface="Arial MT"/>
                <a:cs typeface="Arial MT"/>
              </a:rPr>
              <a:t>the</a:t>
            </a:r>
            <a:r>
              <a:rPr sz="2400" spc="-65" dirty="0">
                <a:latin typeface="Arial MT"/>
                <a:cs typeface="Arial MT"/>
              </a:rPr>
              <a:t> </a:t>
            </a:r>
            <a:r>
              <a:rPr sz="2400" dirty="0">
                <a:latin typeface="Arial MT"/>
                <a:cs typeface="Arial MT"/>
              </a:rPr>
              <a:t>components</a:t>
            </a:r>
            <a:r>
              <a:rPr sz="2400" spc="-35" dirty="0">
                <a:latin typeface="Arial MT"/>
                <a:cs typeface="Arial MT"/>
              </a:rPr>
              <a:t> </a:t>
            </a:r>
            <a:r>
              <a:rPr sz="2400" dirty="0">
                <a:latin typeface="Arial MT"/>
                <a:cs typeface="Arial MT"/>
              </a:rPr>
              <a:t>of</a:t>
            </a:r>
            <a:r>
              <a:rPr sz="2400" spc="-50" dirty="0">
                <a:latin typeface="Arial MT"/>
                <a:cs typeface="Arial MT"/>
              </a:rPr>
              <a:t> </a:t>
            </a:r>
            <a:r>
              <a:rPr sz="2400" dirty="0">
                <a:latin typeface="Arial MT"/>
                <a:cs typeface="Arial MT"/>
              </a:rPr>
              <a:t>the</a:t>
            </a:r>
            <a:r>
              <a:rPr sz="2400" spc="-65" dirty="0">
                <a:latin typeface="Arial MT"/>
                <a:cs typeface="Arial MT"/>
              </a:rPr>
              <a:t> </a:t>
            </a:r>
            <a:r>
              <a:rPr sz="2400" dirty="0">
                <a:latin typeface="Arial MT"/>
                <a:cs typeface="Arial MT"/>
              </a:rPr>
              <a:t>vector</a:t>
            </a:r>
            <a:r>
              <a:rPr sz="2400" spc="-55" dirty="0">
                <a:latin typeface="Arial MT"/>
                <a:cs typeface="Arial MT"/>
              </a:rPr>
              <a:t> </a:t>
            </a:r>
            <a:r>
              <a:rPr sz="2400" dirty="0">
                <a:latin typeface="Arial MT"/>
                <a:cs typeface="Arial MT"/>
              </a:rPr>
              <a:t>onto</a:t>
            </a:r>
            <a:r>
              <a:rPr sz="2400" spc="-50" dirty="0">
                <a:latin typeface="Arial MT"/>
                <a:cs typeface="Arial MT"/>
              </a:rPr>
              <a:t> </a:t>
            </a:r>
            <a:r>
              <a:rPr sz="2400" dirty="0">
                <a:latin typeface="Arial MT"/>
                <a:cs typeface="Arial MT"/>
              </a:rPr>
              <a:t>process</a:t>
            </a:r>
            <a:r>
              <a:rPr sz="2400" spc="-50" dirty="0">
                <a:latin typeface="Arial MT"/>
                <a:cs typeface="Arial MT"/>
              </a:rPr>
              <a:t> </a:t>
            </a:r>
            <a:r>
              <a:rPr sz="2400" dirty="0">
                <a:latin typeface="Arial MT"/>
                <a:cs typeface="Arial MT"/>
              </a:rPr>
              <a:t>0,</a:t>
            </a:r>
            <a:r>
              <a:rPr sz="2400" spc="-50" dirty="0">
                <a:latin typeface="Arial MT"/>
                <a:cs typeface="Arial MT"/>
              </a:rPr>
              <a:t> </a:t>
            </a:r>
            <a:r>
              <a:rPr sz="2400" dirty="0">
                <a:latin typeface="Arial MT"/>
                <a:cs typeface="Arial MT"/>
              </a:rPr>
              <a:t>and</a:t>
            </a:r>
            <a:r>
              <a:rPr sz="2400" spc="-55" dirty="0">
                <a:latin typeface="Arial MT"/>
                <a:cs typeface="Arial MT"/>
              </a:rPr>
              <a:t> </a:t>
            </a:r>
            <a:r>
              <a:rPr sz="2400" spc="-20" dirty="0">
                <a:latin typeface="Arial MT"/>
                <a:cs typeface="Arial MT"/>
              </a:rPr>
              <a:t>then </a:t>
            </a:r>
            <a:r>
              <a:rPr sz="2400" dirty="0">
                <a:latin typeface="Arial MT"/>
                <a:cs typeface="Arial MT"/>
              </a:rPr>
              <a:t>process</a:t>
            </a:r>
            <a:r>
              <a:rPr sz="2400" spc="-45" dirty="0">
                <a:latin typeface="Arial MT"/>
                <a:cs typeface="Arial MT"/>
              </a:rPr>
              <a:t> </a:t>
            </a:r>
            <a:r>
              <a:rPr sz="2400" dirty="0">
                <a:latin typeface="Arial MT"/>
                <a:cs typeface="Arial MT"/>
              </a:rPr>
              <a:t>0</a:t>
            </a:r>
            <a:r>
              <a:rPr sz="2400" spc="-45" dirty="0">
                <a:latin typeface="Arial MT"/>
                <a:cs typeface="Arial MT"/>
              </a:rPr>
              <a:t> </a:t>
            </a:r>
            <a:r>
              <a:rPr sz="2400" dirty="0">
                <a:latin typeface="Arial MT"/>
                <a:cs typeface="Arial MT"/>
              </a:rPr>
              <a:t>can</a:t>
            </a:r>
            <a:r>
              <a:rPr sz="2400" spc="-45" dirty="0">
                <a:latin typeface="Arial MT"/>
                <a:cs typeface="Arial MT"/>
              </a:rPr>
              <a:t> </a:t>
            </a:r>
            <a:r>
              <a:rPr sz="2400" dirty="0">
                <a:latin typeface="Arial MT"/>
                <a:cs typeface="Arial MT"/>
              </a:rPr>
              <a:t>process</a:t>
            </a:r>
            <a:r>
              <a:rPr sz="2400" spc="-45" dirty="0">
                <a:latin typeface="Arial MT"/>
                <a:cs typeface="Arial MT"/>
              </a:rPr>
              <a:t> </a:t>
            </a:r>
            <a:r>
              <a:rPr sz="2400" dirty="0">
                <a:latin typeface="Arial MT"/>
                <a:cs typeface="Arial MT"/>
              </a:rPr>
              <a:t>all</a:t>
            </a:r>
            <a:r>
              <a:rPr sz="2400" spc="-35" dirty="0">
                <a:latin typeface="Arial MT"/>
                <a:cs typeface="Arial MT"/>
              </a:rPr>
              <a:t> </a:t>
            </a:r>
            <a:r>
              <a:rPr sz="2400" dirty="0">
                <a:latin typeface="Arial MT"/>
                <a:cs typeface="Arial MT"/>
              </a:rPr>
              <a:t>of</a:t>
            </a:r>
            <a:r>
              <a:rPr sz="2400" spc="-60" dirty="0">
                <a:latin typeface="Arial MT"/>
                <a:cs typeface="Arial MT"/>
              </a:rPr>
              <a:t> </a:t>
            </a:r>
            <a:r>
              <a:rPr sz="2400" dirty="0">
                <a:latin typeface="Arial MT"/>
                <a:cs typeface="Arial MT"/>
              </a:rPr>
              <a:t>the</a:t>
            </a:r>
            <a:r>
              <a:rPr sz="2400" spc="-45" dirty="0">
                <a:latin typeface="Arial MT"/>
                <a:cs typeface="Arial MT"/>
              </a:rPr>
              <a:t> </a:t>
            </a:r>
            <a:r>
              <a:rPr sz="2400" spc="-10" dirty="0">
                <a:latin typeface="Arial MT"/>
                <a:cs typeface="Arial MT"/>
              </a:rPr>
              <a:t>components.</a:t>
            </a:r>
            <a:endParaRPr sz="2400">
              <a:latin typeface="Arial MT"/>
              <a:cs typeface="Arial MT"/>
            </a:endParaRPr>
          </a:p>
        </p:txBody>
      </p:sp>
      <p:pic>
        <p:nvPicPr>
          <p:cNvPr id="4" name="object 4"/>
          <p:cNvPicPr/>
          <p:nvPr/>
        </p:nvPicPr>
        <p:blipFill>
          <a:blip r:embed="rId2" cstate="print"/>
          <a:stretch>
            <a:fillRect/>
          </a:stretch>
        </p:blipFill>
        <p:spPr>
          <a:xfrm>
            <a:off x="2927604" y="2852927"/>
            <a:ext cx="6312408" cy="2837688"/>
          </a:xfrm>
          <a:prstGeom prst="rect">
            <a:avLst/>
          </a:prstGeom>
        </p:spPr>
      </p:pic>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dirty="0"/>
              <a:t>Print</a:t>
            </a:r>
            <a:r>
              <a:rPr spc="-5" dirty="0"/>
              <a:t> </a:t>
            </a:r>
            <a:r>
              <a:rPr dirty="0"/>
              <a:t>a distributed</a:t>
            </a:r>
            <a:r>
              <a:rPr spc="-5" dirty="0"/>
              <a:t> </a:t>
            </a:r>
            <a:r>
              <a:rPr dirty="0"/>
              <a:t>vector</a:t>
            </a:r>
            <a:r>
              <a:rPr spc="-15" dirty="0"/>
              <a:t> </a:t>
            </a:r>
            <a:r>
              <a:rPr spc="-25" dirty="0"/>
              <a:t>(1)</a:t>
            </a:r>
          </a:p>
        </p:txBody>
      </p:sp>
      <p:pic>
        <p:nvPicPr>
          <p:cNvPr id="3" name="object 3"/>
          <p:cNvPicPr/>
          <p:nvPr/>
        </p:nvPicPr>
        <p:blipFill>
          <a:blip r:embed="rId2" cstate="print"/>
          <a:stretch>
            <a:fillRect/>
          </a:stretch>
        </p:blipFill>
        <p:spPr>
          <a:xfrm>
            <a:off x="2566416" y="1341119"/>
            <a:ext cx="7606283" cy="3959352"/>
          </a:xfrm>
          <a:prstGeom prst="rect">
            <a:avLst/>
          </a:prstGeom>
        </p:spPr>
      </p:pic>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dirty="0"/>
              <a:t>Print</a:t>
            </a:r>
            <a:r>
              <a:rPr spc="-5" dirty="0"/>
              <a:t> </a:t>
            </a:r>
            <a:r>
              <a:rPr dirty="0"/>
              <a:t>a distributed</a:t>
            </a:r>
            <a:r>
              <a:rPr spc="-5" dirty="0"/>
              <a:t> </a:t>
            </a:r>
            <a:r>
              <a:rPr dirty="0"/>
              <a:t>vector</a:t>
            </a:r>
            <a:r>
              <a:rPr spc="-15" dirty="0"/>
              <a:t> </a:t>
            </a:r>
            <a:r>
              <a:rPr spc="-25" dirty="0"/>
              <a:t>(2)</a:t>
            </a:r>
          </a:p>
        </p:txBody>
      </p:sp>
      <p:pic>
        <p:nvPicPr>
          <p:cNvPr id="3" name="object 3"/>
          <p:cNvPicPr/>
          <p:nvPr/>
        </p:nvPicPr>
        <p:blipFill>
          <a:blip r:embed="rId2" cstate="print"/>
          <a:stretch>
            <a:fillRect/>
          </a:stretch>
        </p:blipFill>
        <p:spPr>
          <a:xfrm>
            <a:off x="1886711" y="1676400"/>
            <a:ext cx="8417052" cy="3505200"/>
          </a:xfrm>
          <a:prstGeom prst="rect">
            <a:avLst/>
          </a:prstGeom>
        </p:spPr>
      </p:pic>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10" dirty="0"/>
              <a:t>Allgather</a:t>
            </a:r>
          </a:p>
        </p:txBody>
      </p:sp>
      <p:sp>
        <p:nvSpPr>
          <p:cNvPr id="3" name="object 3"/>
          <p:cNvSpPr txBox="1">
            <a:spLocks noGrp="1"/>
          </p:cNvSpPr>
          <p:nvPr>
            <p:ph type="body" idx="1"/>
          </p:nvPr>
        </p:nvSpPr>
        <p:spPr>
          <a:prstGeom prst="rect">
            <a:avLst/>
          </a:prstGeom>
        </p:spPr>
        <p:txBody>
          <a:bodyPr vert="horz" wrap="square" lIns="0" tIns="12700" rIns="0" bIns="0" rtlCol="0">
            <a:spAutoFit/>
          </a:bodyPr>
          <a:lstStyle/>
          <a:p>
            <a:pPr marL="393700" marR="5080" indent="-381000">
              <a:lnSpc>
                <a:spcPct val="100000"/>
              </a:lnSpc>
              <a:spcBef>
                <a:spcPts val="100"/>
              </a:spcBef>
              <a:buChar char="•"/>
              <a:tabLst>
                <a:tab pos="393700" algn="l"/>
              </a:tabLst>
            </a:pPr>
            <a:r>
              <a:rPr sz="2400" dirty="0"/>
              <a:t>Concatenates</a:t>
            </a:r>
            <a:r>
              <a:rPr sz="2400" spc="-60" dirty="0"/>
              <a:t> </a:t>
            </a:r>
            <a:r>
              <a:rPr sz="2400" dirty="0"/>
              <a:t>the</a:t>
            </a:r>
            <a:r>
              <a:rPr sz="2400" spc="-80" dirty="0"/>
              <a:t> </a:t>
            </a:r>
            <a:r>
              <a:rPr sz="2400" dirty="0"/>
              <a:t>contents</a:t>
            </a:r>
            <a:r>
              <a:rPr sz="2400" spc="-80" dirty="0"/>
              <a:t> </a:t>
            </a:r>
            <a:r>
              <a:rPr sz="2400" dirty="0"/>
              <a:t>of</a:t>
            </a:r>
            <a:r>
              <a:rPr sz="2400" spc="-75" dirty="0"/>
              <a:t> </a:t>
            </a:r>
            <a:r>
              <a:rPr sz="2400" dirty="0"/>
              <a:t>each</a:t>
            </a:r>
            <a:r>
              <a:rPr sz="2400" spc="-70" dirty="0"/>
              <a:t> </a:t>
            </a:r>
            <a:r>
              <a:rPr sz="2400" dirty="0"/>
              <a:t>process’</a:t>
            </a:r>
            <a:r>
              <a:rPr sz="2400" spc="-60" dirty="0"/>
              <a:t> </a:t>
            </a:r>
            <a:r>
              <a:rPr sz="2400" dirty="0">
                <a:solidFill>
                  <a:srgbClr val="0066FF"/>
                </a:solidFill>
              </a:rPr>
              <a:t>send_buf_p</a:t>
            </a:r>
            <a:r>
              <a:rPr sz="2400" spc="-55" dirty="0">
                <a:solidFill>
                  <a:srgbClr val="0066FF"/>
                </a:solidFill>
              </a:rPr>
              <a:t> </a:t>
            </a:r>
            <a:r>
              <a:rPr sz="2400" dirty="0"/>
              <a:t>and</a:t>
            </a:r>
            <a:r>
              <a:rPr sz="2400" spc="-75" dirty="0"/>
              <a:t> </a:t>
            </a:r>
            <a:r>
              <a:rPr sz="2400" dirty="0"/>
              <a:t>stores</a:t>
            </a:r>
            <a:r>
              <a:rPr sz="2400" spc="-85" dirty="0"/>
              <a:t> </a:t>
            </a:r>
            <a:r>
              <a:rPr sz="2400" dirty="0"/>
              <a:t>this</a:t>
            </a:r>
            <a:r>
              <a:rPr sz="2400" spc="-85" dirty="0"/>
              <a:t> </a:t>
            </a:r>
            <a:r>
              <a:rPr sz="2400" spc="-25" dirty="0"/>
              <a:t>in </a:t>
            </a:r>
            <a:r>
              <a:rPr sz="2400" dirty="0"/>
              <a:t>each</a:t>
            </a:r>
            <a:r>
              <a:rPr sz="2400" spc="-95" dirty="0"/>
              <a:t> </a:t>
            </a:r>
            <a:r>
              <a:rPr sz="2400" dirty="0"/>
              <a:t>process’</a:t>
            </a:r>
            <a:r>
              <a:rPr sz="2400" spc="-85" dirty="0"/>
              <a:t> </a:t>
            </a:r>
            <a:r>
              <a:rPr sz="2400" spc="-10" dirty="0">
                <a:solidFill>
                  <a:srgbClr val="0066FF"/>
                </a:solidFill>
              </a:rPr>
              <a:t>recv_buf_p</a:t>
            </a:r>
            <a:r>
              <a:rPr sz="2400" spc="-10" dirty="0"/>
              <a:t>.</a:t>
            </a:r>
            <a:endParaRPr sz="2400"/>
          </a:p>
          <a:p>
            <a:pPr marL="393700" marR="735965" indent="-381000">
              <a:lnSpc>
                <a:spcPct val="100000"/>
              </a:lnSpc>
              <a:spcBef>
                <a:spcPts val="994"/>
              </a:spcBef>
              <a:buChar char="•"/>
              <a:tabLst>
                <a:tab pos="393700" algn="l"/>
              </a:tabLst>
            </a:pPr>
            <a:r>
              <a:rPr sz="2400" dirty="0"/>
              <a:t>As</a:t>
            </a:r>
            <a:r>
              <a:rPr sz="2400" spc="-65" dirty="0"/>
              <a:t> </a:t>
            </a:r>
            <a:r>
              <a:rPr sz="2400" dirty="0"/>
              <a:t>usual,</a:t>
            </a:r>
            <a:r>
              <a:rPr sz="2400" spc="-55" dirty="0"/>
              <a:t> </a:t>
            </a:r>
            <a:r>
              <a:rPr sz="2400" dirty="0">
                <a:solidFill>
                  <a:srgbClr val="0066FF"/>
                </a:solidFill>
              </a:rPr>
              <a:t>recv_count</a:t>
            </a:r>
            <a:r>
              <a:rPr sz="2400" spc="-45" dirty="0">
                <a:solidFill>
                  <a:srgbClr val="0066FF"/>
                </a:solidFill>
              </a:rPr>
              <a:t> </a:t>
            </a:r>
            <a:r>
              <a:rPr sz="2400" dirty="0"/>
              <a:t>is</a:t>
            </a:r>
            <a:r>
              <a:rPr sz="2400" spc="-65" dirty="0"/>
              <a:t> </a:t>
            </a:r>
            <a:r>
              <a:rPr sz="2400" dirty="0"/>
              <a:t>the</a:t>
            </a:r>
            <a:r>
              <a:rPr sz="2400" spc="-65" dirty="0"/>
              <a:t> </a:t>
            </a:r>
            <a:r>
              <a:rPr sz="2400" dirty="0"/>
              <a:t>amount</a:t>
            </a:r>
            <a:r>
              <a:rPr sz="2400" spc="-60" dirty="0"/>
              <a:t> </a:t>
            </a:r>
            <a:r>
              <a:rPr sz="2400" dirty="0"/>
              <a:t>of</a:t>
            </a:r>
            <a:r>
              <a:rPr sz="2400" spc="-60" dirty="0"/>
              <a:t> </a:t>
            </a:r>
            <a:r>
              <a:rPr sz="2400" dirty="0"/>
              <a:t>data</a:t>
            </a:r>
            <a:r>
              <a:rPr sz="2400" spc="-65" dirty="0"/>
              <a:t> </a:t>
            </a:r>
            <a:r>
              <a:rPr sz="2400" dirty="0"/>
              <a:t>being</a:t>
            </a:r>
            <a:r>
              <a:rPr sz="2400" spc="-50" dirty="0"/>
              <a:t> </a:t>
            </a:r>
            <a:r>
              <a:rPr sz="2400" dirty="0"/>
              <a:t>received</a:t>
            </a:r>
            <a:r>
              <a:rPr sz="2400" spc="-50" dirty="0"/>
              <a:t> </a:t>
            </a:r>
            <a:r>
              <a:rPr sz="2400" dirty="0"/>
              <a:t>from</a:t>
            </a:r>
            <a:r>
              <a:rPr sz="2400" spc="-80" dirty="0"/>
              <a:t> </a:t>
            </a:r>
            <a:r>
              <a:rPr sz="2400" spc="-20" dirty="0"/>
              <a:t>each </a:t>
            </a:r>
            <a:r>
              <a:rPr sz="2400" spc="-10" dirty="0"/>
              <a:t>process.</a:t>
            </a:r>
            <a:endParaRPr sz="2400"/>
          </a:p>
        </p:txBody>
      </p:sp>
      <p:pic>
        <p:nvPicPr>
          <p:cNvPr id="4" name="object 4"/>
          <p:cNvPicPr/>
          <p:nvPr/>
        </p:nvPicPr>
        <p:blipFill>
          <a:blip r:embed="rId2" cstate="print"/>
          <a:stretch>
            <a:fillRect/>
          </a:stretch>
        </p:blipFill>
        <p:spPr>
          <a:xfrm>
            <a:off x="3072383" y="3788664"/>
            <a:ext cx="5577840" cy="2240280"/>
          </a:xfrm>
          <a:prstGeom prst="rect">
            <a:avLst/>
          </a:prstGeom>
        </p:spPr>
      </p:pic>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10" dirty="0"/>
              <a:t>Matrix-</a:t>
            </a:r>
            <a:r>
              <a:rPr dirty="0"/>
              <a:t>vector</a:t>
            </a:r>
            <a:r>
              <a:rPr spc="60" dirty="0"/>
              <a:t> </a:t>
            </a:r>
            <a:r>
              <a:rPr spc="-10" dirty="0"/>
              <a:t>multiplication</a:t>
            </a:r>
          </a:p>
        </p:txBody>
      </p:sp>
      <p:pic>
        <p:nvPicPr>
          <p:cNvPr id="3" name="object 3"/>
          <p:cNvPicPr/>
          <p:nvPr/>
        </p:nvPicPr>
        <p:blipFill>
          <a:blip r:embed="rId2" cstate="print"/>
          <a:stretch>
            <a:fillRect/>
          </a:stretch>
        </p:blipFill>
        <p:spPr>
          <a:xfrm>
            <a:off x="2696651" y="4268927"/>
            <a:ext cx="5967288" cy="336397"/>
          </a:xfrm>
          <a:prstGeom prst="rect">
            <a:avLst/>
          </a:prstGeom>
        </p:spPr>
      </p:pic>
      <p:pic>
        <p:nvPicPr>
          <p:cNvPr id="4" name="object 4"/>
          <p:cNvPicPr/>
          <p:nvPr/>
        </p:nvPicPr>
        <p:blipFill>
          <a:blip r:embed="rId3" cstate="print"/>
          <a:stretch>
            <a:fillRect/>
          </a:stretch>
        </p:blipFill>
        <p:spPr>
          <a:xfrm>
            <a:off x="2208276" y="1126236"/>
            <a:ext cx="4367783" cy="502920"/>
          </a:xfrm>
          <a:prstGeom prst="rect">
            <a:avLst/>
          </a:prstGeom>
        </p:spPr>
      </p:pic>
      <p:pic>
        <p:nvPicPr>
          <p:cNvPr id="5" name="object 5"/>
          <p:cNvPicPr/>
          <p:nvPr/>
        </p:nvPicPr>
        <p:blipFill>
          <a:blip r:embed="rId4" cstate="print"/>
          <a:stretch>
            <a:fillRect/>
          </a:stretch>
        </p:blipFill>
        <p:spPr>
          <a:xfrm>
            <a:off x="4129150" y="2150032"/>
            <a:ext cx="4775581" cy="345086"/>
          </a:xfrm>
          <a:prstGeom prst="rect">
            <a:avLst/>
          </a:prstGeom>
        </p:spPr>
      </p:pic>
      <p:pic>
        <p:nvPicPr>
          <p:cNvPr id="6" name="object 6"/>
          <p:cNvPicPr/>
          <p:nvPr/>
        </p:nvPicPr>
        <p:blipFill>
          <a:blip r:embed="rId5" cstate="print"/>
          <a:stretch>
            <a:fillRect/>
          </a:stretch>
        </p:blipFill>
        <p:spPr>
          <a:xfrm>
            <a:off x="2484627" y="3069092"/>
            <a:ext cx="959103" cy="299923"/>
          </a:xfrm>
          <a:prstGeom prst="rect">
            <a:avLst/>
          </a:prstGeom>
        </p:spPr>
      </p:pic>
      <p:pic>
        <p:nvPicPr>
          <p:cNvPr id="7" name="object 7"/>
          <p:cNvPicPr/>
          <p:nvPr/>
        </p:nvPicPr>
        <p:blipFill>
          <a:blip r:embed="rId6" cstate="print"/>
          <a:stretch>
            <a:fillRect/>
          </a:stretch>
        </p:blipFill>
        <p:spPr>
          <a:xfrm>
            <a:off x="3655314" y="2997707"/>
            <a:ext cx="4464558" cy="415318"/>
          </a:xfrm>
          <a:prstGeom prst="rect">
            <a:avLst/>
          </a:prstGeom>
        </p:spPr>
      </p:pic>
      <p:sp>
        <p:nvSpPr>
          <p:cNvPr id="8" name="object 8"/>
          <p:cNvSpPr/>
          <p:nvPr/>
        </p:nvSpPr>
        <p:spPr>
          <a:xfrm>
            <a:off x="4797425" y="1768475"/>
            <a:ext cx="506730" cy="294005"/>
          </a:xfrm>
          <a:custGeom>
            <a:avLst/>
            <a:gdLst/>
            <a:ahLst/>
            <a:cxnLst/>
            <a:rect l="l" t="t" r="r" b="b"/>
            <a:pathLst>
              <a:path w="506729" h="294005">
                <a:moveTo>
                  <a:pt x="471889" y="280399"/>
                </a:moveTo>
                <a:lnTo>
                  <a:pt x="407162" y="281050"/>
                </a:lnTo>
                <a:lnTo>
                  <a:pt x="403733" y="281050"/>
                </a:lnTo>
                <a:lnTo>
                  <a:pt x="400938" y="283972"/>
                </a:lnTo>
                <a:lnTo>
                  <a:pt x="400938" y="290957"/>
                </a:lnTo>
                <a:lnTo>
                  <a:pt x="403860" y="293750"/>
                </a:lnTo>
                <a:lnTo>
                  <a:pt x="407288" y="293750"/>
                </a:lnTo>
                <a:lnTo>
                  <a:pt x="506475" y="292862"/>
                </a:lnTo>
                <a:lnTo>
                  <a:pt x="506035" y="292100"/>
                </a:lnTo>
                <a:lnTo>
                  <a:pt x="492378" y="292100"/>
                </a:lnTo>
                <a:lnTo>
                  <a:pt x="471889" y="280399"/>
                </a:lnTo>
                <a:close/>
              </a:path>
              <a:path w="506729" h="294005">
                <a:moveTo>
                  <a:pt x="484529" y="280271"/>
                </a:moveTo>
                <a:lnTo>
                  <a:pt x="471889" y="280399"/>
                </a:lnTo>
                <a:lnTo>
                  <a:pt x="492378" y="292100"/>
                </a:lnTo>
                <a:lnTo>
                  <a:pt x="493738" y="289687"/>
                </a:lnTo>
                <a:lnTo>
                  <a:pt x="489965" y="289687"/>
                </a:lnTo>
                <a:lnTo>
                  <a:pt x="484603" y="280399"/>
                </a:lnTo>
                <a:lnTo>
                  <a:pt x="484529" y="280271"/>
                </a:lnTo>
                <a:close/>
              </a:path>
              <a:path w="506729" h="294005">
                <a:moveTo>
                  <a:pt x="451230" y="202946"/>
                </a:moveTo>
                <a:lnTo>
                  <a:pt x="448183" y="204724"/>
                </a:lnTo>
                <a:lnTo>
                  <a:pt x="445135" y="206375"/>
                </a:lnTo>
                <a:lnTo>
                  <a:pt x="444119" y="210312"/>
                </a:lnTo>
                <a:lnTo>
                  <a:pt x="445897" y="213360"/>
                </a:lnTo>
                <a:lnTo>
                  <a:pt x="478281" y="269448"/>
                </a:lnTo>
                <a:lnTo>
                  <a:pt x="498601" y="281050"/>
                </a:lnTo>
                <a:lnTo>
                  <a:pt x="492378" y="292100"/>
                </a:lnTo>
                <a:lnTo>
                  <a:pt x="506035" y="292100"/>
                </a:lnTo>
                <a:lnTo>
                  <a:pt x="455040" y="203962"/>
                </a:lnTo>
                <a:lnTo>
                  <a:pt x="451230" y="202946"/>
                </a:lnTo>
                <a:close/>
              </a:path>
              <a:path w="506729" h="294005">
                <a:moveTo>
                  <a:pt x="478281" y="269448"/>
                </a:moveTo>
                <a:lnTo>
                  <a:pt x="489965" y="289687"/>
                </a:lnTo>
                <a:lnTo>
                  <a:pt x="495291" y="280399"/>
                </a:lnTo>
                <a:lnTo>
                  <a:pt x="495364" y="280271"/>
                </a:lnTo>
                <a:lnTo>
                  <a:pt x="497237" y="280271"/>
                </a:lnTo>
                <a:lnTo>
                  <a:pt x="478281" y="269448"/>
                </a:lnTo>
                <a:close/>
              </a:path>
              <a:path w="506729" h="294005">
                <a:moveTo>
                  <a:pt x="497237" y="280271"/>
                </a:moveTo>
                <a:lnTo>
                  <a:pt x="495364" y="280271"/>
                </a:lnTo>
                <a:lnTo>
                  <a:pt x="489965" y="289687"/>
                </a:lnTo>
                <a:lnTo>
                  <a:pt x="493738" y="289687"/>
                </a:lnTo>
                <a:lnTo>
                  <a:pt x="498601" y="281050"/>
                </a:lnTo>
                <a:lnTo>
                  <a:pt x="497237" y="280271"/>
                </a:lnTo>
                <a:close/>
              </a:path>
              <a:path w="506729" h="294005">
                <a:moveTo>
                  <a:pt x="6350" y="0"/>
                </a:moveTo>
                <a:lnTo>
                  <a:pt x="0" y="10922"/>
                </a:lnTo>
                <a:lnTo>
                  <a:pt x="471889" y="280399"/>
                </a:lnTo>
                <a:lnTo>
                  <a:pt x="484529" y="280271"/>
                </a:lnTo>
                <a:lnTo>
                  <a:pt x="478281" y="269448"/>
                </a:lnTo>
                <a:lnTo>
                  <a:pt x="6350" y="0"/>
                </a:lnTo>
                <a:close/>
              </a:path>
            </a:pathLst>
          </a:custGeom>
          <a:solidFill>
            <a:srgbClr val="0066FF"/>
          </a:solidFill>
        </p:spPr>
        <p:txBody>
          <a:bodyPr wrap="square" lIns="0" tIns="0" rIns="0" bIns="0" rtlCol="0"/>
          <a:lstStyle/>
          <a:p>
            <a:endParaRPr/>
          </a:p>
        </p:txBody>
      </p:sp>
      <p:sp>
        <p:nvSpPr>
          <p:cNvPr id="9" name="object 9"/>
          <p:cNvSpPr/>
          <p:nvPr/>
        </p:nvSpPr>
        <p:spPr>
          <a:xfrm>
            <a:off x="4872228" y="2559685"/>
            <a:ext cx="507365" cy="364490"/>
          </a:xfrm>
          <a:custGeom>
            <a:avLst/>
            <a:gdLst/>
            <a:ahLst/>
            <a:cxnLst/>
            <a:rect l="l" t="t" r="r" b="b"/>
            <a:pathLst>
              <a:path w="507364" h="364489">
                <a:moveTo>
                  <a:pt x="45847" y="268986"/>
                </a:moveTo>
                <a:lnTo>
                  <a:pt x="42163" y="270510"/>
                </a:lnTo>
                <a:lnTo>
                  <a:pt x="40639" y="273685"/>
                </a:lnTo>
                <a:lnTo>
                  <a:pt x="0" y="363981"/>
                </a:lnTo>
                <a:lnTo>
                  <a:pt x="23627" y="361823"/>
                </a:lnTo>
                <a:lnTo>
                  <a:pt x="13970" y="361823"/>
                </a:lnTo>
                <a:lnTo>
                  <a:pt x="6604" y="351536"/>
                </a:lnTo>
                <a:lnTo>
                  <a:pt x="25634" y="337962"/>
                </a:lnTo>
                <a:lnTo>
                  <a:pt x="52324" y="278891"/>
                </a:lnTo>
                <a:lnTo>
                  <a:pt x="53721" y="275716"/>
                </a:lnTo>
                <a:lnTo>
                  <a:pt x="52324" y="271906"/>
                </a:lnTo>
                <a:lnTo>
                  <a:pt x="49149" y="270510"/>
                </a:lnTo>
                <a:lnTo>
                  <a:pt x="45847" y="268986"/>
                </a:lnTo>
                <a:close/>
              </a:path>
              <a:path w="507364" h="364489">
                <a:moveTo>
                  <a:pt x="25634" y="337962"/>
                </a:moveTo>
                <a:lnTo>
                  <a:pt x="6604" y="351536"/>
                </a:lnTo>
                <a:lnTo>
                  <a:pt x="13970" y="361823"/>
                </a:lnTo>
                <a:lnTo>
                  <a:pt x="17533" y="359282"/>
                </a:lnTo>
                <a:lnTo>
                  <a:pt x="16001" y="359282"/>
                </a:lnTo>
                <a:lnTo>
                  <a:pt x="9651" y="350392"/>
                </a:lnTo>
                <a:lnTo>
                  <a:pt x="20470" y="349392"/>
                </a:lnTo>
                <a:lnTo>
                  <a:pt x="25634" y="337962"/>
                </a:lnTo>
                <a:close/>
              </a:path>
              <a:path w="507364" h="364489">
                <a:moveTo>
                  <a:pt x="100964" y="342011"/>
                </a:moveTo>
                <a:lnTo>
                  <a:pt x="97536" y="342264"/>
                </a:lnTo>
                <a:lnTo>
                  <a:pt x="33040" y="348229"/>
                </a:lnTo>
                <a:lnTo>
                  <a:pt x="13970" y="361823"/>
                </a:lnTo>
                <a:lnTo>
                  <a:pt x="23627" y="361823"/>
                </a:lnTo>
                <a:lnTo>
                  <a:pt x="98679" y="354964"/>
                </a:lnTo>
                <a:lnTo>
                  <a:pt x="102108" y="354584"/>
                </a:lnTo>
                <a:lnTo>
                  <a:pt x="104775" y="351536"/>
                </a:lnTo>
                <a:lnTo>
                  <a:pt x="104407" y="348229"/>
                </a:lnTo>
                <a:lnTo>
                  <a:pt x="104139" y="344550"/>
                </a:lnTo>
                <a:lnTo>
                  <a:pt x="100964" y="342011"/>
                </a:lnTo>
                <a:close/>
              </a:path>
              <a:path w="507364" h="364489">
                <a:moveTo>
                  <a:pt x="20470" y="349392"/>
                </a:moveTo>
                <a:lnTo>
                  <a:pt x="9651" y="350392"/>
                </a:lnTo>
                <a:lnTo>
                  <a:pt x="16001" y="359282"/>
                </a:lnTo>
                <a:lnTo>
                  <a:pt x="20470" y="349392"/>
                </a:lnTo>
                <a:close/>
              </a:path>
              <a:path w="507364" h="364489">
                <a:moveTo>
                  <a:pt x="33040" y="348229"/>
                </a:moveTo>
                <a:lnTo>
                  <a:pt x="20470" y="349392"/>
                </a:lnTo>
                <a:lnTo>
                  <a:pt x="16001" y="359282"/>
                </a:lnTo>
                <a:lnTo>
                  <a:pt x="17533" y="359282"/>
                </a:lnTo>
                <a:lnTo>
                  <a:pt x="33040" y="348229"/>
                </a:lnTo>
                <a:close/>
              </a:path>
              <a:path w="507364" h="364489">
                <a:moveTo>
                  <a:pt x="499491" y="0"/>
                </a:moveTo>
                <a:lnTo>
                  <a:pt x="25634" y="337962"/>
                </a:lnTo>
                <a:lnTo>
                  <a:pt x="20470" y="349392"/>
                </a:lnTo>
                <a:lnTo>
                  <a:pt x="33040" y="348229"/>
                </a:lnTo>
                <a:lnTo>
                  <a:pt x="506984" y="10413"/>
                </a:lnTo>
                <a:lnTo>
                  <a:pt x="499491" y="0"/>
                </a:lnTo>
                <a:close/>
              </a:path>
            </a:pathLst>
          </a:custGeom>
          <a:solidFill>
            <a:srgbClr val="0066FF"/>
          </a:solidFill>
        </p:spPr>
        <p:txBody>
          <a:bodyPr wrap="square" lIns="0" tIns="0" rIns="0" bIns="0" rtlCol="0"/>
          <a:lstStyle/>
          <a:p>
            <a:endParaRPr/>
          </a:p>
        </p:txBody>
      </p:sp>
      <p:sp>
        <p:nvSpPr>
          <p:cNvPr id="10" name="object 10"/>
          <p:cNvSpPr/>
          <p:nvPr/>
        </p:nvSpPr>
        <p:spPr>
          <a:xfrm>
            <a:off x="4868036" y="3495802"/>
            <a:ext cx="676275" cy="581660"/>
          </a:xfrm>
          <a:custGeom>
            <a:avLst/>
            <a:gdLst/>
            <a:ahLst/>
            <a:cxnLst/>
            <a:rect l="l" t="t" r="r" b="b"/>
            <a:pathLst>
              <a:path w="676275" h="581660">
                <a:moveTo>
                  <a:pt x="577088" y="550164"/>
                </a:moveTo>
                <a:lnTo>
                  <a:pt x="573786" y="552450"/>
                </a:lnTo>
                <a:lnTo>
                  <a:pt x="572515" y="559308"/>
                </a:lnTo>
                <a:lnTo>
                  <a:pt x="574701" y="562464"/>
                </a:lnTo>
                <a:lnTo>
                  <a:pt x="574801" y="562610"/>
                </a:lnTo>
                <a:lnTo>
                  <a:pt x="675766" y="581152"/>
                </a:lnTo>
                <a:lnTo>
                  <a:pt x="674577" y="577723"/>
                </a:lnTo>
                <a:lnTo>
                  <a:pt x="662051" y="577723"/>
                </a:lnTo>
                <a:lnTo>
                  <a:pt x="644268" y="562464"/>
                </a:lnTo>
                <a:lnTo>
                  <a:pt x="577088" y="550164"/>
                </a:lnTo>
                <a:close/>
              </a:path>
              <a:path w="676275" h="581660">
                <a:moveTo>
                  <a:pt x="644268" y="562464"/>
                </a:moveTo>
                <a:lnTo>
                  <a:pt x="662051" y="577723"/>
                </a:lnTo>
                <a:lnTo>
                  <a:pt x="664440" y="574929"/>
                </a:lnTo>
                <a:lnTo>
                  <a:pt x="660146" y="574929"/>
                </a:lnTo>
                <a:lnTo>
                  <a:pt x="656615" y="564725"/>
                </a:lnTo>
                <a:lnTo>
                  <a:pt x="644268" y="562464"/>
                </a:lnTo>
                <a:close/>
              </a:path>
              <a:path w="676275" h="581660">
                <a:moveTo>
                  <a:pt x="638555" y="482346"/>
                </a:moveTo>
                <a:lnTo>
                  <a:pt x="631951" y="484631"/>
                </a:lnTo>
                <a:lnTo>
                  <a:pt x="630174" y="488315"/>
                </a:lnTo>
                <a:lnTo>
                  <a:pt x="652367" y="552450"/>
                </a:lnTo>
                <a:lnTo>
                  <a:pt x="652478" y="552771"/>
                </a:lnTo>
                <a:lnTo>
                  <a:pt x="670305" y="568071"/>
                </a:lnTo>
                <a:lnTo>
                  <a:pt x="662051" y="577723"/>
                </a:lnTo>
                <a:lnTo>
                  <a:pt x="674577" y="577723"/>
                </a:lnTo>
                <a:lnTo>
                  <a:pt x="642112" y="484124"/>
                </a:lnTo>
                <a:lnTo>
                  <a:pt x="638555" y="482346"/>
                </a:lnTo>
                <a:close/>
              </a:path>
              <a:path w="676275" h="581660">
                <a:moveTo>
                  <a:pt x="656615" y="564725"/>
                </a:moveTo>
                <a:lnTo>
                  <a:pt x="660146" y="574929"/>
                </a:lnTo>
                <a:lnTo>
                  <a:pt x="667258" y="566674"/>
                </a:lnTo>
                <a:lnTo>
                  <a:pt x="656615" y="564725"/>
                </a:lnTo>
                <a:close/>
              </a:path>
              <a:path w="676275" h="581660">
                <a:moveTo>
                  <a:pt x="652478" y="552771"/>
                </a:moveTo>
                <a:lnTo>
                  <a:pt x="656615" y="564725"/>
                </a:lnTo>
                <a:lnTo>
                  <a:pt x="667258" y="566674"/>
                </a:lnTo>
                <a:lnTo>
                  <a:pt x="660146" y="574929"/>
                </a:lnTo>
                <a:lnTo>
                  <a:pt x="664440" y="574929"/>
                </a:lnTo>
                <a:lnTo>
                  <a:pt x="670305" y="568071"/>
                </a:lnTo>
                <a:lnTo>
                  <a:pt x="652478" y="552771"/>
                </a:lnTo>
                <a:close/>
              </a:path>
              <a:path w="676275" h="581660">
                <a:moveTo>
                  <a:pt x="8382" y="0"/>
                </a:moveTo>
                <a:lnTo>
                  <a:pt x="0" y="9651"/>
                </a:lnTo>
                <a:lnTo>
                  <a:pt x="644268" y="562464"/>
                </a:lnTo>
                <a:lnTo>
                  <a:pt x="656615" y="564725"/>
                </a:lnTo>
                <a:lnTo>
                  <a:pt x="652478" y="552771"/>
                </a:lnTo>
                <a:lnTo>
                  <a:pt x="8382" y="0"/>
                </a:lnTo>
                <a:close/>
              </a:path>
            </a:pathLst>
          </a:custGeom>
          <a:solidFill>
            <a:srgbClr val="0066FF"/>
          </a:solidFill>
        </p:spPr>
        <p:txBody>
          <a:bodyPr wrap="square" lIns="0" tIns="0" rIns="0" bIns="0" rtlCol="0"/>
          <a:lstStyle/>
          <a:p>
            <a:endParaRPr/>
          </a:p>
        </p:txBody>
      </p:sp>
      <p:sp>
        <p:nvSpPr>
          <p:cNvPr id="11" name="object 11"/>
          <p:cNvSpPr txBox="1"/>
          <p:nvPr/>
        </p:nvSpPr>
        <p:spPr>
          <a:xfrm>
            <a:off x="2358644" y="5039995"/>
            <a:ext cx="5332730" cy="852169"/>
          </a:xfrm>
          <a:prstGeom prst="rect">
            <a:avLst/>
          </a:prstGeom>
        </p:spPr>
        <p:txBody>
          <a:bodyPr vert="horz" wrap="square" lIns="0" tIns="12700" rIns="0" bIns="0" rtlCol="0">
            <a:spAutoFit/>
          </a:bodyPr>
          <a:lstStyle/>
          <a:p>
            <a:pPr marL="12700">
              <a:lnSpc>
                <a:spcPts val="2050"/>
              </a:lnSpc>
              <a:spcBef>
                <a:spcPts val="100"/>
              </a:spcBef>
            </a:pPr>
            <a:r>
              <a:rPr sz="2000" i="1" spc="-10" dirty="0">
                <a:solidFill>
                  <a:srgbClr val="FF0000"/>
                </a:solidFill>
                <a:latin typeface="Arial"/>
                <a:cs typeface="Arial"/>
              </a:rPr>
              <a:t>i-</a:t>
            </a:r>
            <a:r>
              <a:rPr sz="2000" i="1" dirty="0">
                <a:solidFill>
                  <a:srgbClr val="FF0000"/>
                </a:solidFill>
                <a:latin typeface="Arial"/>
                <a:cs typeface="Arial"/>
              </a:rPr>
              <a:t>th</a:t>
            </a:r>
            <a:r>
              <a:rPr sz="2000" i="1" spc="-20" dirty="0">
                <a:solidFill>
                  <a:srgbClr val="FF0000"/>
                </a:solidFill>
                <a:latin typeface="Arial"/>
                <a:cs typeface="Arial"/>
              </a:rPr>
              <a:t> </a:t>
            </a:r>
            <a:r>
              <a:rPr sz="2000" i="1" dirty="0">
                <a:solidFill>
                  <a:srgbClr val="FF0000"/>
                </a:solidFill>
                <a:latin typeface="Arial"/>
                <a:cs typeface="Arial"/>
              </a:rPr>
              <a:t>component</a:t>
            </a:r>
            <a:r>
              <a:rPr sz="2000" i="1" spc="-40" dirty="0">
                <a:solidFill>
                  <a:srgbClr val="FF0000"/>
                </a:solidFill>
                <a:latin typeface="Arial"/>
                <a:cs typeface="Arial"/>
              </a:rPr>
              <a:t> </a:t>
            </a:r>
            <a:r>
              <a:rPr sz="2000" i="1" dirty="0">
                <a:solidFill>
                  <a:srgbClr val="FF0000"/>
                </a:solidFill>
                <a:latin typeface="Arial"/>
                <a:cs typeface="Arial"/>
              </a:rPr>
              <a:t>of</a:t>
            </a:r>
            <a:r>
              <a:rPr sz="2000" i="1" spc="-20" dirty="0">
                <a:solidFill>
                  <a:srgbClr val="FF0000"/>
                </a:solidFill>
                <a:latin typeface="Arial"/>
                <a:cs typeface="Arial"/>
              </a:rPr>
              <a:t> </a:t>
            </a:r>
            <a:r>
              <a:rPr sz="2000" i="1" spc="-50" dirty="0">
                <a:solidFill>
                  <a:srgbClr val="FF0000"/>
                </a:solidFill>
                <a:latin typeface="Arial"/>
                <a:cs typeface="Arial"/>
              </a:rPr>
              <a:t>y</a:t>
            </a:r>
            <a:endParaRPr sz="2000">
              <a:latin typeface="Arial"/>
              <a:cs typeface="Arial"/>
            </a:endParaRPr>
          </a:p>
          <a:p>
            <a:pPr marL="2965450">
              <a:lnSpc>
                <a:spcPts val="2050"/>
              </a:lnSpc>
            </a:pPr>
            <a:r>
              <a:rPr sz="2000" i="1" dirty="0">
                <a:solidFill>
                  <a:srgbClr val="FF0000"/>
                </a:solidFill>
                <a:latin typeface="Arial"/>
                <a:cs typeface="Arial"/>
              </a:rPr>
              <a:t>Dot</a:t>
            </a:r>
            <a:r>
              <a:rPr sz="2000" i="1" spc="-30" dirty="0">
                <a:solidFill>
                  <a:srgbClr val="FF0000"/>
                </a:solidFill>
                <a:latin typeface="Arial"/>
                <a:cs typeface="Arial"/>
              </a:rPr>
              <a:t> </a:t>
            </a:r>
            <a:r>
              <a:rPr sz="2000" i="1" dirty="0">
                <a:solidFill>
                  <a:srgbClr val="FF0000"/>
                </a:solidFill>
                <a:latin typeface="Arial"/>
                <a:cs typeface="Arial"/>
              </a:rPr>
              <a:t>product</a:t>
            </a:r>
            <a:r>
              <a:rPr sz="2000" i="1" spc="-45" dirty="0">
                <a:solidFill>
                  <a:srgbClr val="FF0000"/>
                </a:solidFill>
                <a:latin typeface="Arial"/>
                <a:cs typeface="Arial"/>
              </a:rPr>
              <a:t> </a:t>
            </a:r>
            <a:r>
              <a:rPr sz="2000" i="1" dirty="0">
                <a:solidFill>
                  <a:srgbClr val="FF0000"/>
                </a:solidFill>
                <a:latin typeface="Arial"/>
                <a:cs typeface="Arial"/>
              </a:rPr>
              <a:t>of</a:t>
            </a:r>
            <a:r>
              <a:rPr sz="2000" i="1" spc="-10" dirty="0">
                <a:solidFill>
                  <a:srgbClr val="FF0000"/>
                </a:solidFill>
                <a:latin typeface="Arial"/>
                <a:cs typeface="Arial"/>
              </a:rPr>
              <a:t> </a:t>
            </a:r>
            <a:r>
              <a:rPr sz="2000" i="1" dirty="0">
                <a:solidFill>
                  <a:srgbClr val="FF0000"/>
                </a:solidFill>
                <a:latin typeface="Arial"/>
                <a:cs typeface="Arial"/>
              </a:rPr>
              <a:t>the</a:t>
            </a:r>
            <a:r>
              <a:rPr sz="2000" i="1" spc="-15" dirty="0">
                <a:solidFill>
                  <a:srgbClr val="FF0000"/>
                </a:solidFill>
                <a:latin typeface="Arial"/>
                <a:cs typeface="Arial"/>
              </a:rPr>
              <a:t> </a:t>
            </a:r>
            <a:r>
              <a:rPr sz="2000" i="1" spc="-25" dirty="0">
                <a:solidFill>
                  <a:srgbClr val="FF0000"/>
                </a:solidFill>
                <a:latin typeface="Arial"/>
                <a:cs typeface="Arial"/>
              </a:rPr>
              <a:t>ith</a:t>
            </a:r>
            <a:endParaRPr sz="2000">
              <a:latin typeface="Arial"/>
              <a:cs typeface="Arial"/>
            </a:endParaRPr>
          </a:p>
          <a:p>
            <a:pPr marL="2965450">
              <a:lnSpc>
                <a:spcPct val="100000"/>
              </a:lnSpc>
              <a:spcBef>
                <a:spcPts val="5"/>
              </a:spcBef>
            </a:pPr>
            <a:r>
              <a:rPr sz="2000" i="1" dirty="0">
                <a:solidFill>
                  <a:srgbClr val="FF0000"/>
                </a:solidFill>
                <a:latin typeface="Arial"/>
                <a:cs typeface="Arial"/>
              </a:rPr>
              <a:t>row</a:t>
            </a:r>
            <a:r>
              <a:rPr sz="2000" i="1" spc="-25" dirty="0">
                <a:solidFill>
                  <a:srgbClr val="FF0000"/>
                </a:solidFill>
                <a:latin typeface="Arial"/>
                <a:cs typeface="Arial"/>
              </a:rPr>
              <a:t> </a:t>
            </a:r>
            <a:r>
              <a:rPr sz="2000" i="1" dirty="0">
                <a:solidFill>
                  <a:srgbClr val="FF0000"/>
                </a:solidFill>
                <a:latin typeface="Arial"/>
                <a:cs typeface="Arial"/>
              </a:rPr>
              <a:t>of</a:t>
            </a:r>
            <a:r>
              <a:rPr sz="2000" i="1" spc="-25" dirty="0">
                <a:solidFill>
                  <a:srgbClr val="FF0000"/>
                </a:solidFill>
                <a:latin typeface="Arial"/>
                <a:cs typeface="Arial"/>
              </a:rPr>
              <a:t> </a:t>
            </a:r>
            <a:r>
              <a:rPr sz="2000" i="1" dirty="0">
                <a:solidFill>
                  <a:srgbClr val="FF0000"/>
                </a:solidFill>
                <a:latin typeface="Arial"/>
                <a:cs typeface="Arial"/>
              </a:rPr>
              <a:t>A</a:t>
            </a:r>
            <a:r>
              <a:rPr sz="2000" i="1" spc="-20" dirty="0">
                <a:solidFill>
                  <a:srgbClr val="FF0000"/>
                </a:solidFill>
                <a:latin typeface="Arial"/>
                <a:cs typeface="Arial"/>
              </a:rPr>
              <a:t> </a:t>
            </a:r>
            <a:r>
              <a:rPr sz="2000" i="1" dirty="0">
                <a:solidFill>
                  <a:srgbClr val="FF0000"/>
                </a:solidFill>
                <a:latin typeface="Arial"/>
                <a:cs typeface="Arial"/>
              </a:rPr>
              <a:t>with</a:t>
            </a:r>
            <a:r>
              <a:rPr sz="2000" i="1" spc="-5" dirty="0">
                <a:solidFill>
                  <a:srgbClr val="FF0000"/>
                </a:solidFill>
                <a:latin typeface="Arial"/>
                <a:cs typeface="Arial"/>
              </a:rPr>
              <a:t> </a:t>
            </a:r>
            <a:r>
              <a:rPr sz="2000" i="1" spc="-25" dirty="0">
                <a:solidFill>
                  <a:srgbClr val="FF0000"/>
                </a:solidFill>
                <a:latin typeface="Arial"/>
                <a:cs typeface="Arial"/>
              </a:rPr>
              <a:t>x.</a:t>
            </a:r>
            <a:endParaRPr sz="2000">
              <a:latin typeface="Arial"/>
              <a:cs typeface="Arial"/>
            </a:endParaRPr>
          </a:p>
        </p:txBody>
      </p:sp>
      <p:sp>
        <p:nvSpPr>
          <p:cNvPr id="12" name="object 12"/>
          <p:cNvSpPr/>
          <p:nvPr/>
        </p:nvSpPr>
        <p:spPr>
          <a:xfrm>
            <a:off x="2927604" y="4724400"/>
            <a:ext cx="293370" cy="293370"/>
          </a:xfrm>
          <a:custGeom>
            <a:avLst/>
            <a:gdLst/>
            <a:ahLst/>
            <a:cxnLst/>
            <a:rect l="l" t="t" r="r" b="b"/>
            <a:pathLst>
              <a:path w="293369" h="293370">
                <a:moveTo>
                  <a:pt x="17756" y="17756"/>
                </a:moveTo>
                <a:lnTo>
                  <a:pt x="20873" y="29591"/>
                </a:lnTo>
                <a:lnTo>
                  <a:pt x="20934" y="29824"/>
                </a:lnTo>
                <a:lnTo>
                  <a:pt x="284479" y="293369"/>
                </a:lnTo>
                <a:lnTo>
                  <a:pt x="293369" y="284480"/>
                </a:lnTo>
                <a:lnTo>
                  <a:pt x="29824" y="20934"/>
                </a:lnTo>
                <a:lnTo>
                  <a:pt x="17756" y="17756"/>
                </a:lnTo>
                <a:close/>
              </a:path>
              <a:path w="293369" h="293370">
                <a:moveTo>
                  <a:pt x="0" y="0"/>
                </a:moveTo>
                <a:lnTo>
                  <a:pt x="26034" y="99187"/>
                </a:lnTo>
                <a:lnTo>
                  <a:pt x="29590" y="101218"/>
                </a:lnTo>
                <a:lnTo>
                  <a:pt x="36321" y="99441"/>
                </a:lnTo>
                <a:lnTo>
                  <a:pt x="38353" y="96012"/>
                </a:lnTo>
                <a:lnTo>
                  <a:pt x="37464" y="92582"/>
                </a:lnTo>
                <a:lnTo>
                  <a:pt x="20934" y="29824"/>
                </a:lnTo>
                <a:lnTo>
                  <a:pt x="4444" y="13335"/>
                </a:lnTo>
                <a:lnTo>
                  <a:pt x="13334" y="4444"/>
                </a:lnTo>
                <a:lnTo>
                  <a:pt x="16926" y="4444"/>
                </a:lnTo>
                <a:lnTo>
                  <a:pt x="0" y="0"/>
                </a:lnTo>
                <a:close/>
              </a:path>
              <a:path w="293369" h="293370">
                <a:moveTo>
                  <a:pt x="16926" y="4444"/>
                </a:moveTo>
                <a:lnTo>
                  <a:pt x="13334" y="4444"/>
                </a:lnTo>
                <a:lnTo>
                  <a:pt x="29824" y="20934"/>
                </a:lnTo>
                <a:lnTo>
                  <a:pt x="96012" y="38354"/>
                </a:lnTo>
                <a:lnTo>
                  <a:pt x="99440" y="36322"/>
                </a:lnTo>
                <a:lnTo>
                  <a:pt x="100329" y="32893"/>
                </a:lnTo>
                <a:lnTo>
                  <a:pt x="101156" y="29824"/>
                </a:lnTo>
                <a:lnTo>
                  <a:pt x="101218" y="29591"/>
                </a:lnTo>
                <a:lnTo>
                  <a:pt x="99187" y="26035"/>
                </a:lnTo>
                <a:lnTo>
                  <a:pt x="16926" y="4444"/>
                </a:lnTo>
                <a:close/>
              </a:path>
              <a:path w="293369" h="293370">
                <a:moveTo>
                  <a:pt x="13334" y="4444"/>
                </a:moveTo>
                <a:lnTo>
                  <a:pt x="4444" y="13335"/>
                </a:lnTo>
                <a:lnTo>
                  <a:pt x="20934" y="29824"/>
                </a:lnTo>
                <a:lnTo>
                  <a:pt x="17756" y="17756"/>
                </a:lnTo>
                <a:lnTo>
                  <a:pt x="7238" y="14986"/>
                </a:lnTo>
                <a:lnTo>
                  <a:pt x="14985" y="7238"/>
                </a:lnTo>
                <a:lnTo>
                  <a:pt x="16128" y="7238"/>
                </a:lnTo>
                <a:lnTo>
                  <a:pt x="13334" y="4444"/>
                </a:lnTo>
                <a:close/>
              </a:path>
              <a:path w="293369" h="293370">
                <a:moveTo>
                  <a:pt x="16128" y="7238"/>
                </a:moveTo>
                <a:lnTo>
                  <a:pt x="14985" y="7238"/>
                </a:lnTo>
                <a:lnTo>
                  <a:pt x="17756" y="17756"/>
                </a:lnTo>
                <a:lnTo>
                  <a:pt x="29824" y="20934"/>
                </a:lnTo>
                <a:lnTo>
                  <a:pt x="16128" y="7238"/>
                </a:lnTo>
                <a:close/>
              </a:path>
              <a:path w="293369" h="293370">
                <a:moveTo>
                  <a:pt x="14985" y="7238"/>
                </a:moveTo>
                <a:lnTo>
                  <a:pt x="7238" y="14986"/>
                </a:lnTo>
                <a:lnTo>
                  <a:pt x="17756" y="17756"/>
                </a:lnTo>
                <a:lnTo>
                  <a:pt x="14985" y="7238"/>
                </a:lnTo>
                <a:close/>
              </a:path>
            </a:pathLst>
          </a:custGeom>
          <a:solidFill>
            <a:srgbClr val="0066FF"/>
          </a:solidFill>
        </p:spPr>
        <p:txBody>
          <a:bodyPr wrap="square" lIns="0" tIns="0" rIns="0" bIns="0" rtlCol="0"/>
          <a:lstStyle/>
          <a:p>
            <a:endParaRPr/>
          </a:p>
        </p:txBody>
      </p:sp>
      <p:sp>
        <p:nvSpPr>
          <p:cNvPr id="13" name="object 13"/>
          <p:cNvSpPr/>
          <p:nvPr/>
        </p:nvSpPr>
        <p:spPr>
          <a:xfrm>
            <a:off x="5873369" y="4869179"/>
            <a:ext cx="111125" cy="361950"/>
          </a:xfrm>
          <a:custGeom>
            <a:avLst/>
            <a:gdLst/>
            <a:ahLst/>
            <a:cxnLst/>
            <a:rect l="l" t="t" r="r" b="b"/>
            <a:pathLst>
              <a:path w="111125" h="361950">
                <a:moveTo>
                  <a:pt x="72787" y="24690"/>
                </a:moveTo>
                <a:lnTo>
                  <a:pt x="64369" y="34224"/>
                </a:lnTo>
                <a:lnTo>
                  <a:pt x="0" y="359156"/>
                </a:lnTo>
                <a:lnTo>
                  <a:pt x="12445" y="361569"/>
                </a:lnTo>
                <a:lnTo>
                  <a:pt x="76867" y="36496"/>
                </a:lnTo>
                <a:lnTo>
                  <a:pt x="72787" y="24690"/>
                </a:lnTo>
                <a:close/>
              </a:path>
              <a:path w="111125" h="361950">
                <a:moveTo>
                  <a:pt x="81531" y="11049"/>
                </a:moveTo>
                <a:lnTo>
                  <a:pt x="68960" y="11049"/>
                </a:lnTo>
                <a:lnTo>
                  <a:pt x="81406" y="13589"/>
                </a:lnTo>
                <a:lnTo>
                  <a:pt x="76867" y="36496"/>
                </a:lnTo>
                <a:lnTo>
                  <a:pt x="99186" y="101092"/>
                </a:lnTo>
                <a:lnTo>
                  <a:pt x="102742" y="102870"/>
                </a:lnTo>
                <a:lnTo>
                  <a:pt x="109346" y="100584"/>
                </a:lnTo>
                <a:lnTo>
                  <a:pt x="111125" y="97028"/>
                </a:lnTo>
                <a:lnTo>
                  <a:pt x="109981" y="93599"/>
                </a:lnTo>
                <a:lnTo>
                  <a:pt x="81531" y="11049"/>
                </a:lnTo>
                <a:close/>
              </a:path>
              <a:path w="111125" h="361950">
                <a:moveTo>
                  <a:pt x="77723" y="0"/>
                </a:moveTo>
                <a:lnTo>
                  <a:pt x="12064" y="74168"/>
                </a:lnTo>
                <a:lnTo>
                  <a:pt x="9651" y="76835"/>
                </a:lnTo>
                <a:lnTo>
                  <a:pt x="9905" y="80899"/>
                </a:lnTo>
                <a:lnTo>
                  <a:pt x="15239" y="85471"/>
                </a:lnTo>
                <a:lnTo>
                  <a:pt x="19176" y="85217"/>
                </a:lnTo>
                <a:lnTo>
                  <a:pt x="21589" y="82677"/>
                </a:lnTo>
                <a:lnTo>
                  <a:pt x="64369" y="34224"/>
                </a:lnTo>
                <a:lnTo>
                  <a:pt x="68960" y="11049"/>
                </a:lnTo>
                <a:lnTo>
                  <a:pt x="81531" y="11049"/>
                </a:lnTo>
                <a:lnTo>
                  <a:pt x="77723" y="0"/>
                </a:lnTo>
                <a:close/>
              </a:path>
              <a:path w="111125" h="361950">
                <a:moveTo>
                  <a:pt x="81255" y="14351"/>
                </a:moveTo>
                <a:lnTo>
                  <a:pt x="69214" y="14351"/>
                </a:lnTo>
                <a:lnTo>
                  <a:pt x="80009" y="16510"/>
                </a:lnTo>
                <a:lnTo>
                  <a:pt x="72787" y="24690"/>
                </a:lnTo>
                <a:lnTo>
                  <a:pt x="76867" y="36496"/>
                </a:lnTo>
                <a:lnTo>
                  <a:pt x="81255" y="14351"/>
                </a:lnTo>
                <a:close/>
              </a:path>
              <a:path w="111125" h="361950">
                <a:moveTo>
                  <a:pt x="68960" y="11049"/>
                </a:moveTo>
                <a:lnTo>
                  <a:pt x="64369" y="34224"/>
                </a:lnTo>
                <a:lnTo>
                  <a:pt x="72787" y="24690"/>
                </a:lnTo>
                <a:lnTo>
                  <a:pt x="69214" y="14351"/>
                </a:lnTo>
                <a:lnTo>
                  <a:pt x="81255" y="14351"/>
                </a:lnTo>
                <a:lnTo>
                  <a:pt x="81406" y="13589"/>
                </a:lnTo>
                <a:lnTo>
                  <a:pt x="68960" y="11049"/>
                </a:lnTo>
                <a:close/>
              </a:path>
              <a:path w="111125" h="361950">
                <a:moveTo>
                  <a:pt x="69214" y="14351"/>
                </a:moveTo>
                <a:lnTo>
                  <a:pt x="72787" y="24690"/>
                </a:lnTo>
                <a:lnTo>
                  <a:pt x="80009" y="16510"/>
                </a:lnTo>
                <a:lnTo>
                  <a:pt x="69214" y="14351"/>
                </a:lnTo>
                <a:close/>
              </a:path>
            </a:pathLst>
          </a:custGeom>
          <a:solidFill>
            <a:srgbClr val="0066FF"/>
          </a:solidFill>
        </p:spPr>
        <p:txBody>
          <a:bodyPr wrap="square" lIns="0" tIns="0" rIns="0" bIns="0" rtlCol="0"/>
          <a:lstStyle/>
          <a:p>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F255C7-1DCE-7544-6AD8-5D5B0F416A77}"/>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F05D195B-B8AC-D0B9-61D4-1E44F2B0360E}"/>
              </a:ext>
            </a:extLst>
          </p:cNvPr>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dirty="0">
                <a:solidFill>
                  <a:srgbClr val="001F5F"/>
                </a:solidFill>
              </a:rPr>
              <a:t>Basic </a:t>
            </a:r>
            <a:r>
              <a:rPr spc="-10" dirty="0">
                <a:solidFill>
                  <a:srgbClr val="001F5F"/>
                </a:solidFill>
              </a:rPr>
              <a:t>functions</a:t>
            </a:r>
          </a:p>
        </p:txBody>
      </p:sp>
      <p:sp>
        <p:nvSpPr>
          <p:cNvPr id="3" name="Rectangle 1">
            <a:extLst>
              <a:ext uri="{FF2B5EF4-FFF2-40B4-BE49-F238E27FC236}">
                <a16:creationId xmlns:a16="http://schemas.microsoft.com/office/drawing/2014/main" id="{16747532-392E-1355-81FC-7F597C5D58C9}"/>
              </a:ext>
            </a:extLst>
          </p:cNvPr>
          <p:cNvSpPr>
            <a:spLocks noChangeArrowheads="1"/>
          </p:cNvSpPr>
          <p:nvPr/>
        </p:nvSpPr>
        <p:spPr bwMode="auto">
          <a:xfrm>
            <a:off x="685800" y="1280756"/>
            <a:ext cx="9982200" cy="16619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1400" b="1" i="0" u="none" strike="noStrike" cap="none" normalizeH="0" baseline="0" dirty="0">
                <a:ln>
                  <a:noFill/>
                </a:ln>
                <a:solidFill>
                  <a:schemeClr val="tx1"/>
                </a:solidFill>
                <a:effectLst/>
                <a:latin typeface="+mj-lt"/>
              </a:rPr>
              <a:t>3. int </a:t>
            </a:r>
            <a:r>
              <a:rPr kumimoji="0" lang="en-US" altLang="en-US" sz="1400" b="1" i="0" u="none" strike="noStrike" cap="none" normalizeH="0" baseline="0" dirty="0" err="1">
                <a:ln>
                  <a:noFill/>
                </a:ln>
                <a:solidFill>
                  <a:schemeClr val="tx1"/>
                </a:solidFill>
                <a:effectLst/>
                <a:latin typeface="+mj-lt"/>
              </a:rPr>
              <a:t>MPI_Comm_size</a:t>
            </a:r>
            <a:r>
              <a:rPr kumimoji="0" lang="en-US" altLang="en-US" sz="1400" b="1" i="0" u="none" strike="noStrike" cap="none" normalizeH="0" baseline="0" dirty="0">
                <a:ln>
                  <a:noFill/>
                </a:ln>
                <a:solidFill>
                  <a:schemeClr val="tx1"/>
                </a:solidFill>
                <a:effectLst/>
                <a:latin typeface="+mj-lt"/>
              </a:rPr>
              <a:t>(</a:t>
            </a:r>
            <a:r>
              <a:rPr kumimoji="0" lang="en-US" altLang="en-US" sz="1400" b="1" i="0" u="none" strike="noStrike" cap="none" normalizeH="0" baseline="0" dirty="0" err="1">
                <a:ln>
                  <a:noFill/>
                </a:ln>
                <a:solidFill>
                  <a:schemeClr val="tx1"/>
                </a:solidFill>
                <a:effectLst/>
                <a:latin typeface="+mj-lt"/>
              </a:rPr>
              <a:t>MPI_Comm</a:t>
            </a:r>
            <a:r>
              <a:rPr kumimoji="0" lang="en-US" altLang="en-US" sz="1400" b="1" i="0" u="none" strike="noStrike" cap="none" normalizeH="0" baseline="0" dirty="0">
                <a:ln>
                  <a:noFill/>
                </a:ln>
                <a:solidFill>
                  <a:schemeClr val="tx1"/>
                </a:solidFill>
                <a:effectLst/>
                <a:latin typeface="+mj-lt"/>
              </a:rPr>
              <a:t> comm, int *size)</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400" b="1" i="0" u="none" strike="noStrike" cap="none" normalizeH="0" baseline="0" dirty="0">
                <a:ln>
                  <a:noFill/>
                </a:ln>
                <a:solidFill>
                  <a:schemeClr val="tx1"/>
                </a:solidFill>
                <a:effectLst/>
                <a:latin typeface="+mj-lt"/>
              </a:rPr>
              <a:t>Purpose:</a:t>
            </a:r>
            <a:r>
              <a:rPr kumimoji="0" lang="en-US" altLang="en-US" sz="1400" b="0" i="0" u="none" strike="noStrike" cap="none" normalizeH="0" baseline="0" dirty="0">
                <a:ln>
                  <a:noFill/>
                </a:ln>
                <a:solidFill>
                  <a:schemeClr val="tx1"/>
                </a:solidFill>
                <a:effectLst/>
                <a:latin typeface="+mj-lt"/>
              </a:rPr>
              <a:t> Determines the total number of processes in the specified communicator.</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400" b="1" i="0" u="none" strike="noStrike" cap="none" normalizeH="0" baseline="0" dirty="0">
                <a:ln>
                  <a:noFill/>
                </a:ln>
                <a:solidFill>
                  <a:schemeClr val="tx1"/>
                </a:solidFill>
                <a:effectLst/>
                <a:latin typeface="+mj-lt"/>
              </a:rPr>
              <a:t>Explanation:</a:t>
            </a:r>
            <a:r>
              <a:rPr kumimoji="0" lang="en-US" altLang="en-US" sz="1400" b="0" i="0" u="none" strike="noStrike" cap="none" normalizeH="0" baseline="0" dirty="0">
                <a:ln>
                  <a:noFill/>
                </a:ln>
                <a:solidFill>
                  <a:schemeClr val="tx1"/>
                </a:solidFill>
                <a:effectLst/>
                <a:latin typeface="+mj-lt"/>
              </a:rPr>
              <a:t> This function returns the total number of processes (or nodes) participating in the MPI program.</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400" b="1" i="0" u="none" strike="noStrike" cap="none" normalizeH="0" baseline="0" dirty="0">
                <a:ln>
                  <a:noFill/>
                </a:ln>
                <a:solidFill>
                  <a:schemeClr val="tx1"/>
                </a:solidFill>
                <a:effectLst/>
                <a:latin typeface="+mj-lt"/>
              </a:rPr>
              <a:t>Usage:</a:t>
            </a:r>
            <a:r>
              <a:rPr kumimoji="0" lang="en-US" altLang="en-US" sz="1400" b="0" i="0" u="none" strike="noStrike" cap="none" normalizeH="0" baseline="0" dirty="0">
                <a:ln>
                  <a:noFill/>
                </a:ln>
                <a:solidFill>
                  <a:schemeClr val="tx1"/>
                </a:solidFill>
                <a:effectLst/>
                <a:latin typeface="+mj-lt"/>
              </a:rPr>
              <a:t> Used to know how many processes are available for a given MPI communicator (e.g., MPI_COMM_WORLD).</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Rectangle 2">
            <a:extLst>
              <a:ext uri="{FF2B5EF4-FFF2-40B4-BE49-F238E27FC236}">
                <a16:creationId xmlns:a16="http://schemas.microsoft.com/office/drawing/2014/main" id="{8E18A52F-DA1D-52B6-FF42-84CF5124BA63}"/>
              </a:ext>
            </a:extLst>
          </p:cNvPr>
          <p:cNvSpPr>
            <a:spLocks noChangeArrowheads="1"/>
          </p:cNvSpPr>
          <p:nvPr/>
        </p:nvSpPr>
        <p:spPr bwMode="auto">
          <a:xfrm>
            <a:off x="577646" y="3581400"/>
            <a:ext cx="11036705" cy="16619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1400" b="1" i="0" u="none" strike="noStrike" cap="none" normalizeH="0" baseline="0" dirty="0">
                <a:ln>
                  <a:noFill/>
                </a:ln>
                <a:solidFill>
                  <a:schemeClr val="tx1"/>
                </a:solidFill>
                <a:effectLst/>
                <a:latin typeface="+mj-lt"/>
              </a:rPr>
              <a:t>int </a:t>
            </a:r>
            <a:r>
              <a:rPr kumimoji="0" lang="en-US" altLang="en-US" sz="1400" b="1" i="0" u="none" strike="noStrike" cap="none" normalizeH="0" baseline="0" dirty="0" err="1">
                <a:ln>
                  <a:noFill/>
                </a:ln>
                <a:solidFill>
                  <a:schemeClr val="tx1"/>
                </a:solidFill>
                <a:effectLst/>
                <a:latin typeface="+mj-lt"/>
              </a:rPr>
              <a:t>MPI_Comm_rank</a:t>
            </a:r>
            <a:r>
              <a:rPr kumimoji="0" lang="en-US" altLang="en-US" sz="1400" b="1" i="0" u="none" strike="noStrike" cap="none" normalizeH="0" baseline="0" dirty="0">
                <a:ln>
                  <a:noFill/>
                </a:ln>
                <a:solidFill>
                  <a:schemeClr val="tx1"/>
                </a:solidFill>
                <a:effectLst/>
                <a:latin typeface="+mj-lt"/>
              </a:rPr>
              <a:t>(</a:t>
            </a:r>
            <a:r>
              <a:rPr kumimoji="0" lang="en-US" altLang="en-US" sz="1400" b="1" i="0" u="none" strike="noStrike" cap="none" normalizeH="0" baseline="0" dirty="0" err="1">
                <a:ln>
                  <a:noFill/>
                </a:ln>
                <a:solidFill>
                  <a:schemeClr val="tx1"/>
                </a:solidFill>
                <a:effectLst/>
                <a:latin typeface="+mj-lt"/>
              </a:rPr>
              <a:t>MPI_Comm</a:t>
            </a:r>
            <a:r>
              <a:rPr kumimoji="0" lang="en-US" altLang="en-US" sz="1400" b="1" i="0" u="none" strike="noStrike" cap="none" normalizeH="0" baseline="0" dirty="0">
                <a:ln>
                  <a:noFill/>
                </a:ln>
                <a:solidFill>
                  <a:schemeClr val="tx1"/>
                </a:solidFill>
                <a:effectLst/>
                <a:latin typeface="+mj-lt"/>
              </a:rPr>
              <a:t> comm, int *rank)</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400" b="1" i="0" u="none" strike="noStrike" cap="none" normalizeH="0" baseline="0" dirty="0">
                <a:ln>
                  <a:noFill/>
                </a:ln>
                <a:solidFill>
                  <a:schemeClr val="tx1"/>
                </a:solidFill>
                <a:effectLst/>
                <a:latin typeface="+mj-lt"/>
              </a:rPr>
              <a:t>Purpose:</a:t>
            </a:r>
            <a:r>
              <a:rPr kumimoji="0" lang="en-US" altLang="en-US" sz="1400" b="0" i="0" u="none" strike="noStrike" cap="none" normalizeH="0" baseline="0" dirty="0">
                <a:ln>
                  <a:noFill/>
                </a:ln>
                <a:solidFill>
                  <a:schemeClr val="tx1"/>
                </a:solidFill>
                <a:effectLst/>
                <a:latin typeface="+mj-lt"/>
              </a:rPr>
              <a:t> Determines the rank (ID) of the calling process within the specified communicator.</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400" b="1" i="0" u="none" strike="noStrike" cap="none" normalizeH="0" baseline="0" dirty="0">
                <a:ln>
                  <a:noFill/>
                </a:ln>
                <a:solidFill>
                  <a:schemeClr val="tx1"/>
                </a:solidFill>
                <a:effectLst/>
                <a:latin typeface="+mj-lt"/>
              </a:rPr>
              <a:t>Explanation:</a:t>
            </a:r>
            <a:r>
              <a:rPr kumimoji="0" lang="en-US" altLang="en-US" sz="1400" b="0" i="0" u="none" strike="noStrike" cap="none" normalizeH="0" baseline="0" dirty="0">
                <a:ln>
                  <a:noFill/>
                </a:ln>
                <a:solidFill>
                  <a:schemeClr val="tx1"/>
                </a:solidFill>
                <a:effectLst/>
                <a:latin typeface="+mj-lt"/>
              </a:rPr>
              <a:t> Each process in an MPI program is assigned a unique rank (ID) ranging from 0 to size-1. This function retrieves that rank.</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400" b="1" i="0" u="none" strike="noStrike" cap="none" normalizeH="0" baseline="0" dirty="0">
                <a:ln>
                  <a:noFill/>
                </a:ln>
                <a:solidFill>
                  <a:schemeClr val="tx1"/>
                </a:solidFill>
                <a:effectLst/>
                <a:latin typeface="+mj-lt"/>
              </a:rPr>
              <a:t>Usage:</a:t>
            </a:r>
            <a:r>
              <a:rPr kumimoji="0" lang="en-US" altLang="en-US" sz="1400" b="0" i="0" u="none" strike="noStrike" cap="none" normalizeH="0" baseline="0" dirty="0">
                <a:ln>
                  <a:noFill/>
                </a:ln>
                <a:solidFill>
                  <a:schemeClr val="tx1"/>
                </a:solidFill>
                <a:effectLst/>
                <a:latin typeface="+mj-lt"/>
              </a:rPr>
              <a:t> Allows processes to identify themselves and perform rank-specific tasks.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24710580"/>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10" dirty="0"/>
              <a:t>Matrix-</a:t>
            </a:r>
            <a:r>
              <a:rPr dirty="0"/>
              <a:t>vector</a:t>
            </a:r>
            <a:r>
              <a:rPr spc="60" dirty="0"/>
              <a:t> </a:t>
            </a:r>
            <a:r>
              <a:rPr spc="-10" dirty="0"/>
              <a:t>multiplication</a:t>
            </a:r>
          </a:p>
        </p:txBody>
      </p:sp>
      <p:pic>
        <p:nvPicPr>
          <p:cNvPr id="3" name="object 3"/>
          <p:cNvPicPr/>
          <p:nvPr/>
        </p:nvPicPr>
        <p:blipFill>
          <a:blip r:embed="rId2" cstate="print"/>
          <a:stretch>
            <a:fillRect/>
          </a:stretch>
        </p:blipFill>
        <p:spPr>
          <a:xfrm>
            <a:off x="2063495" y="1700783"/>
            <a:ext cx="8011668" cy="2232660"/>
          </a:xfrm>
          <a:prstGeom prst="rect">
            <a:avLst/>
          </a:prstGeom>
        </p:spPr>
      </p:pic>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dirty="0"/>
              <a:t>Multiply</a:t>
            </a:r>
            <a:r>
              <a:rPr spc="-10" dirty="0"/>
              <a:t> </a:t>
            </a:r>
            <a:r>
              <a:rPr dirty="0"/>
              <a:t>a</a:t>
            </a:r>
            <a:r>
              <a:rPr spc="-20" dirty="0"/>
              <a:t> </a:t>
            </a:r>
            <a:r>
              <a:rPr dirty="0"/>
              <a:t>matrix</a:t>
            </a:r>
            <a:r>
              <a:rPr spc="-35" dirty="0"/>
              <a:t> </a:t>
            </a:r>
            <a:r>
              <a:rPr dirty="0"/>
              <a:t>by</a:t>
            </a:r>
            <a:r>
              <a:rPr spc="-20" dirty="0"/>
              <a:t> </a:t>
            </a:r>
            <a:r>
              <a:rPr dirty="0"/>
              <a:t>a</a:t>
            </a:r>
            <a:r>
              <a:rPr spc="-20" dirty="0"/>
              <a:t> </a:t>
            </a:r>
            <a:r>
              <a:rPr spc="-10" dirty="0"/>
              <a:t>vector</a:t>
            </a:r>
          </a:p>
        </p:txBody>
      </p:sp>
      <p:sp>
        <p:nvSpPr>
          <p:cNvPr id="3" name="object 3"/>
          <p:cNvSpPr txBox="1"/>
          <p:nvPr/>
        </p:nvSpPr>
        <p:spPr>
          <a:xfrm>
            <a:off x="6175375" y="4679696"/>
            <a:ext cx="2220595" cy="330835"/>
          </a:xfrm>
          <a:prstGeom prst="rect">
            <a:avLst/>
          </a:prstGeom>
        </p:spPr>
        <p:txBody>
          <a:bodyPr vert="horz" wrap="square" lIns="0" tIns="12700" rIns="0" bIns="0" rtlCol="0">
            <a:spAutoFit/>
          </a:bodyPr>
          <a:lstStyle/>
          <a:p>
            <a:pPr marL="12700">
              <a:lnSpc>
                <a:spcPct val="100000"/>
              </a:lnSpc>
              <a:spcBef>
                <a:spcPts val="100"/>
              </a:spcBef>
            </a:pPr>
            <a:r>
              <a:rPr sz="2000" i="1" dirty="0">
                <a:solidFill>
                  <a:srgbClr val="FF0000"/>
                </a:solidFill>
                <a:latin typeface="Arial"/>
                <a:cs typeface="Arial"/>
              </a:rPr>
              <a:t>Serial</a:t>
            </a:r>
            <a:r>
              <a:rPr sz="2000" i="1" spc="-50" dirty="0">
                <a:solidFill>
                  <a:srgbClr val="FF0000"/>
                </a:solidFill>
                <a:latin typeface="Arial"/>
                <a:cs typeface="Arial"/>
              </a:rPr>
              <a:t> </a:t>
            </a:r>
            <a:r>
              <a:rPr sz="2000" i="1" dirty="0">
                <a:solidFill>
                  <a:srgbClr val="FF0000"/>
                </a:solidFill>
                <a:latin typeface="Arial"/>
                <a:cs typeface="Arial"/>
              </a:rPr>
              <a:t>pseudo-</a:t>
            </a:r>
            <a:r>
              <a:rPr sz="2000" i="1" spc="-20" dirty="0">
                <a:solidFill>
                  <a:srgbClr val="FF0000"/>
                </a:solidFill>
                <a:latin typeface="Arial"/>
                <a:cs typeface="Arial"/>
              </a:rPr>
              <a:t>code</a:t>
            </a:r>
            <a:endParaRPr sz="2000">
              <a:latin typeface="Arial"/>
              <a:cs typeface="Arial"/>
            </a:endParaRPr>
          </a:p>
        </p:txBody>
      </p:sp>
      <p:grpSp>
        <p:nvGrpSpPr>
          <p:cNvPr id="4" name="object 4"/>
          <p:cNvGrpSpPr/>
          <p:nvPr/>
        </p:nvGrpSpPr>
        <p:grpSpPr>
          <a:xfrm>
            <a:off x="2279904" y="1700783"/>
            <a:ext cx="7573009" cy="2665730"/>
            <a:chOff x="2279904" y="1700783"/>
            <a:chExt cx="7573009" cy="2665730"/>
          </a:xfrm>
        </p:grpSpPr>
        <p:pic>
          <p:nvPicPr>
            <p:cNvPr id="5" name="object 5"/>
            <p:cNvPicPr/>
            <p:nvPr/>
          </p:nvPicPr>
          <p:blipFill>
            <a:blip r:embed="rId2" cstate="print"/>
            <a:stretch>
              <a:fillRect/>
            </a:stretch>
          </p:blipFill>
          <p:spPr>
            <a:xfrm>
              <a:off x="2279904" y="1700783"/>
              <a:ext cx="7572756" cy="1656588"/>
            </a:xfrm>
            <a:prstGeom prst="rect">
              <a:avLst/>
            </a:prstGeom>
          </p:spPr>
        </p:pic>
        <p:pic>
          <p:nvPicPr>
            <p:cNvPr id="6" name="object 6"/>
            <p:cNvPicPr/>
            <p:nvPr/>
          </p:nvPicPr>
          <p:blipFill>
            <a:blip r:embed="rId3" cstate="print"/>
            <a:stretch>
              <a:fillRect/>
            </a:stretch>
          </p:blipFill>
          <p:spPr>
            <a:xfrm>
              <a:off x="2279904" y="3069336"/>
              <a:ext cx="4905756" cy="1296924"/>
            </a:xfrm>
            <a:prstGeom prst="rect">
              <a:avLst/>
            </a:prstGeom>
          </p:spPr>
        </p:pic>
      </p:gr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dirty="0"/>
              <a:t>C</a:t>
            </a:r>
            <a:r>
              <a:rPr spc="-25" dirty="0"/>
              <a:t> </a:t>
            </a:r>
            <a:r>
              <a:rPr dirty="0"/>
              <a:t>style</a:t>
            </a:r>
            <a:r>
              <a:rPr spc="-15" dirty="0"/>
              <a:t> </a:t>
            </a:r>
            <a:r>
              <a:rPr spc="-10" dirty="0"/>
              <a:t>arrays</a:t>
            </a:r>
          </a:p>
        </p:txBody>
      </p:sp>
      <p:grpSp>
        <p:nvGrpSpPr>
          <p:cNvPr id="3" name="object 3"/>
          <p:cNvGrpSpPr/>
          <p:nvPr/>
        </p:nvGrpSpPr>
        <p:grpSpPr>
          <a:xfrm>
            <a:off x="2135123" y="1341119"/>
            <a:ext cx="6167755" cy="1740535"/>
            <a:chOff x="2135123" y="1341119"/>
            <a:chExt cx="6167755" cy="1740535"/>
          </a:xfrm>
        </p:grpSpPr>
        <p:pic>
          <p:nvPicPr>
            <p:cNvPr id="4" name="object 4"/>
            <p:cNvPicPr/>
            <p:nvPr/>
          </p:nvPicPr>
          <p:blipFill>
            <a:blip r:embed="rId2" cstate="print"/>
            <a:stretch>
              <a:fillRect/>
            </a:stretch>
          </p:blipFill>
          <p:spPr>
            <a:xfrm>
              <a:off x="2135123" y="1341119"/>
              <a:ext cx="3313176" cy="1740407"/>
            </a:xfrm>
            <a:prstGeom prst="rect">
              <a:avLst/>
            </a:prstGeom>
          </p:spPr>
        </p:pic>
        <p:sp>
          <p:nvSpPr>
            <p:cNvPr id="5" name="object 5"/>
            <p:cNvSpPr/>
            <p:nvPr/>
          </p:nvSpPr>
          <p:spPr>
            <a:xfrm>
              <a:off x="5487796" y="2023998"/>
              <a:ext cx="2814955" cy="295910"/>
            </a:xfrm>
            <a:custGeom>
              <a:avLst/>
              <a:gdLst/>
              <a:ahLst/>
              <a:cxnLst/>
              <a:rect l="l" t="t" r="r" b="b"/>
              <a:pathLst>
                <a:path w="2814954" h="295910">
                  <a:moveTo>
                    <a:pt x="2724537" y="216026"/>
                  </a:moveTo>
                  <a:lnTo>
                    <a:pt x="2720467" y="216026"/>
                  </a:lnTo>
                  <a:lnTo>
                    <a:pt x="2715641" y="221106"/>
                  </a:lnTo>
                  <a:lnTo>
                    <a:pt x="2715768" y="225171"/>
                  </a:lnTo>
                  <a:lnTo>
                    <a:pt x="2790444" y="295401"/>
                  </a:lnTo>
                  <a:lnTo>
                    <a:pt x="2792940" y="285241"/>
                  </a:lnTo>
                  <a:lnTo>
                    <a:pt x="2780792" y="285241"/>
                  </a:lnTo>
                  <a:lnTo>
                    <a:pt x="2778379" y="276860"/>
                  </a:lnTo>
                  <a:lnTo>
                    <a:pt x="2773444" y="262056"/>
                  </a:lnTo>
                  <a:lnTo>
                    <a:pt x="2724537" y="216026"/>
                  </a:lnTo>
                  <a:close/>
                </a:path>
                <a:path w="2814954" h="295910">
                  <a:moveTo>
                    <a:pt x="2773444" y="262056"/>
                  </a:moveTo>
                  <a:lnTo>
                    <a:pt x="2778379" y="276860"/>
                  </a:lnTo>
                  <a:lnTo>
                    <a:pt x="2780792" y="285241"/>
                  </a:lnTo>
                  <a:lnTo>
                    <a:pt x="2792143" y="281813"/>
                  </a:lnTo>
                  <a:lnTo>
                    <a:pt x="2780792" y="281813"/>
                  </a:lnTo>
                  <a:lnTo>
                    <a:pt x="2783347" y="271372"/>
                  </a:lnTo>
                  <a:lnTo>
                    <a:pt x="2773444" y="262056"/>
                  </a:lnTo>
                  <a:close/>
                </a:path>
                <a:path w="2814954" h="295910">
                  <a:moveTo>
                    <a:pt x="2805937" y="190626"/>
                  </a:moveTo>
                  <a:lnTo>
                    <a:pt x="2802508" y="192786"/>
                  </a:lnTo>
                  <a:lnTo>
                    <a:pt x="2801831" y="195834"/>
                  </a:lnTo>
                  <a:lnTo>
                    <a:pt x="2786156" y="259900"/>
                  </a:lnTo>
                  <a:lnTo>
                    <a:pt x="2790444" y="272923"/>
                  </a:lnTo>
                  <a:lnTo>
                    <a:pt x="2792983" y="281559"/>
                  </a:lnTo>
                  <a:lnTo>
                    <a:pt x="2780792" y="285241"/>
                  </a:lnTo>
                  <a:lnTo>
                    <a:pt x="2792940" y="285241"/>
                  </a:lnTo>
                  <a:lnTo>
                    <a:pt x="2814066" y="199262"/>
                  </a:lnTo>
                  <a:lnTo>
                    <a:pt x="2814743" y="196214"/>
                  </a:lnTo>
                  <a:lnTo>
                    <a:pt x="2814828" y="195834"/>
                  </a:lnTo>
                  <a:lnTo>
                    <a:pt x="2812796" y="192404"/>
                  </a:lnTo>
                  <a:lnTo>
                    <a:pt x="2805937" y="190626"/>
                  </a:lnTo>
                  <a:close/>
                </a:path>
                <a:path w="2814954" h="295910">
                  <a:moveTo>
                    <a:pt x="2783347" y="271372"/>
                  </a:moveTo>
                  <a:lnTo>
                    <a:pt x="2780854" y="281559"/>
                  </a:lnTo>
                  <a:lnTo>
                    <a:pt x="2780792" y="281813"/>
                  </a:lnTo>
                  <a:lnTo>
                    <a:pt x="2791205" y="278764"/>
                  </a:lnTo>
                  <a:lnTo>
                    <a:pt x="2783347" y="271372"/>
                  </a:lnTo>
                  <a:close/>
                </a:path>
                <a:path w="2814954" h="295910">
                  <a:moveTo>
                    <a:pt x="2786156" y="259900"/>
                  </a:moveTo>
                  <a:lnTo>
                    <a:pt x="2783347" y="271372"/>
                  </a:lnTo>
                  <a:lnTo>
                    <a:pt x="2791205" y="278764"/>
                  </a:lnTo>
                  <a:lnTo>
                    <a:pt x="2780792" y="281813"/>
                  </a:lnTo>
                  <a:lnTo>
                    <a:pt x="2792143" y="281813"/>
                  </a:lnTo>
                  <a:lnTo>
                    <a:pt x="2792983" y="281559"/>
                  </a:lnTo>
                  <a:lnTo>
                    <a:pt x="2790444" y="272923"/>
                  </a:lnTo>
                  <a:lnTo>
                    <a:pt x="2786156" y="259900"/>
                  </a:lnTo>
                  <a:close/>
                </a:path>
                <a:path w="2814954" h="295910">
                  <a:moveTo>
                    <a:pt x="2085925" y="12826"/>
                  </a:moveTo>
                  <a:lnTo>
                    <a:pt x="1578355" y="12826"/>
                  </a:lnTo>
                  <a:lnTo>
                    <a:pt x="1662652" y="13462"/>
                  </a:lnTo>
                  <a:lnTo>
                    <a:pt x="1656778" y="13462"/>
                  </a:lnTo>
                  <a:lnTo>
                    <a:pt x="1898396" y="17906"/>
                  </a:lnTo>
                  <a:lnTo>
                    <a:pt x="2013077" y="21971"/>
                  </a:lnTo>
                  <a:lnTo>
                    <a:pt x="2121483" y="27431"/>
                  </a:lnTo>
                  <a:lnTo>
                    <a:pt x="2121108" y="27431"/>
                  </a:lnTo>
                  <a:lnTo>
                    <a:pt x="2168779" y="30479"/>
                  </a:lnTo>
                  <a:lnTo>
                    <a:pt x="2260854" y="37973"/>
                  </a:lnTo>
                  <a:lnTo>
                    <a:pt x="2303145" y="42290"/>
                  </a:lnTo>
                  <a:lnTo>
                    <a:pt x="2342769" y="46989"/>
                  </a:lnTo>
                  <a:lnTo>
                    <a:pt x="2415412" y="57403"/>
                  </a:lnTo>
                  <a:lnTo>
                    <a:pt x="2478912" y="69214"/>
                  </a:lnTo>
                  <a:lnTo>
                    <a:pt x="2534284" y="82168"/>
                  </a:lnTo>
                  <a:lnTo>
                    <a:pt x="2581909" y="96265"/>
                  </a:lnTo>
                  <a:lnTo>
                    <a:pt x="2622423" y="111378"/>
                  </a:lnTo>
                  <a:lnTo>
                    <a:pt x="2671445" y="135762"/>
                  </a:lnTo>
                  <a:lnTo>
                    <a:pt x="2708275" y="161671"/>
                  </a:lnTo>
                  <a:lnTo>
                    <a:pt x="2735072" y="188975"/>
                  </a:lnTo>
                  <a:lnTo>
                    <a:pt x="2759329" y="226949"/>
                  </a:lnTo>
                  <a:lnTo>
                    <a:pt x="2773444" y="262056"/>
                  </a:lnTo>
                  <a:lnTo>
                    <a:pt x="2783347" y="271372"/>
                  </a:lnTo>
                  <a:lnTo>
                    <a:pt x="2786156" y="259900"/>
                  </a:lnTo>
                  <a:lnTo>
                    <a:pt x="2783585" y="252095"/>
                  </a:lnTo>
                  <a:lnTo>
                    <a:pt x="2775330" y="231393"/>
                  </a:lnTo>
                  <a:lnTo>
                    <a:pt x="2752344" y="190626"/>
                  </a:lnTo>
                  <a:lnTo>
                    <a:pt x="2726689" y="161289"/>
                  </a:lnTo>
                  <a:lnTo>
                    <a:pt x="2691764" y="133476"/>
                  </a:lnTo>
                  <a:lnTo>
                    <a:pt x="2645409" y="107696"/>
                  </a:lnTo>
                  <a:lnTo>
                    <a:pt x="2607182" y="91821"/>
                  </a:lnTo>
                  <a:lnTo>
                    <a:pt x="2562352" y="76962"/>
                  </a:lnTo>
                  <a:lnTo>
                    <a:pt x="2510281" y="63118"/>
                  </a:lnTo>
                  <a:lnTo>
                    <a:pt x="2450337" y="50673"/>
                  </a:lnTo>
                  <a:lnTo>
                    <a:pt x="2382011" y="39497"/>
                  </a:lnTo>
                  <a:lnTo>
                    <a:pt x="2283459" y="27431"/>
                  </a:lnTo>
                  <a:lnTo>
                    <a:pt x="2217038" y="21462"/>
                  </a:lnTo>
                  <a:lnTo>
                    <a:pt x="2171178" y="17906"/>
                  </a:lnTo>
                  <a:lnTo>
                    <a:pt x="2171610" y="17906"/>
                  </a:lnTo>
                  <a:lnTo>
                    <a:pt x="2085925" y="12826"/>
                  </a:lnTo>
                  <a:close/>
                </a:path>
                <a:path w="2814954" h="295910">
                  <a:moveTo>
                    <a:pt x="1509268" y="0"/>
                  </a:moveTo>
                  <a:lnTo>
                    <a:pt x="1438528" y="0"/>
                  </a:lnTo>
                  <a:lnTo>
                    <a:pt x="1142619" y="2031"/>
                  </a:lnTo>
                  <a:lnTo>
                    <a:pt x="0" y="25400"/>
                  </a:lnTo>
                  <a:lnTo>
                    <a:pt x="15" y="26162"/>
                  </a:lnTo>
                  <a:lnTo>
                    <a:pt x="133" y="32003"/>
                  </a:lnTo>
                  <a:lnTo>
                    <a:pt x="253" y="37973"/>
                  </a:lnTo>
                  <a:lnTo>
                    <a:pt x="1142746" y="14731"/>
                  </a:lnTo>
                  <a:lnTo>
                    <a:pt x="1268158" y="13462"/>
                  </a:lnTo>
                  <a:lnTo>
                    <a:pt x="1220533" y="13462"/>
                  </a:lnTo>
                  <a:lnTo>
                    <a:pt x="2085925" y="12826"/>
                  </a:lnTo>
                  <a:lnTo>
                    <a:pt x="2067813" y="11811"/>
                  </a:lnTo>
                  <a:lnTo>
                    <a:pt x="1898777" y="5206"/>
                  </a:lnTo>
                  <a:lnTo>
                    <a:pt x="1645920" y="635"/>
                  </a:lnTo>
                  <a:lnTo>
                    <a:pt x="1509268" y="0"/>
                  </a:lnTo>
                  <a:close/>
                </a:path>
              </a:pathLst>
            </a:custGeom>
            <a:solidFill>
              <a:srgbClr val="FF0000"/>
            </a:solidFill>
          </p:spPr>
          <p:txBody>
            <a:bodyPr wrap="square" lIns="0" tIns="0" rIns="0" bIns="0" rtlCol="0"/>
            <a:lstStyle/>
            <a:p>
              <a:endParaRPr/>
            </a:p>
          </p:txBody>
        </p:sp>
      </p:grpSp>
      <p:pic>
        <p:nvPicPr>
          <p:cNvPr id="6" name="object 6"/>
          <p:cNvPicPr/>
          <p:nvPr/>
        </p:nvPicPr>
        <p:blipFill>
          <a:blip r:embed="rId3" cstate="print"/>
          <a:stretch>
            <a:fillRect/>
          </a:stretch>
        </p:blipFill>
        <p:spPr>
          <a:xfrm>
            <a:off x="3358896" y="4436364"/>
            <a:ext cx="5224272" cy="755904"/>
          </a:xfrm>
          <a:prstGeom prst="rect">
            <a:avLst/>
          </a:prstGeom>
        </p:spPr>
      </p:pic>
      <p:sp>
        <p:nvSpPr>
          <p:cNvPr id="7" name="object 7"/>
          <p:cNvSpPr txBox="1"/>
          <p:nvPr/>
        </p:nvSpPr>
        <p:spPr>
          <a:xfrm>
            <a:off x="7399401" y="2593086"/>
            <a:ext cx="805815" cy="239395"/>
          </a:xfrm>
          <a:prstGeom prst="rect">
            <a:avLst/>
          </a:prstGeom>
        </p:spPr>
        <p:txBody>
          <a:bodyPr vert="horz" wrap="square" lIns="0" tIns="13335" rIns="0" bIns="0" rtlCol="0">
            <a:spAutoFit/>
          </a:bodyPr>
          <a:lstStyle/>
          <a:p>
            <a:pPr marL="12700">
              <a:lnSpc>
                <a:spcPct val="100000"/>
              </a:lnSpc>
              <a:spcBef>
                <a:spcPts val="105"/>
              </a:spcBef>
            </a:pPr>
            <a:r>
              <a:rPr sz="1400" i="1" dirty="0">
                <a:solidFill>
                  <a:srgbClr val="FF0000"/>
                </a:solidFill>
                <a:latin typeface="Arial"/>
                <a:cs typeface="Arial"/>
              </a:rPr>
              <a:t>stored</a:t>
            </a:r>
            <a:r>
              <a:rPr sz="1400" i="1" spc="355" dirty="0">
                <a:solidFill>
                  <a:srgbClr val="FF0000"/>
                </a:solidFill>
                <a:latin typeface="Arial"/>
                <a:cs typeface="Arial"/>
              </a:rPr>
              <a:t> </a:t>
            </a:r>
            <a:r>
              <a:rPr sz="1400" i="1" spc="-25" dirty="0">
                <a:solidFill>
                  <a:srgbClr val="FF0000"/>
                </a:solidFill>
                <a:latin typeface="Arial"/>
                <a:cs typeface="Arial"/>
              </a:rPr>
              <a:t>as</a:t>
            </a:r>
            <a:endParaRPr sz="1400">
              <a:latin typeface="Arial"/>
              <a:cs typeface="Arial"/>
            </a:endParaRPr>
          </a:p>
        </p:txBody>
      </p:sp>
      <p:sp>
        <p:nvSpPr>
          <p:cNvPr id="8" name="object 8"/>
          <p:cNvSpPr/>
          <p:nvPr/>
        </p:nvSpPr>
        <p:spPr>
          <a:xfrm>
            <a:off x="4750434" y="3234435"/>
            <a:ext cx="3956685" cy="326390"/>
          </a:xfrm>
          <a:custGeom>
            <a:avLst/>
            <a:gdLst/>
            <a:ahLst/>
            <a:cxnLst/>
            <a:rect l="l" t="t" r="r" b="b"/>
            <a:pathLst>
              <a:path w="3956684" h="326389">
                <a:moveTo>
                  <a:pt x="121799" y="306183"/>
                </a:moveTo>
                <a:lnTo>
                  <a:pt x="57150" y="313689"/>
                </a:lnTo>
                <a:lnTo>
                  <a:pt x="53720" y="314960"/>
                </a:lnTo>
                <a:lnTo>
                  <a:pt x="51180" y="317500"/>
                </a:lnTo>
                <a:lnTo>
                  <a:pt x="51688" y="321310"/>
                </a:lnTo>
                <a:lnTo>
                  <a:pt x="52069" y="325119"/>
                </a:lnTo>
                <a:lnTo>
                  <a:pt x="55244" y="326389"/>
                </a:lnTo>
                <a:lnTo>
                  <a:pt x="58800" y="326389"/>
                </a:lnTo>
                <a:lnTo>
                  <a:pt x="147269" y="314960"/>
                </a:lnTo>
                <a:lnTo>
                  <a:pt x="143001" y="314960"/>
                </a:lnTo>
                <a:lnTo>
                  <a:pt x="124460" y="307339"/>
                </a:lnTo>
                <a:lnTo>
                  <a:pt x="121799" y="306183"/>
                </a:lnTo>
                <a:close/>
              </a:path>
              <a:path w="3956684" h="326389">
                <a:moveTo>
                  <a:pt x="134515" y="304707"/>
                </a:moveTo>
                <a:lnTo>
                  <a:pt x="121799" y="306183"/>
                </a:lnTo>
                <a:lnTo>
                  <a:pt x="124460" y="307339"/>
                </a:lnTo>
                <a:lnTo>
                  <a:pt x="143001" y="314960"/>
                </a:lnTo>
                <a:lnTo>
                  <a:pt x="144102" y="312419"/>
                </a:lnTo>
                <a:lnTo>
                  <a:pt x="140335" y="312419"/>
                </a:lnTo>
                <a:lnTo>
                  <a:pt x="134515" y="304707"/>
                </a:lnTo>
                <a:close/>
              </a:path>
              <a:path w="3956684" h="326389">
                <a:moveTo>
                  <a:pt x="91693" y="231139"/>
                </a:moveTo>
                <a:lnTo>
                  <a:pt x="88900" y="233679"/>
                </a:lnTo>
                <a:lnTo>
                  <a:pt x="86105" y="234950"/>
                </a:lnTo>
                <a:lnTo>
                  <a:pt x="85470" y="240029"/>
                </a:lnTo>
                <a:lnTo>
                  <a:pt x="87629" y="242569"/>
                </a:lnTo>
                <a:lnTo>
                  <a:pt x="127112" y="294896"/>
                </a:lnTo>
                <a:lnTo>
                  <a:pt x="129412" y="295910"/>
                </a:lnTo>
                <a:lnTo>
                  <a:pt x="147954" y="303529"/>
                </a:lnTo>
                <a:lnTo>
                  <a:pt x="143001" y="314960"/>
                </a:lnTo>
                <a:lnTo>
                  <a:pt x="147269" y="314960"/>
                </a:lnTo>
                <a:lnTo>
                  <a:pt x="157099" y="313689"/>
                </a:lnTo>
                <a:lnTo>
                  <a:pt x="97789" y="234950"/>
                </a:lnTo>
                <a:lnTo>
                  <a:pt x="95630" y="232410"/>
                </a:lnTo>
                <a:lnTo>
                  <a:pt x="91693" y="231139"/>
                </a:lnTo>
                <a:close/>
              </a:path>
              <a:path w="3956684" h="326389">
                <a:moveTo>
                  <a:pt x="144652" y="303529"/>
                </a:moveTo>
                <a:lnTo>
                  <a:pt x="134515" y="304707"/>
                </a:lnTo>
                <a:lnTo>
                  <a:pt x="140335" y="312419"/>
                </a:lnTo>
                <a:lnTo>
                  <a:pt x="144652" y="303529"/>
                </a:lnTo>
                <a:close/>
              </a:path>
              <a:path w="3956684" h="326389">
                <a:moveTo>
                  <a:pt x="147954" y="303529"/>
                </a:moveTo>
                <a:lnTo>
                  <a:pt x="144652" y="303529"/>
                </a:lnTo>
                <a:lnTo>
                  <a:pt x="140335" y="312419"/>
                </a:lnTo>
                <a:lnTo>
                  <a:pt x="144102" y="312419"/>
                </a:lnTo>
                <a:lnTo>
                  <a:pt x="147954" y="303529"/>
                </a:lnTo>
                <a:close/>
              </a:path>
              <a:path w="3956684" h="326389">
                <a:moveTo>
                  <a:pt x="1087501" y="143510"/>
                </a:moveTo>
                <a:lnTo>
                  <a:pt x="576579" y="143510"/>
                </a:lnTo>
                <a:lnTo>
                  <a:pt x="540003" y="144779"/>
                </a:lnTo>
                <a:lnTo>
                  <a:pt x="505460" y="144779"/>
                </a:lnTo>
                <a:lnTo>
                  <a:pt x="442340" y="147319"/>
                </a:lnTo>
                <a:lnTo>
                  <a:pt x="414019" y="147319"/>
                </a:lnTo>
                <a:lnTo>
                  <a:pt x="291084" y="153669"/>
                </a:lnTo>
                <a:lnTo>
                  <a:pt x="269493" y="156210"/>
                </a:lnTo>
                <a:lnTo>
                  <a:pt x="210819" y="160019"/>
                </a:lnTo>
                <a:lnTo>
                  <a:pt x="193039" y="162560"/>
                </a:lnTo>
                <a:lnTo>
                  <a:pt x="176275" y="163829"/>
                </a:lnTo>
                <a:lnTo>
                  <a:pt x="160400" y="166369"/>
                </a:lnTo>
                <a:lnTo>
                  <a:pt x="131190" y="168910"/>
                </a:lnTo>
                <a:lnTo>
                  <a:pt x="117855" y="171450"/>
                </a:lnTo>
                <a:lnTo>
                  <a:pt x="105410" y="173989"/>
                </a:lnTo>
                <a:lnTo>
                  <a:pt x="93725" y="175260"/>
                </a:lnTo>
                <a:lnTo>
                  <a:pt x="82803" y="177800"/>
                </a:lnTo>
                <a:lnTo>
                  <a:pt x="72770" y="180339"/>
                </a:lnTo>
                <a:lnTo>
                  <a:pt x="63373" y="181610"/>
                </a:lnTo>
                <a:lnTo>
                  <a:pt x="27050" y="194310"/>
                </a:lnTo>
                <a:lnTo>
                  <a:pt x="1777" y="214629"/>
                </a:lnTo>
                <a:lnTo>
                  <a:pt x="1524" y="214629"/>
                </a:lnTo>
                <a:lnTo>
                  <a:pt x="0" y="222250"/>
                </a:lnTo>
                <a:lnTo>
                  <a:pt x="0" y="223519"/>
                </a:lnTo>
                <a:lnTo>
                  <a:pt x="888" y="229869"/>
                </a:lnTo>
                <a:lnTo>
                  <a:pt x="1142" y="231139"/>
                </a:lnTo>
                <a:lnTo>
                  <a:pt x="4190" y="237489"/>
                </a:lnTo>
                <a:lnTo>
                  <a:pt x="4572" y="237489"/>
                </a:lnTo>
                <a:lnTo>
                  <a:pt x="4952" y="238760"/>
                </a:lnTo>
                <a:lnTo>
                  <a:pt x="44323" y="269239"/>
                </a:lnTo>
                <a:lnTo>
                  <a:pt x="81406" y="288289"/>
                </a:lnTo>
                <a:lnTo>
                  <a:pt x="121799" y="306183"/>
                </a:lnTo>
                <a:lnTo>
                  <a:pt x="134515" y="304707"/>
                </a:lnTo>
                <a:lnTo>
                  <a:pt x="127112" y="294896"/>
                </a:lnTo>
                <a:lnTo>
                  <a:pt x="100584" y="283210"/>
                </a:lnTo>
                <a:lnTo>
                  <a:pt x="86867" y="276860"/>
                </a:lnTo>
                <a:lnTo>
                  <a:pt x="73913" y="270510"/>
                </a:lnTo>
                <a:lnTo>
                  <a:pt x="61849" y="264160"/>
                </a:lnTo>
                <a:lnTo>
                  <a:pt x="50673" y="257810"/>
                </a:lnTo>
                <a:lnTo>
                  <a:pt x="40766" y="252729"/>
                </a:lnTo>
                <a:lnTo>
                  <a:pt x="32130" y="246379"/>
                </a:lnTo>
                <a:lnTo>
                  <a:pt x="24891" y="241300"/>
                </a:lnTo>
                <a:lnTo>
                  <a:pt x="19430" y="236219"/>
                </a:lnTo>
                <a:lnTo>
                  <a:pt x="15773" y="231139"/>
                </a:lnTo>
                <a:lnTo>
                  <a:pt x="15620" y="231139"/>
                </a:lnTo>
                <a:lnTo>
                  <a:pt x="15127" y="230243"/>
                </a:lnTo>
                <a:lnTo>
                  <a:pt x="14859" y="229869"/>
                </a:lnTo>
                <a:lnTo>
                  <a:pt x="13525" y="227329"/>
                </a:lnTo>
                <a:lnTo>
                  <a:pt x="13335" y="227329"/>
                </a:lnTo>
                <a:lnTo>
                  <a:pt x="13263" y="226853"/>
                </a:lnTo>
                <a:lnTo>
                  <a:pt x="12826" y="226060"/>
                </a:lnTo>
                <a:lnTo>
                  <a:pt x="13144" y="226060"/>
                </a:lnTo>
                <a:lnTo>
                  <a:pt x="12953" y="224789"/>
                </a:lnTo>
                <a:lnTo>
                  <a:pt x="12445" y="224789"/>
                </a:lnTo>
                <a:lnTo>
                  <a:pt x="12522" y="223250"/>
                </a:lnTo>
                <a:lnTo>
                  <a:pt x="12573" y="222250"/>
                </a:lnTo>
                <a:lnTo>
                  <a:pt x="12903" y="222250"/>
                </a:lnTo>
                <a:lnTo>
                  <a:pt x="13131" y="220979"/>
                </a:lnTo>
                <a:lnTo>
                  <a:pt x="12953" y="220979"/>
                </a:lnTo>
                <a:lnTo>
                  <a:pt x="13277" y="220171"/>
                </a:lnTo>
                <a:lnTo>
                  <a:pt x="13588" y="218439"/>
                </a:lnTo>
                <a:lnTo>
                  <a:pt x="13969" y="218439"/>
                </a:lnTo>
                <a:lnTo>
                  <a:pt x="15875" y="215900"/>
                </a:lnTo>
                <a:lnTo>
                  <a:pt x="16255" y="215900"/>
                </a:lnTo>
                <a:lnTo>
                  <a:pt x="17272" y="214629"/>
                </a:lnTo>
                <a:lnTo>
                  <a:pt x="19938" y="212089"/>
                </a:lnTo>
                <a:lnTo>
                  <a:pt x="23240" y="210819"/>
                </a:lnTo>
                <a:lnTo>
                  <a:pt x="27431" y="208279"/>
                </a:lnTo>
                <a:lnTo>
                  <a:pt x="57912" y="196850"/>
                </a:lnTo>
                <a:lnTo>
                  <a:pt x="66293" y="194310"/>
                </a:lnTo>
                <a:lnTo>
                  <a:pt x="75437" y="191769"/>
                </a:lnTo>
                <a:lnTo>
                  <a:pt x="85343" y="190500"/>
                </a:lnTo>
                <a:lnTo>
                  <a:pt x="95885" y="187960"/>
                </a:lnTo>
                <a:lnTo>
                  <a:pt x="107441" y="185419"/>
                </a:lnTo>
                <a:lnTo>
                  <a:pt x="119761" y="184150"/>
                </a:lnTo>
                <a:lnTo>
                  <a:pt x="132968" y="181610"/>
                </a:lnTo>
                <a:lnTo>
                  <a:pt x="146938" y="180339"/>
                </a:lnTo>
                <a:lnTo>
                  <a:pt x="161798" y="177800"/>
                </a:lnTo>
                <a:lnTo>
                  <a:pt x="177545" y="176529"/>
                </a:lnTo>
                <a:lnTo>
                  <a:pt x="211836" y="172719"/>
                </a:lnTo>
                <a:lnTo>
                  <a:pt x="270382" y="168910"/>
                </a:lnTo>
                <a:lnTo>
                  <a:pt x="291845" y="166369"/>
                </a:lnTo>
                <a:lnTo>
                  <a:pt x="414400" y="160019"/>
                </a:lnTo>
                <a:lnTo>
                  <a:pt x="442722" y="160019"/>
                </a:lnTo>
                <a:lnTo>
                  <a:pt x="505713" y="157479"/>
                </a:lnTo>
                <a:lnTo>
                  <a:pt x="540257" y="157479"/>
                </a:lnTo>
                <a:lnTo>
                  <a:pt x="576834" y="156210"/>
                </a:lnTo>
                <a:lnTo>
                  <a:pt x="615188" y="156210"/>
                </a:lnTo>
                <a:lnTo>
                  <a:pt x="655447" y="154939"/>
                </a:lnTo>
                <a:lnTo>
                  <a:pt x="1959779" y="154939"/>
                </a:lnTo>
                <a:lnTo>
                  <a:pt x="1087501" y="143510"/>
                </a:lnTo>
                <a:close/>
              </a:path>
              <a:path w="3956684" h="326389">
                <a:moveTo>
                  <a:pt x="127112" y="294896"/>
                </a:moveTo>
                <a:lnTo>
                  <a:pt x="134515" y="304707"/>
                </a:lnTo>
                <a:lnTo>
                  <a:pt x="144652" y="303529"/>
                </a:lnTo>
                <a:lnTo>
                  <a:pt x="147954" y="303529"/>
                </a:lnTo>
                <a:lnTo>
                  <a:pt x="129412" y="295910"/>
                </a:lnTo>
                <a:lnTo>
                  <a:pt x="127112" y="294896"/>
                </a:lnTo>
                <a:close/>
              </a:path>
              <a:path w="3956684" h="326389">
                <a:moveTo>
                  <a:pt x="15127" y="230243"/>
                </a:moveTo>
                <a:lnTo>
                  <a:pt x="15620" y="231139"/>
                </a:lnTo>
                <a:lnTo>
                  <a:pt x="15773" y="231139"/>
                </a:lnTo>
                <a:lnTo>
                  <a:pt x="15127" y="230243"/>
                </a:lnTo>
                <a:close/>
              </a:path>
              <a:path w="3956684" h="326389">
                <a:moveTo>
                  <a:pt x="13263" y="226853"/>
                </a:moveTo>
                <a:lnTo>
                  <a:pt x="13335" y="227329"/>
                </a:lnTo>
                <a:lnTo>
                  <a:pt x="13525" y="227329"/>
                </a:lnTo>
                <a:lnTo>
                  <a:pt x="13263" y="226853"/>
                </a:lnTo>
                <a:close/>
              </a:path>
              <a:path w="3956684" h="326389">
                <a:moveTo>
                  <a:pt x="13144" y="226060"/>
                </a:moveTo>
                <a:lnTo>
                  <a:pt x="12826" y="226060"/>
                </a:lnTo>
                <a:lnTo>
                  <a:pt x="13263" y="226853"/>
                </a:lnTo>
                <a:lnTo>
                  <a:pt x="13144" y="226060"/>
                </a:lnTo>
                <a:close/>
              </a:path>
              <a:path w="3956684" h="326389">
                <a:moveTo>
                  <a:pt x="12573" y="222250"/>
                </a:moveTo>
                <a:lnTo>
                  <a:pt x="12522" y="223250"/>
                </a:lnTo>
                <a:lnTo>
                  <a:pt x="12445" y="224789"/>
                </a:lnTo>
                <a:lnTo>
                  <a:pt x="12674" y="223519"/>
                </a:lnTo>
                <a:lnTo>
                  <a:pt x="12723" y="223250"/>
                </a:lnTo>
                <a:lnTo>
                  <a:pt x="12573" y="222250"/>
                </a:lnTo>
                <a:close/>
              </a:path>
              <a:path w="3956684" h="326389">
                <a:moveTo>
                  <a:pt x="12763" y="223519"/>
                </a:moveTo>
                <a:lnTo>
                  <a:pt x="12445" y="224789"/>
                </a:lnTo>
                <a:lnTo>
                  <a:pt x="12953" y="224789"/>
                </a:lnTo>
                <a:lnTo>
                  <a:pt x="12763" y="223519"/>
                </a:lnTo>
                <a:close/>
              </a:path>
              <a:path w="3956684" h="326389">
                <a:moveTo>
                  <a:pt x="12903" y="222250"/>
                </a:moveTo>
                <a:lnTo>
                  <a:pt x="12573" y="222250"/>
                </a:lnTo>
                <a:lnTo>
                  <a:pt x="12723" y="223250"/>
                </a:lnTo>
                <a:lnTo>
                  <a:pt x="12903" y="222250"/>
                </a:lnTo>
                <a:close/>
              </a:path>
              <a:path w="3956684" h="326389">
                <a:moveTo>
                  <a:pt x="13277" y="220171"/>
                </a:moveTo>
                <a:lnTo>
                  <a:pt x="12953" y="220979"/>
                </a:lnTo>
                <a:lnTo>
                  <a:pt x="13131" y="220979"/>
                </a:lnTo>
                <a:lnTo>
                  <a:pt x="13277" y="220171"/>
                </a:lnTo>
                <a:close/>
              </a:path>
              <a:path w="3956684" h="326389">
                <a:moveTo>
                  <a:pt x="13969" y="218439"/>
                </a:moveTo>
                <a:lnTo>
                  <a:pt x="13588" y="218439"/>
                </a:lnTo>
                <a:lnTo>
                  <a:pt x="13277" y="220171"/>
                </a:lnTo>
                <a:lnTo>
                  <a:pt x="13969" y="218439"/>
                </a:lnTo>
                <a:close/>
              </a:path>
              <a:path w="3956684" h="326389">
                <a:moveTo>
                  <a:pt x="16255" y="215900"/>
                </a:moveTo>
                <a:lnTo>
                  <a:pt x="15875" y="215900"/>
                </a:lnTo>
                <a:lnTo>
                  <a:pt x="15239" y="217169"/>
                </a:lnTo>
                <a:lnTo>
                  <a:pt x="16255" y="215900"/>
                </a:lnTo>
                <a:close/>
              </a:path>
              <a:path w="3956684" h="326389">
                <a:moveTo>
                  <a:pt x="1959779" y="154939"/>
                </a:moveTo>
                <a:lnTo>
                  <a:pt x="881252" y="154939"/>
                </a:lnTo>
                <a:lnTo>
                  <a:pt x="981837" y="156210"/>
                </a:lnTo>
                <a:lnTo>
                  <a:pt x="1087374" y="156210"/>
                </a:lnTo>
                <a:lnTo>
                  <a:pt x="2990468" y="181610"/>
                </a:lnTo>
                <a:lnTo>
                  <a:pt x="3449700" y="181610"/>
                </a:lnTo>
                <a:lnTo>
                  <a:pt x="3486531" y="180339"/>
                </a:lnTo>
                <a:lnTo>
                  <a:pt x="3521456" y="180339"/>
                </a:lnTo>
                <a:lnTo>
                  <a:pt x="3554221" y="179069"/>
                </a:lnTo>
                <a:lnTo>
                  <a:pt x="3585083" y="179069"/>
                </a:lnTo>
                <a:lnTo>
                  <a:pt x="3731641" y="171450"/>
                </a:lnTo>
                <a:lnTo>
                  <a:pt x="3770757" y="168910"/>
                </a:lnTo>
                <a:lnTo>
                  <a:pt x="2990595" y="168910"/>
                </a:lnTo>
                <a:lnTo>
                  <a:pt x="1959779" y="154939"/>
                </a:lnTo>
                <a:close/>
              </a:path>
              <a:path w="3956684" h="326389">
                <a:moveTo>
                  <a:pt x="3956177" y="116839"/>
                </a:moveTo>
                <a:lnTo>
                  <a:pt x="3943731" y="116839"/>
                </a:lnTo>
                <a:lnTo>
                  <a:pt x="3943740" y="119440"/>
                </a:lnTo>
                <a:lnTo>
                  <a:pt x="3943350" y="119440"/>
                </a:lnTo>
                <a:lnTo>
                  <a:pt x="3943238" y="119591"/>
                </a:lnTo>
                <a:lnTo>
                  <a:pt x="3942984" y="120105"/>
                </a:lnTo>
                <a:lnTo>
                  <a:pt x="3942816" y="120396"/>
                </a:lnTo>
                <a:lnTo>
                  <a:pt x="3942702" y="120680"/>
                </a:lnTo>
                <a:lnTo>
                  <a:pt x="3942501" y="120680"/>
                </a:lnTo>
                <a:lnTo>
                  <a:pt x="3941571" y="121919"/>
                </a:lnTo>
                <a:lnTo>
                  <a:pt x="3941191" y="121919"/>
                </a:lnTo>
                <a:lnTo>
                  <a:pt x="3939920" y="123189"/>
                </a:lnTo>
                <a:lnTo>
                  <a:pt x="3937126" y="125729"/>
                </a:lnTo>
                <a:lnTo>
                  <a:pt x="3933697" y="127000"/>
                </a:lnTo>
                <a:lnTo>
                  <a:pt x="3929253" y="129539"/>
                </a:lnTo>
                <a:lnTo>
                  <a:pt x="3924045" y="132079"/>
                </a:lnTo>
                <a:lnTo>
                  <a:pt x="3917695" y="133350"/>
                </a:lnTo>
                <a:lnTo>
                  <a:pt x="3910711" y="135889"/>
                </a:lnTo>
                <a:lnTo>
                  <a:pt x="3902583" y="138429"/>
                </a:lnTo>
                <a:lnTo>
                  <a:pt x="3893692" y="139700"/>
                </a:lnTo>
                <a:lnTo>
                  <a:pt x="3883914" y="142239"/>
                </a:lnTo>
                <a:lnTo>
                  <a:pt x="3873118" y="143510"/>
                </a:lnTo>
                <a:lnTo>
                  <a:pt x="3861308" y="146050"/>
                </a:lnTo>
                <a:lnTo>
                  <a:pt x="3834765" y="148589"/>
                </a:lnTo>
                <a:lnTo>
                  <a:pt x="3804285" y="152400"/>
                </a:lnTo>
                <a:lnTo>
                  <a:pt x="3787520" y="153669"/>
                </a:lnTo>
                <a:lnTo>
                  <a:pt x="3769741" y="156210"/>
                </a:lnTo>
                <a:lnTo>
                  <a:pt x="3730751" y="158750"/>
                </a:lnTo>
                <a:lnTo>
                  <a:pt x="3584574" y="166369"/>
                </a:lnTo>
                <a:lnTo>
                  <a:pt x="3553841" y="166369"/>
                </a:lnTo>
                <a:lnTo>
                  <a:pt x="3521074" y="167639"/>
                </a:lnTo>
                <a:lnTo>
                  <a:pt x="3486276" y="167639"/>
                </a:lnTo>
                <a:lnTo>
                  <a:pt x="3449573" y="168910"/>
                </a:lnTo>
                <a:lnTo>
                  <a:pt x="3770757" y="168910"/>
                </a:lnTo>
                <a:lnTo>
                  <a:pt x="3788791" y="166369"/>
                </a:lnTo>
                <a:lnTo>
                  <a:pt x="3805682" y="165100"/>
                </a:lnTo>
                <a:lnTo>
                  <a:pt x="3836416" y="161289"/>
                </a:lnTo>
                <a:lnTo>
                  <a:pt x="3850259" y="160019"/>
                </a:lnTo>
                <a:lnTo>
                  <a:pt x="3863213" y="157479"/>
                </a:lnTo>
                <a:lnTo>
                  <a:pt x="3875278" y="156210"/>
                </a:lnTo>
                <a:lnTo>
                  <a:pt x="3886326" y="153669"/>
                </a:lnTo>
                <a:lnTo>
                  <a:pt x="3896614" y="152400"/>
                </a:lnTo>
                <a:lnTo>
                  <a:pt x="3905758" y="149860"/>
                </a:lnTo>
                <a:lnTo>
                  <a:pt x="3914140" y="147319"/>
                </a:lnTo>
                <a:lnTo>
                  <a:pt x="3921887" y="146050"/>
                </a:lnTo>
                <a:lnTo>
                  <a:pt x="3951350" y="129539"/>
                </a:lnTo>
                <a:lnTo>
                  <a:pt x="3951859" y="129539"/>
                </a:lnTo>
                <a:lnTo>
                  <a:pt x="3953637" y="127000"/>
                </a:lnTo>
                <a:lnTo>
                  <a:pt x="3954017" y="127000"/>
                </a:lnTo>
                <a:lnTo>
                  <a:pt x="3954271" y="125729"/>
                </a:lnTo>
                <a:lnTo>
                  <a:pt x="3955415" y="123189"/>
                </a:lnTo>
                <a:lnTo>
                  <a:pt x="3955668" y="123189"/>
                </a:lnTo>
                <a:lnTo>
                  <a:pt x="3955795" y="121919"/>
                </a:lnTo>
                <a:lnTo>
                  <a:pt x="3941571" y="121919"/>
                </a:lnTo>
                <a:lnTo>
                  <a:pt x="3942501" y="120680"/>
                </a:lnTo>
                <a:lnTo>
                  <a:pt x="3942699" y="120680"/>
                </a:lnTo>
                <a:lnTo>
                  <a:pt x="3942840" y="120396"/>
                </a:lnTo>
                <a:lnTo>
                  <a:pt x="3956100" y="120396"/>
                </a:lnTo>
                <a:lnTo>
                  <a:pt x="3956158" y="120105"/>
                </a:lnTo>
                <a:lnTo>
                  <a:pt x="3956261" y="119591"/>
                </a:lnTo>
                <a:lnTo>
                  <a:pt x="3956291" y="119440"/>
                </a:lnTo>
                <a:lnTo>
                  <a:pt x="3943731" y="119440"/>
                </a:lnTo>
                <a:lnTo>
                  <a:pt x="3943731" y="118623"/>
                </a:lnTo>
                <a:lnTo>
                  <a:pt x="3956304" y="118623"/>
                </a:lnTo>
                <a:lnTo>
                  <a:pt x="3956177" y="116839"/>
                </a:lnTo>
                <a:close/>
              </a:path>
              <a:path w="3956684" h="326389">
                <a:moveTo>
                  <a:pt x="881379" y="142239"/>
                </a:moveTo>
                <a:lnTo>
                  <a:pt x="655319" y="142239"/>
                </a:lnTo>
                <a:lnTo>
                  <a:pt x="615188" y="143510"/>
                </a:lnTo>
                <a:lnTo>
                  <a:pt x="981963" y="143510"/>
                </a:lnTo>
                <a:lnTo>
                  <a:pt x="881379" y="142239"/>
                </a:lnTo>
                <a:close/>
              </a:path>
              <a:path w="3956684" h="326389">
                <a:moveTo>
                  <a:pt x="3943313" y="119440"/>
                </a:moveTo>
                <a:lnTo>
                  <a:pt x="3943138" y="119591"/>
                </a:lnTo>
                <a:lnTo>
                  <a:pt x="3942932" y="120105"/>
                </a:lnTo>
                <a:lnTo>
                  <a:pt x="3943318" y="119591"/>
                </a:lnTo>
                <a:lnTo>
                  <a:pt x="3943313" y="119440"/>
                </a:lnTo>
                <a:close/>
              </a:path>
              <a:path w="3956684" h="326389">
                <a:moveTo>
                  <a:pt x="3943525" y="118623"/>
                </a:moveTo>
                <a:lnTo>
                  <a:pt x="3943198" y="119440"/>
                </a:lnTo>
                <a:lnTo>
                  <a:pt x="3943350" y="119440"/>
                </a:lnTo>
                <a:lnTo>
                  <a:pt x="3943525" y="118623"/>
                </a:lnTo>
                <a:close/>
              </a:path>
              <a:path w="3956684" h="326389">
                <a:moveTo>
                  <a:pt x="3943286" y="116839"/>
                </a:moveTo>
                <a:lnTo>
                  <a:pt x="3943493" y="117795"/>
                </a:lnTo>
                <a:lnTo>
                  <a:pt x="3943540" y="118110"/>
                </a:lnTo>
                <a:lnTo>
                  <a:pt x="3943620" y="117795"/>
                </a:lnTo>
                <a:lnTo>
                  <a:pt x="3943286" y="116839"/>
                </a:lnTo>
                <a:close/>
              </a:path>
              <a:path w="3956684" h="326389">
                <a:moveTo>
                  <a:pt x="3956049" y="115569"/>
                </a:moveTo>
                <a:lnTo>
                  <a:pt x="3942841" y="115569"/>
                </a:lnTo>
                <a:lnTo>
                  <a:pt x="3943212" y="116628"/>
                </a:lnTo>
                <a:lnTo>
                  <a:pt x="3943349" y="116839"/>
                </a:lnTo>
                <a:lnTo>
                  <a:pt x="3943636" y="117795"/>
                </a:lnTo>
                <a:lnTo>
                  <a:pt x="3943731" y="116839"/>
                </a:lnTo>
                <a:lnTo>
                  <a:pt x="3956177" y="116839"/>
                </a:lnTo>
                <a:lnTo>
                  <a:pt x="3956155" y="116628"/>
                </a:lnTo>
                <a:lnTo>
                  <a:pt x="3956049" y="115569"/>
                </a:lnTo>
                <a:close/>
              </a:path>
              <a:path w="3956684" h="326389">
                <a:moveTo>
                  <a:pt x="3641216" y="0"/>
                </a:moveTo>
                <a:lnTo>
                  <a:pt x="3638041" y="12700"/>
                </a:lnTo>
                <a:lnTo>
                  <a:pt x="3712971" y="31750"/>
                </a:lnTo>
                <a:lnTo>
                  <a:pt x="3760850" y="44450"/>
                </a:lnTo>
                <a:lnTo>
                  <a:pt x="3805809" y="57150"/>
                </a:lnTo>
                <a:lnTo>
                  <a:pt x="3846575" y="69850"/>
                </a:lnTo>
                <a:lnTo>
                  <a:pt x="3882009" y="82550"/>
                </a:lnTo>
                <a:lnTo>
                  <a:pt x="3897248" y="87629"/>
                </a:lnTo>
                <a:lnTo>
                  <a:pt x="3931412" y="105410"/>
                </a:lnTo>
                <a:lnTo>
                  <a:pt x="3940429" y="113029"/>
                </a:lnTo>
                <a:lnTo>
                  <a:pt x="3942334" y="114300"/>
                </a:lnTo>
                <a:lnTo>
                  <a:pt x="3941698" y="114300"/>
                </a:lnTo>
                <a:lnTo>
                  <a:pt x="3943212" y="116628"/>
                </a:lnTo>
                <a:lnTo>
                  <a:pt x="3942841" y="115569"/>
                </a:lnTo>
                <a:lnTo>
                  <a:pt x="3956049" y="115569"/>
                </a:lnTo>
                <a:lnTo>
                  <a:pt x="3955922" y="114300"/>
                </a:lnTo>
                <a:lnTo>
                  <a:pt x="3955668" y="113029"/>
                </a:lnTo>
                <a:lnTo>
                  <a:pt x="3954653" y="110489"/>
                </a:lnTo>
                <a:lnTo>
                  <a:pt x="3954398" y="110489"/>
                </a:lnTo>
                <a:lnTo>
                  <a:pt x="3954144" y="109219"/>
                </a:lnTo>
                <a:lnTo>
                  <a:pt x="3952493" y="106679"/>
                </a:lnTo>
                <a:lnTo>
                  <a:pt x="3952113" y="106679"/>
                </a:lnTo>
                <a:lnTo>
                  <a:pt x="3949191" y="102869"/>
                </a:lnTo>
                <a:lnTo>
                  <a:pt x="3946016" y="100329"/>
                </a:lnTo>
                <a:lnTo>
                  <a:pt x="3942207" y="96519"/>
                </a:lnTo>
                <a:lnTo>
                  <a:pt x="3937762" y="93979"/>
                </a:lnTo>
                <a:lnTo>
                  <a:pt x="3927729" y="87629"/>
                </a:lnTo>
                <a:lnTo>
                  <a:pt x="3915664" y="82550"/>
                </a:lnTo>
                <a:lnTo>
                  <a:pt x="3901820" y="76200"/>
                </a:lnTo>
                <a:lnTo>
                  <a:pt x="3886199" y="69850"/>
                </a:lnTo>
                <a:lnTo>
                  <a:pt x="3869055" y="64769"/>
                </a:lnTo>
                <a:lnTo>
                  <a:pt x="3850513" y="58419"/>
                </a:lnTo>
                <a:lnTo>
                  <a:pt x="3830446" y="52069"/>
                </a:lnTo>
                <a:lnTo>
                  <a:pt x="3809365" y="45719"/>
                </a:lnTo>
                <a:lnTo>
                  <a:pt x="3787266" y="39369"/>
                </a:lnTo>
                <a:lnTo>
                  <a:pt x="3740531" y="26669"/>
                </a:lnTo>
                <a:lnTo>
                  <a:pt x="3716273" y="19050"/>
                </a:lnTo>
                <a:lnTo>
                  <a:pt x="3641216" y="0"/>
                </a:lnTo>
                <a:close/>
              </a:path>
            </a:pathLst>
          </a:custGeom>
          <a:solidFill>
            <a:srgbClr val="FF0000"/>
          </a:solidFill>
        </p:spPr>
        <p:txBody>
          <a:bodyPr wrap="square" lIns="0" tIns="0" rIns="0" bIns="0" rtlCol="0"/>
          <a:lstStyle/>
          <a:p>
            <a:endParaRP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dirty="0"/>
              <a:t>Serial</a:t>
            </a:r>
            <a:r>
              <a:rPr spc="25" dirty="0"/>
              <a:t> </a:t>
            </a:r>
            <a:r>
              <a:rPr spc="-10" dirty="0"/>
              <a:t>matrix-</a:t>
            </a:r>
            <a:r>
              <a:rPr dirty="0"/>
              <a:t>vector</a:t>
            </a:r>
            <a:r>
              <a:rPr spc="5" dirty="0"/>
              <a:t> </a:t>
            </a:r>
            <a:r>
              <a:rPr spc="-10" dirty="0"/>
              <a:t>multiplication</a:t>
            </a:r>
          </a:p>
        </p:txBody>
      </p:sp>
      <p:pic>
        <p:nvPicPr>
          <p:cNvPr id="3" name="object 3"/>
          <p:cNvPicPr/>
          <p:nvPr/>
        </p:nvPicPr>
        <p:blipFill>
          <a:blip r:embed="rId2" cstate="print"/>
          <a:stretch>
            <a:fillRect/>
          </a:stretch>
        </p:blipFill>
        <p:spPr>
          <a:xfrm>
            <a:off x="3503676" y="1557527"/>
            <a:ext cx="5039868" cy="4355592"/>
          </a:xfrm>
          <a:prstGeom prst="rect">
            <a:avLst/>
          </a:prstGeom>
        </p:spPr>
      </p:pic>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dirty="0"/>
              <a:t>An</a:t>
            </a:r>
            <a:r>
              <a:rPr spc="-65" dirty="0"/>
              <a:t> </a:t>
            </a:r>
            <a:r>
              <a:rPr dirty="0"/>
              <a:t>MPI</a:t>
            </a:r>
            <a:r>
              <a:rPr spc="-60" dirty="0"/>
              <a:t> </a:t>
            </a:r>
            <a:r>
              <a:rPr spc="-10" dirty="0"/>
              <a:t>matrix-</a:t>
            </a:r>
            <a:r>
              <a:rPr dirty="0"/>
              <a:t>vector</a:t>
            </a:r>
            <a:r>
              <a:rPr spc="-80" dirty="0"/>
              <a:t> </a:t>
            </a:r>
            <a:r>
              <a:rPr dirty="0"/>
              <a:t>multiplication</a:t>
            </a:r>
            <a:r>
              <a:rPr spc="-40" dirty="0"/>
              <a:t> </a:t>
            </a:r>
            <a:r>
              <a:rPr dirty="0"/>
              <a:t>function</a:t>
            </a:r>
            <a:r>
              <a:rPr spc="-60" dirty="0"/>
              <a:t> </a:t>
            </a:r>
            <a:r>
              <a:rPr spc="-25" dirty="0"/>
              <a:t>(1)</a:t>
            </a:r>
          </a:p>
        </p:txBody>
      </p:sp>
      <p:pic>
        <p:nvPicPr>
          <p:cNvPr id="3" name="object 3"/>
          <p:cNvPicPr/>
          <p:nvPr/>
        </p:nvPicPr>
        <p:blipFill>
          <a:blip r:embed="rId2" cstate="print"/>
          <a:stretch>
            <a:fillRect/>
          </a:stretch>
        </p:blipFill>
        <p:spPr>
          <a:xfrm>
            <a:off x="2566416" y="1629155"/>
            <a:ext cx="6769607" cy="3840480"/>
          </a:xfrm>
          <a:prstGeom prst="rect">
            <a:avLst/>
          </a:prstGeom>
        </p:spPr>
      </p:pic>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dirty="0"/>
              <a:t>An</a:t>
            </a:r>
            <a:r>
              <a:rPr spc="-65" dirty="0"/>
              <a:t> </a:t>
            </a:r>
            <a:r>
              <a:rPr dirty="0"/>
              <a:t>MPI</a:t>
            </a:r>
            <a:r>
              <a:rPr spc="-60" dirty="0"/>
              <a:t> </a:t>
            </a:r>
            <a:r>
              <a:rPr spc="-10" dirty="0"/>
              <a:t>matrix-</a:t>
            </a:r>
            <a:r>
              <a:rPr dirty="0"/>
              <a:t>vector</a:t>
            </a:r>
            <a:r>
              <a:rPr spc="-80" dirty="0"/>
              <a:t> </a:t>
            </a:r>
            <a:r>
              <a:rPr dirty="0"/>
              <a:t>multiplication</a:t>
            </a:r>
            <a:r>
              <a:rPr spc="-40" dirty="0"/>
              <a:t> </a:t>
            </a:r>
            <a:r>
              <a:rPr dirty="0"/>
              <a:t>function</a:t>
            </a:r>
            <a:r>
              <a:rPr spc="-60" dirty="0"/>
              <a:t> </a:t>
            </a:r>
            <a:r>
              <a:rPr spc="-25" dirty="0"/>
              <a:t>(2)</a:t>
            </a:r>
          </a:p>
        </p:txBody>
      </p:sp>
      <p:pic>
        <p:nvPicPr>
          <p:cNvPr id="3" name="object 3"/>
          <p:cNvPicPr/>
          <p:nvPr/>
        </p:nvPicPr>
        <p:blipFill>
          <a:blip r:embed="rId2" cstate="print"/>
          <a:stretch>
            <a:fillRect/>
          </a:stretch>
        </p:blipFill>
        <p:spPr>
          <a:xfrm>
            <a:off x="1991867" y="1844039"/>
            <a:ext cx="8092440" cy="3406139"/>
          </a:xfrm>
          <a:prstGeom prst="rect">
            <a:avLst/>
          </a:prstGeom>
        </p:spPr>
      </p:pic>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dirty="0"/>
              <a:t>Mpi</a:t>
            </a:r>
            <a:r>
              <a:rPr spc="-35" dirty="0"/>
              <a:t> </a:t>
            </a:r>
            <a:r>
              <a:rPr dirty="0"/>
              <a:t>derived</a:t>
            </a:r>
            <a:r>
              <a:rPr spc="-30" dirty="0"/>
              <a:t> </a:t>
            </a:r>
            <a:r>
              <a:rPr spc="-10" dirty="0"/>
              <a:t>datatypes</a:t>
            </a:r>
          </a:p>
        </p:txBody>
      </p:sp>
      <p:pic>
        <p:nvPicPr>
          <p:cNvPr id="3" name="object 3"/>
          <p:cNvPicPr/>
          <p:nvPr/>
        </p:nvPicPr>
        <p:blipFill>
          <a:blip r:embed="rId2" cstate="print"/>
          <a:stretch>
            <a:fillRect/>
          </a:stretch>
        </p:blipFill>
        <p:spPr>
          <a:xfrm>
            <a:off x="6600443" y="2350007"/>
            <a:ext cx="1828800" cy="1828800"/>
          </a:xfrm>
          <a:prstGeom prst="rect">
            <a:avLst/>
          </a:prstGeom>
        </p:spPr>
      </p:pic>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dirty="0"/>
              <a:t>Derived</a:t>
            </a:r>
            <a:r>
              <a:rPr spc="-45" dirty="0"/>
              <a:t> </a:t>
            </a:r>
            <a:r>
              <a:rPr spc="-10" dirty="0"/>
              <a:t>datatypes</a:t>
            </a:r>
          </a:p>
        </p:txBody>
      </p:sp>
      <p:sp>
        <p:nvSpPr>
          <p:cNvPr id="3" name="object 3"/>
          <p:cNvSpPr txBox="1">
            <a:spLocks noGrp="1"/>
          </p:cNvSpPr>
          <p:nvPr>
            <p:ph type="body" idx="1"/>
          </p:nvPr>
        </p:nvSpPr>
        <p:spPr>
          <a:prstGeom prst="rect">
            <a:avLst/>
          </a:prstGeom>
        </p:spPr>
        <p:txBody>
          <a:bodyPr vert="horz" wrap="square" lIns="0" tIns="12065" rIns="0" bIns="0" rtlCol="0">
            <a:spAutoFit/>
          </a:bodyPr>
          <a:lstStyle/>
          <a:p>
            <a:pPr marL="393700" marR="26670" indent="-381000">
              <a:lnSpc>
                <a:spcPct val="100000"/>
              </a:lnSpc>
              <a:spcBef>
                <a:spcPts val="95"/>
              </a:spcBef>
              <a:buSzPct val="85714"/>
              <a:buChar char="•"/>
              <a:tabLst>
                <a:tab pos="393700" algn="l"/>
              </a:tabLst>
            </a:pPr>
            <a:r>
              <a:rPr dirty="0"/>
              <a:t>Used</a:t>
            </a:r>
            <a:r>
              <a:rPr spc="-70" dirty="0"/>
              <a:t> </a:t>
            </a:r>
            <a:r>
              <a:rPr dirty="0"/>
              <a:t>to</a:t>
            </a:r>
            <a:r>
              <a:rPr spc="-65" dirty="0"/>
              <a:t> </a:t>
            </a:r>
            <a:r>
              <a:rPr dirty="0"/>
              <a:t>represent</a:t>
            </a:r>
            <a:r>
              <a:rPr spc="-60" dirty="0"/>
              <a:t> </a:t>
            </a:r>
            <a:r>
              <a:rPr dirty="0"/>
              <a:t>any</a:t>
            </a:r>
            <a:r>
              <a:rPr spc="-55" dirty="0"/>
              <a:t> </a:t>
            </a:r>
            <a:r>
              <a:rPr dirty="0"/>
              <a:t>collection</a:t>
            </a:r>
            <a:r>
              <a:rPr spc="-65" dirty="0"/>
              <a:t> </a:t>
            </a:r>
            <a:r>
              <a:rPr dirty="0"/>
              <a:t>of</a:t>
            </a:r>
            <a:r>
              <a:rPr spc="-70" dirty="0"/>
              <a:t> </a:t>
            </a:r>
            <a:r>
              <a:rPr dirty="0"/>
              <a:t>data</a:t>
            </a:r>
            <a:r>
              <a:rPr spc="-60" dirty="0"/>
              <a:t> </a:t>
            </a:r>
            <a:r>
              <a:rPr dirty="0"/>
              <a:t>items</a:t>
            </a:r>
            <a:r>
              <a:rPr spc="-65" dirty="0"/>
              <a:t> </a:t>
            </a:r>
            <a:r>
              <a:rPr dirty="0"/>
              <a:t>in</a:t>
            </a:r>
            <a:r>
              <a:rPr spc="-70" dirty="0"/>
              <a:t> </a:t>
            </a:r>
            <a:r>
              <a:rPr dirty="0"/>
              <a:t>memory</a:t>
            </a:r>
            <a:r>
              <a:rPr spc="-35" dirty="0"/>
              <a:t> </a:t>
            </a:r>
            <a:r>
              <a:rPr spc="-25" dirty="0"/>
              <a:t>by </a:t>
            </a:r>
            <a:r>
              <a:rPr dirty="0"/>
              <a:t>storing</a:t>
            </a:r>
            <a:r>
              <a:rPr spc="-70" dirty="0"/>
              <a:t> </a:t>
            </a:r>
            <a:r>
              <a:rPr dirty="0"/>
              <a:t>both</a:t>
            </a:r>
            <a:r>
              <a:rPr spc="-70" dirty="0"/>
              <a:t> </a:t>
            </a:r>
            <a:r>
              <a:rPr dirty="0"/>
              <a:t>the</a:t>
            </a:r>
            <a:r>
              <a:rPr spc="-60" dirty="0"/>
              <a:t> </a:t>
            </a:r>
            <a:r>
              <a:rPr dirty="0"/>
              <a:t>types</a:t>
            </a:r>
            <a:r>
              <a:rPr spc="-60" dirty="0"/>
              <a:t> </a:t>
            </a:r>
            <a:r>
              <a:rPr dirty="0"/>
              <a:t>of</a:t>
            </a:r>
            <a:r>
              <a:rPr spc="-65" dirty="0"/>
              <a:t> </a:t>
            </a:r>
            <a:r>
              <a:rPr dirty="0"/>
              <a:t>the</a:t>
            </a:r>
            <a:r>
              <a:rPr spc="-60" dirty="0"/>
              <a:t> </a:t>
            </a:r>
            <a:r>
              <a:rPr dirty="0"/>
              <a:t>items</a:t>
            </a:r>
            <a:r>
              <a:rPr spc="-65" dirty="0"/>
              <a:t> </a:t>
            </a:r>
            <a:r>
              <a:rPr dirty="0"/>
              <a:t>and</a:t>
            </a:r>
            <a:r>
              <a:rPr spc="-65" dirty="0"/>
              <a:t> </a:t>
            </a:r>
            <a:r>
              <a:rPr dirty="0"/>
              <a:t>their</a:t>
            </a:r>
            <a:r>
              <a:rPr spc="-60" dirty="0"/>
              <a:t> </a:t>
            </a:r>
            <a:r>
              <a:rPr dirty="0"/>
              <a:t>relative</a:t>
            </a:r>
            <a:r>
              <a:rPr spc="-60" dirty="0"/>
              <a:t> </a:t>
            </a:r>
            <a:r>
              <a:rPr dirty="0"/>
              <a:t>locations</a:t>
            </a:r>
            <a:r>
              <a:rPr spc="-75" dirty="0"/>
              <a:t> </a:t>
            </a:r>
            <a:r>
              <a:rPr spc="-25" dirty="0"/>
              <a:t>in </a:t>
            </a:r>
            <a:r>
              <a:rPr spc="-10" dirty="0"/>
              <a:t>memory.</a:t>
            </a:r>
          </a:p>
          <a:p>
            <a:pPr marL="393700" marR="461645" indent="-381000">
              <a:lnSpc>
                <a:spcPct val="100000"/>
              </a:lnSpc>
              <a:spcBef>
                <a:spcPts val="1010"/>
              </a:spcBef>
              <a:buSzPct val="85714"/>
              <a:buChar char="•"/>
              <a:tabLst>
                <a:tab pos="393700" algn="l"/>
              </a:tabLst>
            </a:pPr>
            <a:r>
              <a:rPr dirty="0"/>
              <a:t>The</a:t>
            </a:r>
            <a:r>
              <a:rPr spc="-40" dirty="0"/>
              <a:t> </a:t>
            </a:r>
            <a:r>
              <a:rPr dirty="0"/>
              <a:t>idea</a:t>
            </a:r>
            <a:r>
              <a:rPr spc="-45" dirty="0"/>
              <a:t> </a:t>
            </a:r>
            <a:r>
              <a:rPr dirty="0"/>
              <a:t>is</a:t>
            </a:r>
            <a:r>
              <a:rPr spc="-55" dirty="0"/>
              <a:t> </a:t>
            </a:r>
            <a:r>
              <a:rPr dirty="0"/>
              <a:t>that</a:t>
            </a:r>
            <a:r>
              <a:rPr spc="-55" dirty="0"/>
              <a:t> </a:t>
            </a:r>
            <a:r>
              <a:rPr dirty="0"/>
              <a:t>if</a:t>
            </a:r>
            <a:r>
              <a:rPr spc="-50" dirty="0"/>
              <a:t> </a:t>
            </a:r>
            <a:r>
              <a:rPr dirty="0"/>
              <a:t>a</a:t>
            </a:r>
            <a:r>
              <a:rPr spc="-55" dirty="0"/>
              <a:t> </a:t>
            </a:r>
            <a:r>
              <a:rPr dirty="0"/>
              <a:t>function</a:t>
            </a:r>
            <a:r>
              <a:rPr spc="-55" dirty="0"/>
              <a:t> </a:t>
            </a:r>
            <a:r>
              <a:rPr dirty="0"/>
              <a:t>that</a:t>
            </a:r>
            <a:r>
              <a:rPr spc="-55" dirty="0"/>
              <a:t> </a:t>
            </a:r>
            <a:r>
              <a:rPr dirty="0"/>
              <a:t>sends</a:t>
            </a:r>
            <a:r>
              <a:rPr spc="-45" dirty="0"/>
              <a:t> </a:t>
            </a:r>
            <a:r>
              <a:rPr dirty="0"/>
              <a:t>data</a:t>
            </a:r>
            <a:r>
              <a:rPr spc="-55" dirty="0"/>
              <a:t> </a:t>
            </a:r>
            <a:r>
              <a:rPr dirty="0"/>
              <a:t>knows</a:t>
            </a:r>
            <a:r>
              <a:rPr spc="-45" dirty="0"/>
              <a:t> </a:t>
            </a:r>
            <a:r>
              <a:rPr spc="-20" dirty="0"/>
              <a:t>this </a:t>
            </a:r>
            <a:r>
              <a:rPr dirty="0"/>
              <a:t>information</a:t>
            </a:r>
            <a:r>
              <a:rPr spc="-60" dirty="0"/>
              <a:t> </a:t>
            </a:r>
            <a:r>
              <a:rPr dirty="0"/>
              <a:t>about</a:t>
            </a:r>
            <a:r>
              <a:rPr spc="-65" dirty="0"/>
              <a:t> </a:t>
            </a:r>
            <a:r>
              <a:rPr dirty="0"/>
              <a:t>a</a:t>
            </a:r>
            <a:r>
              <a:rPr spc="-60" dirty="0"/>
              <a:t> </a:t>
            </a:r>
            <a:r>
              <a:rPr dirty="0"/>
              <a:t>collection</a:t>
            </a:r>
            <a:r>
              <a:rPr spc="-70" dirty="0"/>
              <a:t> </a:t>
            </a:r>
            <a:r>
              <a:rPr dirty="0"/>
              <a:t>of</a:t>
            </a:r>
            <a:r>
              <a:rPr spc="-65" dirty="0"/>
              <a:t> </a:t>
            </a:r>
            <a:r>
              <a:rPr dirty="0"/>
              <a:t>data</a:t>
            </a:r>
            <a:r>
              <a:rPr spc="-75" dirty="0"/>
              <a:t> </a:t>
            </a:r>
            <a:r>
              <a:rPr dirty="0"/>
              <a:t>items,</a:t>
            </a:r>
            <a:r>
              <a:rPr spc="-65" dirty="0"/>
              <a:t> </a:t>
            </a:r>
            <a:r>
              <a:rPr dirty="0"/>
              <a:t>it</a:t>
            </a:r>
            <a:r>
              <a:rPr spc="-65" dirty="0"/>
              <a:t> </a:t>
            </a:r>
            <a:r>
              <a:rPr dirty="0"/>
              <a:t>can</a:t>
            </a:r>
            <a:r>
              <a:rPr spc="-70" dirty="0"/>
              <a:t> </a:t>
            </a:r>
            <a:r>
              <a:rPr dirty="0"/>
              <a:t>collect</a:t>
            </a:r>
            <a:r>
              <a:rPr spc="-65" dirty="0"/>
              <a:t> </a:t>
            </a:r>
            <a:r>
              <a:rPr spc="-25" dirty="0"/>
              <a:t>the </a:t>
            </a:r>
            <a:r>
              <a:rPr dirty="0"/>
              <a:t>items</a:t>
            </a:r>
            <a:r>
              <a:rPr spc="-70" dirty="0"/>
              <a:t> </a:t>
            </a:r>
            <a:r>
              <a:rPr dirty="0"/>
              <a:t>from</a:t>
            </a:r>
            <a:r>
              <a:rPr spc="-70" dirty="0"/>
              <a:t> </a:t>
            </a:r>
            <a:r>
              <a:rPr dirty="0"/>
              <a:t>memory</a:t>
            </a:r>
            <a:r>
              <a:rPr spc="-35" dirty="0"/>
              <a:t> </a:t>
            </a:r>
            <a:r>
              <a:rPr dirty="0"/>
              <a:t>before</a:t>
            </a:r>
            <a:r>
              <a:rPr spc="-70" dirty="0"/>
              <a:t> </a:t>
            </a:r>
            <a:r>
              <a:rPr dirty="0"/>
              <a:t>they</a:t>
            </a:r>
            <a:r>
              <a:rPr spc="-70" dirty="0"/>
              <a:t> </a:t>
            </a:r>
            <a:r>
              <a:rPr dirty="0"/>
              <a:t>are</a:t>
            </a:r>
            <a:r>
              <a:rPr spc="-60" dirty="0"/>
              <a:t> </a:t>
            </a:r>
            <a:r>
              <a:rPr spc="-10" dirty="0"/>
              <a:t>sent.</a:t>
            </a:r>
          </a:p>
          <a:p>
            <a:pPr marL="393700" marR="5080" indent="-381000">
              <a:lnSpc>
                <a:spcPct val="100000"/>
              </a:lnSpc>
              <a:spcBef>
                <a:spcPts val="994"/>
              </a:spcBef>
              <a:buSzPct val="85714"/>
              <a:buChar char="•"/>
              <a:tabLst>
                <a:tab pos="393700" algn="l"/>
              </a:tabLst>
            </a:pPr>
            <a:r>
              <a:rPr dirty="0"/>
              <a:t>Similarly,</a:t>
            </a:r>
            <a:r>
              <a:rPr spc="-75" dirty="0"/>
              <a:t> </a:t>
            </a:r>
            <a:r>
              <a:rPr dirty="0"/>
              <a:t>a</a:t>
            </a:r>
            <a:r>
              <a:rPr spc="-65" dirty="0"/>
              <a:t> </a:t>
            </a:r>
            <a:r>
              <a:rPr dirty="0"/>
              <a:t>function</a:t>
            </a:r>
            <a:r>
              <a:rPr spc="-70" dirty="0"/>
              <a:t> </a:t>
            </a:r>
            <a:r>
              <a:rPr dirty="0"/>
              <a:t>that</a:t>
            </a:r>
            <a:r>
              <a:rPr spc="-75" dirty="0"/>
              <a:t> </a:t>
            </a:r>
            <a:r>
              <a:rPr dirty="0"/>
              <a:t>receives</a:t>
            </a:r>
            <a:r>
              <a:rPr spc="-70" dirty="0"/>
              <a:t> </a:t>
            </a:r>
            <a:r>
              <a:rPr dirty="0"/>
              <a:t>data</a:t>
            </a:r>
            <a:r>
              <a:rPr spc="-75" dirty="0"/>
              <a:t> </a:t>
            </a:r>
            <a:r>
              <a:rPr dirty="0"/>
              <a:t>can</a:t>
            </a:r>
            <a:r>
              <a:rPr spc="-65" dirty="0"/>
              <a:t> </a:t>
            </a:r>
            <a:r>
              <a:rPr dirty="0"/>
              <a:t>distribute</a:t>
            </a:r>
            <a:r>
              <a:rPr spc="-65" dirty="0"/>
              <a:t> </a:t>
            </a:r>
            <a:r>
              <a:rPr dirty="0"/>
              <a:t>the</a:t>
            </a:r>
            <a:r>
              <a:rPr spc="-60" dirty="0"/>
              <a:t> </a:t>
            </a:r>
            <a:r>
              <a:rPr spc="-10" dirty="0"/>
              <a:t>items </a:t>
            </a:r>
            <a:r>
              <a:rPr dirty="0"/>
              <a:t>into</a:t>
            </a:r>
            <a:r>
              <a:rPr spc="-75" dirty="0"/>
              <a:t> </a:t>
            </a:r>
            <a:r>
              <a:rPr dirty="0"/>
              <a:t>their</a:t>
            </a:r>
            <a:r>
              <a:rPr spc="-80" dirty="0"/>
              <a:t> </a:t>
            </a:r>
            <a:r>
              <a:rPr dirty="0"/>
              <a:t>correct</a:t>
            </a:r>
            <a:r>
              <a:rPr spc="-80" dirty="0"/>
              <a:t> </a:t>
            </a:r>
            <a:r>
              <a:rPr dirty="0"/>
              <a:t>destinations</a:t>
            </a:r>
            <a:r>
              <a:rPr spc="-85" dirty="0"/>
              <a:t> </a:t>
            </a:r>
            <a:r>
              <a:rPr dirty="0"/>
              <a:t>in</a:t>
            </a:r>
            <a:r>
              <a:rPr spc="-80" dirty="0"/>
              <a:t> </a:t>
            </a:r>
            <a:r>
              <a:rPr dirty="0"/>
              <a:t>memory</a:t>
            </a:r>
            <a:r>
              <a:rPr spc="-65" dirty="0"/>
              <a:t> </a:t>
            </a:r>
            <a:r>
              <a:rPr dirty="0"/>
              <a:t>when</a:t>
            </a:r>
            <a:r>
              <a:rPr spc="-55" dirty="0"/>
              <a:t> </a:t>
            </a:r>
            <a:r>
              <a:rPr dirty="0"/>
              <a:t>they’re</a:t>
            </a:r>
            <a:r>
              <a:rPr spc="-75" dirty="0"/>
              <a:t> </a:t>
            </a:r>
            <a:r>
              <a:rPr spc="-10" dirty="0"/>
              <a:t>received.</a:t>
            </a: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dirty="0"/>
              <a:t>Derived</a:t>
            </a:r>
            <a:r>
              <a:rPr spc="-45" dirty="0"/>
              <a:t> </a:t>
            </a:r>
            <a:r>
              <a:rPr spc="-10" dirty="0"/>
              <a:t>datatypes</a:t>
            </a:r>
          </a:p>
        </p:txBody>
      </p:sp>
      <p:sp>
        <p:nvSpPr>
          <p:cNvPr id="3" name="object 3"/>
          <p:cNvSpPr txBox="1"/>
          <p:nvPr/>
        </p:nvSpPr>
        <p:spPr>
          <a:xfrm>
            <a:off x="850493" y="1378458"/>
            <a:ext cx="10179685" cy="1249680"/>
          </a:xfrm>
          <a:prstGeom prst="rect">
            <a:avLst/>
          </a:prstGeom>
        </p:spPr>
        <p:txBody>
          <a:bodyPr vert="horz" wrap="square" lIns="0" tIns="12700" rIns="0" bIns="0" rtlCol="0">
            <a:spAutoFit/>
          </a:bodyPr>
          <a:lstStyle/>
          <a:p>
            <a:pPr marL="393700" marR="5080" indent="-381000">
              <a:lnSpc>
                <a:spcPct val="100000"/>
              </a:lnSpc>
              <a:spcBef>
                <a:spcPts val="100"/>
              </a:spcBef>
              <a:buChar char="•"/>
              <a:tabLst>
                <a:tab pos="393700" algn="l"/>
              </a:tabLst>
            </a:pPr>
            <a:r>
              <a:rPr sz="2400" dirty="0">
                <a:latin typeface="Arial MT"/>
                <a:cs typeface="Arial MT"/>
              </a:rPr>
              <a:t>Formally,</a:t>
            </a:r>
            <a:r>
              <a:rPr sz="2400" spc="-55" dirty="0">
                <a:latin typeface="Arial MT"/>
                <a:cs typeface="Arial MT"/>
              </a:rPr>
              <a:t> </a:t>
            </a:r>
            <a:r>
              <a:rPr sz="2400" dirty="0">
                <a:latin typeface="Arial MT"/>
                <a:cs typeface="Arial MT"/>
              </a:rPr>
              <a:t>consists</a:t>
            </a:r>
            <a:r>
              <a:rPr sz="2400" spc="-50" dirty="0">
                <a:latin typeface="Arial MT"/>
                <a:cs typeface="Arial MT"/>
              </a:rPr>
              <a:t> </a:t>
            </a:r>
            <a:r>
              <a:rPr sz="2400" dirty="0">
                <a:latin typeface="Arial MT"/>
                <a:cs typeface="Arial MT"/>
              </a:rPr>
              <a:t>of</a:t>
            </a:r>
            <a:r>
              <a:rPr sz="2400" spc="-55" dirty="0">
                <a:latin typeface="Arial MT"/>
                <a:cs typeface="Arial MT"/>
              </a:rPr>
              <a:t> </a:t>
            </a:r>
            <a:r>
              <a:rPr sz="2400" dirty="0">
                <a:latin typeface="Arial MT"/>
                <a:cs typeface="Arial MT"/>
              </a:rPr>
              <a:t>a</a:t>
            </a:r>
            <a:r>
              <a:rPr sz="2400" spc="-65" dirty="0">
                <a:latin typeface="Arial MT"/>
                <a:cs typeface="Arial MT"/>
              </a:rPr>
              <a:t> </a:t>
            </a:r>
            <a:r>
              <a:rPr sz="2400" dirty="0">
                <a:latin typeface="Arial MT"/>
                <a:cs typeface="Arial MT"/>
              </a:rPr>
              <a:t>sequence</a:t>
            </a:r>
            <a:r>
              <a:rPr sz="2400" spc="-40" dirty="0">
                <a:latin typeface="Arial MT"/>
                <a:cs typeface="Arial MT"/>
              </a:rPr>
              <a:t> </a:t>
            </a:r>
            <a:r>
              <a:rPr sz="2400" dirty="0">
                <a:latin typeface="Arial MT"/>
                <a:cs typeface="Arial MT"/>
              </a:rPr>
              <a:t>of</a:t>
            </a:r>
            <a:r>
              <a:rPr sz="2400" spc="-55" dirty="0">
                <a:latin typeface="Arial MT"/>
                <a:cs typeface="Arial MT"/>
              </a:rPr>
              <a:t> </a:t>
            </a:r>
            <a:r>
              <a:rPr sz="2400" dirty="0">
                <a:latin typeface="Arial MT"/>
                <a:cs typeface="Arial MT"/>
              </a:rPr>
              <a:t>basic</a:t>
            </a:r>
            <a:r>
              <a:rPr sz="2400" spc="-50" dirty="0">
                <a:latin typeface="Arial MT"/>
                <a:cs typeface="Arial MT"/>
              </a:rPr>
              <a:t> </a:t>
            </a:r>
            <a:r>
              <a:rPr sz="2400" dirty="0">
                <a:latin typeface="Arial MT"/>
                <a:cs typeface="Arial MT"/>
              </a:rPr>
              <a:t>MPI</a:t>
            </a:r>
            <a:r>
              <a:rPr sz="2400" spc="-70" dirty="0">
                <a:latin typeface="Arial MT"/>
                <a:cs typeface="Arial MT"/>
              </a:rPr>
              <a:t> </a:t>
            </a:r>
            <a:r>
              <a:rPr sz="2400" dirty="0">
                <a:latin typeface="Arial MT"/>
                <a:cs typeface="Arial MT"/>
              </a:rPr>
              <a:t>data</a:t>
            </a:r>
            <a:r>
              <a:rPr sz="2400" spc="-55" dirty="0">
                <a:latin typeface="Arial MT"/>
                <a:cs typeface="Arial MT"/>
              </a:rPr>
              <a:t> </a:t>
            </a:r>
            <a:r>
              <a:rPr sz="2400" dirty="0">
                <a:latin typeface="Arial MT"/>
                <a:cs typeface="Arial MT"/>
              </a:rPr>
              <a:t>types</a:t>
            </a:r>
            <a:r>
              <a:rPr sz="2400" spc="-70" dirty="0">
                <a:latin typeface="Arial MT"/>
                <a:cs typeface="Arial MT"/>
              </a:rPr>
              <a:t> </a:t>
            </a:r>
            <a:r>
              <a:rPr sz="2400" dirty="0">
                <a:latin typeface="Arial MT"/>
                <a:cs typeface="Arial MT"/>
              </a:rPr>
              <a:t>together</a:t>
            </a:r>
            <a:r>
              <a:rPr sz="2400" spc="-50" dirty="0">
                <a:latin typeface="Arial MT"/>
                <a:cs typeface="Arial MT"/>
              </a:rPr>
              <a:t> </a:t>
            </a:r>
            <a:r>
              <a:rPr sz="2400" dirty="0">
                <a:latin typeface="Arial MT"/>
                <a:cs typeface="Arial MT"/>
              </a:rPr>
              <a:t>with</a:t>
            </a:r>
            <a:r>
              <a:rPr sz="2400" spc="-55" dirty="0">
                <a:latin typeface="Arial MT"/>
                <a:cs typeface="Arial MT"/>
              </a:rPr>
              <a:t> </a:t>
            </a:r>
            <a:r>
              <a:rPr sz="2400" spc="-50" dirty="0">
                <a:latin typeface="Arial MT"/>
                <a:cs typeface="Arial MT"/>
              </a:rPr>
              <a:t>a </a:t>
            </a:r>
            <a:r>
              <a:rPr sz="2400" dirty="0">
                <a:latin typeface="Arial MT"/>
                <a:cs typeface="Arial MT"/>
              </a:rPr>
              <a:t>displacement</a:t>
            </a:r>
            <a:r>
              <a:rPr sz="2400" spc="-40" dirty="0">
                <a:latin typeface="Arial MT"/>
                <a:cs typeface="Arial MT"/>
              </a:rPr>
              <a:t> </a:t>
            </a:r>
            <a:r>
              <a:rPr sz="2400" dirty="0">
                <a:latin typeface="Arial MT"/>
                <a:cs typeface="Arial MT"/>
              </a:rPr>
              <a:t>for</a:t>
            </a:r>
            <a:r>
              <a:rPr sz="2400" spc="-55" dirty="0">
                <a:latin typeface="Arial MT"/>
                <a:cs typeface="Arial MT"/>
              </a:rPr>
              <a:t> </a:t>
            </a:r>
            <a:r>
              <a:rPr sz="2400" dirty="0">
                <a:latin typeface="Arial MT"/>
                <a:cs typeface="Arial MT"/>
              </a:rPr>
              <a:t>each</a:t>
            </a:r>
            <a:r>
              <a:rPr sz="2400" spc="-55" dirty="0">
                <a:latin typeface="Arial MT"/>
                <a:cs typeface="Arial MT"/>
              </a:rPr>
              <a:t> </a:t>
            </a:r>
            <a:r>
              <a:rPr sz="2400" dirty="0">
                <a:latin typeface="Arial MT"/>
                <a:cs typeface="Arial MT"/>
              </a:rPr>
              <a:t>of</a:t>
            </a:r>
            <a:r>
              <a:rPr sz="2400" spc="-75" dirty="0">
                <a:latin typeface="Arial MT"/>
                <a:cs typeface="Arial MT"/>
              </a:rPr>
              <a:t> </a:t>
            </a:r>
            <a:r>
              <a:rPr sz="2400" dirty="0">
                <a:latin typeface="Arial MT"/>
                <a:cs typeface="Arial MT"/>
              </a:rPr>
              <a:t>the</a:t>
            </a:r>
            <a:r>
              <a:rPr sz="2400" spc="-60" dirty="0">
                <a:latin typeface="Arial MT"/>
                <a:cs typeface="Arial MT"/>
              </a:rPr>
              <a:t> </a:t>
            </a:r>
            <a:r>
              <a:rPr sz="2400" dirty="0">
                <a:latin typeface="Arial MT"/>
                <a:cs typeface="Arial MT"/>
              </a:rPr>
              <a:t>data</a:t>
            </a:r>
            <a:r>
              <a:rPr sz="2400" spc="-60" dirty="0">
                <a:latin typeface="Arial MT"/>
                <a:cs typeface="Arial MT"/>
              </a:rPr>
              <a:t> </a:t>
            </a:r>
            <a:r>
              <a:rPr sz="2400" spc="-10" dirty="0">
                <a:latin typeface="Arial MT"/>
                <a:cs typeface="Arial MT"/>
              </a:rPr>
              <a:t>types.</a:t>
            </a:r>
            <a:endParaRPr sz="2400">
              <a:latin typeface="Arial MT"/>
              <a:cs typeface="Arial MT"/>
            </a:endParaRPr>
          </a:p>
          <a:p>
            <a:pPr marL="393065" indent="-380365">
              <a:lnSpc>
                <a:spcPct val="100000"/>
              </a:lnSpc>
              <a:spcBef>
                <a:spcPts val="994"/>
              </a:spcBef>
              <a:buChar char="•"/>
              <a:tabLst>
                <a:tab pos="393065" algn="l"/>
              </a:tabLst>
            </a:pPr>
            <a:r>
              <a:rPr sz="2400" dirty="0">
                <a:latin typeface="Arial MT"/>
                <a:cs typeface="Arial MT"/>
              </a:rPr>
              <a:t>Trapezoidal</a:t>
            </a:r>
            <a:r>
              <a:rPr sz="2400" spc="-105" dirty="0">
                <a:latin typeface="Arial MT"/>
                <a:cs typeface="Arial MT"/>
              </a:rPr>
              <a:t> </a:t>
            </a:r>
            <a:r>
              <a:rPr sz="2400" dirty="0">
                <a:latin typeface="Arial MT"/>
                <a:cs typeface="Arial MT"/>
              </a:rPr>
              <a:t>Rule</a:t>
            </a:r>
            <a:r>
              <a:rPr sz="2400" spc="-114" dirty="0">
                <a:latin typeface="Arial MT"/>
                <a:cs typeface="Arial MT"/>
              </a:rPr>
              <a:t> </a:t>
            </a:r>
            <a:r>
              <a:rPr sz="2400" spc="-10" dirty="0">
                <a:latin typeface="Arial MT"/>
                <a:cs typeface="Arial MT"/>
              </a:rPr>
              <a:t>example:</a:t>
            </a:r>
            <a:endParaRPr sz="2400">
              <a:latin typeface="Arial MT"/>
              <a:cs typeface="Arial MT"/>
            </a:endParaRPr>
          </a:p>
        </p:txBody>
      </p:sp>
      <p:grpSp>
        <p:nvGrpSpPr>
          <p:cNvPr id="4" name="object 4"/>
          <p:cNvGrpSpPr/>
          <p:nvPr/>
        </p:nvGrpSpPr>
        <p:grpSpPr>
          <a:xfrm>
            <a:off x="2208276" y="3645408"/>
            <a:ext cx="8008620" cy="1600200"/>
            <a:chOff x="2208276" y="3645408"/>
            <a:chExt cx="8008620" cy="1600200"/>
          </a:xfrm>
        </p:grpSpPr>
        <p:pic>
          <p:nvPicPr>
            <p:cNvPr id="5" name="object 5"/>
            <p:cNvPicPr/>
            <p:nvPr/>
          </p:nvPicPr>
          <p:blipFill>
            <a:blip r:embed="rId2" cstate="print"/>
            <a:stretch>
              <a:fillRect/>
            </a:stretch>
          </p:blipFill>
          <p:spPr>
            <a:xfrm>
              <a:off x="2208276" y="3645408"/>
              <a:ext cx="2592324" cy="1600199"/>
            </a:xfrm>
            <a:prstGeom prst="rect">
              <a:avLst/>
            </a:prstGeom>
          </p:spPr>
        </p:pic>
        <p:pic>
          <p:nvPicPr>
            <p:cNvPr id="6" name="object 6"/>
            <p:cNvPicPr/>
            <p:nvPr/>
          </p:nvPicPr>
          <p:blipFill>
            <a:blip r:embed="rId3" cstate="print"/>
            <a:stretch>
              <a:fillRect/>
            </a:stretch>
          </p:blipFill>
          <p:spPr>
            <a:xfrm>
              <a:off x="4727448" y="4293108"/>
              <a:ext cx="5489448" cy="504444"/>
            </a:xfrm>
            <a:prstGeom prst="rect">
              <a:avLst/>
            </a:prstGeom>
          </p:spPr>
        </p:pic>
      </p:gr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dirty="0"/>
              <a:t>MPI_Type </a:t>
            </a:r>
            <a:r>
              <a:rPr spc="-10" dirty="0"/>
              <a:t>create_struct</a:t>
            </a:r>
          </a:p>
        </p:txBody>
      </p:sp>
      <p:sp>
        <p:nvSpPr>
          <p:cNvPr id="3" name="object 3"/>
          <p:cNvSpPr txBox="1"/>
          <p:nvPr/>
        </p:nvSpPr>
        <p:spPr>
          <a:xfrm>
            <a:off x="850493" y="1378458"/>
            <a:ext cx="9966325" cy="756920"/>
          </a:xfrm>
          <a:prstGeom prst="rect">
            <a:avLst/>
          </a:prstGeom>
        </p:spPr>
        <p:txBody>
          <a:bodyPr vert="horz" wrap="square" lIns="0" tIns="12700" rIns="0" bIns="0" rtlCol="0">
            <a:spAutoFit/>
          </a:bodyPr>
          <a:lstStyle/>
          <a:p>
            <a:pPr marL="393700" marR="5080" indent="-381000">
              <a:lnSpc>
                <a:spcPct val="100000"/>
              </a:lnSpc>
              <a:spcBef>
                <a:spcPts val="100"/>
              </a:spcBef>
              <a:buChar char="•"/>
              <a:tabLst>
                <a:tab pos="393700" algn="l"/>
              </a:tabLst>
            </a:pPr>
            <a:r>
              <a:rPr sz="2400" dirty="0">
                <a:latin typeface="Arial MT"/>
                <a:cs typeface="Arial MT"/>
              </a:rPr>
              <a:t>Builds</a:t>
            </a:r>
            <a:r>
              <a:rPr sz="2400" spc="-55" dirty="0">
                <a:latin typeface="Arial MT"/>
                <a:cs typeface="Arial MT"/>
              </a:rPr>
              <a:t> </a:t>
            </a:r>
            <a:r>
              <a:rPr sz="2400" dirty="0">
                <a:latin typeface="Arial MT"/>
                <a:cs typeface="Arial MT"/>
              </a:rPr>
              <a:t>a</a:t>
            </a:r>
            <a:r>
              <a:rPr sz="2400" spc="-75" dirty="0">
                <a:latin typeface="Arial MT"/>
                <a:cs typeface="Arial MT"/>
              </a:rPr>
              <a:t> </a:t>
            </a:r>
            <a:r>
              <a:rPr sz="2400" dirty="0">
                <a:latin typeface="Arial MT"/>
                <a:cs typeface="Arial MT"/>
              </a:rPr>
              <a:t>derived</a:t>
            </a:r>
            <a:r>
              <a:rPr sz="2400" spc="-65" dirty="0">
                <a:latin typeface="Arial MT"/>
                <a:cs typeface="Arial MT"/>
              </a:rPr>
              <a:t> </a:t>
            </a:r>
            <a:r>
              <a:rPr sz="2400" dirty="0">
                <a:latin typeface="Arial MT"/>
                <a:cs typeface="Arial MT"/>
              </a:rPr>
              <a:t>datatype</a:t>
            </a:r>
            <a:r>
              <a:rPr sz="2400" spc="-75" dirty="0">
                <a:latin typeface="Arial MT"/>
                <a:cs typeface="Arial MT"/>
              </a:rPr>
              <a:t> </a:t>
            </a:r>
            <a:r>
              <a:rPr sz="2400" dirty="0">
                <a:latin typeface="Arial MT"/>
                <a:cs typeface="Arial MT"/>
              </a:rPr>
              <a:t>that</a:t>
            </a:r>
            <a:r>
              <a:rPr sz="2400" spc="-80" dirty="0">
                <a:latin typeface="Arial MT"/>
                <a:cs typeface="Arial MT"/>
              </a:rPr>
              <a:t> </a:t>
            </a:r>
            <a:r>
              <a:rPr sz="2400" dirty="0">
                <a:latin typeface="Arial MT"/>
                <a:cs typeface="Arial MT"/>
              </a:rPr>
              <a:t>consists</a:t>
            </a:r>
            <a:r>
              <a:rPr sz="2400" spc="-70" dirty="0">
                <a:latin typeface="Arial MT"/>
                <a:cs typeface="Arial MT"/>
              </a:rPr>
              <a:t> </a:t>
            </a:r>
            <a:r>
              <a:rPr sz="2400" dirty="0">
                <a:latin typeface="Arial MT"/>
                <a:cs typeface="Arial MT"/>
              </a:rPr>
              <a:t>of</a:t>
            </a:r>
            <a:r>
              <a:rPr sz="2400" spc="-70" dirty="0">
                <a:latin typeface="Arial MT"/>
                <a:cs typeface="Arial MT"/>
              </a:rPr>
              <a:t> </a:t>
            </a:r>
            <a:r>
              <a:rPr sz="2400" dirty="0">
                <a:latin typeface="Arial MT"/>
                <a:cs typeface="Arial MT"/>
              </a:rPr>
              <a:t>individual</a:t>
            </a:r>
            <a:r>
              <a:rPr sz="2400" spc="-40" dirty="0">
                <a:latin typeface="Arial MT"/>
                <a:cs typeface="Arial MT"/>
              </a:rPr>
              <a:t> </a:t>
            </a:r>
            <a:r>
              <a:rPr sz="2400" dirty="0">
                <a:latin typeface="Arial MT"/>
                <a:cs typeface="Arial MT"/>
              </a:rPr>
              <a:t>elements</a:t>
            </a:r>
            <a:r>
              <a:rPr sz="2400" spc="-55" dirty="0">
                <a:latin typeface="Arial MT"/>
                <a:cs typeface="Arial MT"/>
              </a:rPr>
              <a:t> </a:t>
            </a:r>
            <a:r>
              <a:rPr sz="2400" dirty="0">
                <a:latin typeface="Arial MT"/>
                <a:cs typeface="Arial MT"/>
              </a:rPr>
              <a:t>that</a:t>
            </a:r>
            <a:r>
              <a:rPr sz="2400" spc="-75" dirty="0">
                <a:latin typeface="Arial MT"/>
                <a:cs typeface="Arial MT"/>
              </a:rPr>
              <a:t> </a:t>
            </a:r>
            <a:r>
              <a:rPr sz="2400" spc="-20" dirty="0">
                <a:latin typeface="Arial MT"/>
                <a:cs typeface="Arial MT"/>
              </a:rPr>
              <a:t>have </a:t>
            </a:r>
            <a:r>
              <a:rPr sz="2400" dirty="0">
                <a:latin typeface="Arial MT"/>
                <a:cs typeface="Arial MT"/>
              </a:rPr>
              <a:t>different</a:t>
            </a:r>
            <a:r>
              <a:rPr sz="2400" spc="-80" dirty="0">
                <a:latin typeface="Arial MT"/>
                <a:cs typeface="Arial MT"/>
              </a:rPr>
              <a:t> </a:t>
            </a:r>
            <a:r>
              <a:rPr sz="2400" dirty="0">
                <a:latin typeface="Arial MT"/>
                <a:cs typeface="Arial MT"/>
              </a:rPr>
              <a:t>basic</a:t>
            </a:r>
            <a:r>
              <a:rPr sz="2400" spc="-65" dirty="0">
                <a:latin typeface="Arial MT"/>
                <a:cs typeface="Arial MT"/>
              </a:rPr>
              <a:t> </a:t>
            </a:r>
            <a:r>
              <a:rPr sz="2400" spc="-10" dirty="0">
                <a:latin typeface="Arial MT"/>
                <a:cs typeface="Arial MT"/>
              </a:rPr>
              <a:t>types.</a:t>
            </a:r>
            <a:endParaRPr sz="2400">
              <a:latin typeface="Arial MT"/>
              <a:cs typeface="Arial MT"/>
            </a:endParaRPr>
          </a:p>
        </p:txBody>
      </p:sp>
      <p:pic>
        <p:nvPicPr>
          <p:cNvPr id="4" name="object 4"/>
          <p:cNvPicPr/>
          <p:nvPr/>
        </p:nvPicPr>
        <p:blipFill>
          <a:blip r:embed="rId2" cstate="print"/>
          <a:stretch>
            <a:fillRect/>
          </a:stretch>
        </p:blipFill>
        <p:spPr>
          <a:xfrm>
            <a:off x="1986455" y="3197436"/>
            <a:ext cx="8241607" cy="167157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DBBFCB-D05E-8B7F-C58E-0008B81633B2}"/>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2F48A5BF-A089-19EE-4785-A31124488B7F}"/>
              </a:ext>
            </a:extLst>
          </p:cNvPr>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dirty="0">
                <a:solidFill>
                  <a:srgbClr val="001F5F"/>
                </a:solidFill>
              </a:rPr>
              <a:t>Basic </a:t>
            </a:r>
            <a:r>
              <a:rPr spc="-10" dirty="0">
                <a:solidFill>
                  <a:srgbClr val="001F5F"/>
                </a:solidFill>
              </a:rPr>
              <a:t>functions</a:t>
            </a:r>
          </a:p>
        </p:txBody>
      </p:sp>
      <p:sp>
        <p:nvSpPr>
          <p:cNvPr id="4" name="Rectangle 1">
            <a:extLst>
              <a:ext uri="{FF2B5EF4-FFF2-40B4-BE49-F238E27FC236}">
                <a16:creationId xmlns:a16="http://schemas.microsoft.com/office/drawing/2014/main" id="{286EF9F3-74B1-2D82-619B-DAAA31AE3EB5}"/>
              </a:ext>
            </a:extLst>
          </p:cNvPr>
          <p:cNvSpPr>
            <a:spLocks noChangeArrowheads="1"/>
          </p:cNvSpPr>
          <p:nvPr/>
        </p:nvSpPr>
        <p:spPr bwMode="auto">
          <a:xfrm>
            <a:off x="685800" y="1066800"/>
            <a:ext cx="8610600" cy="22775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chemeClr val="tx1"/>
                </a:solidFill>
                <a:effectLst/>
                <a:latin typeface="Arial Unicode MS"/>
              </a:rPr>
              <a:t>int MPI_Send(void *buf, int count, MPI_Datatype datatype, int dest, int tag, MPI_Comm comm)</a:t>
            </a:r>
            <a:endParaRPr kumimoji="0" lang="en-US" altLang="en-US" sz="900" b="1"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800" b="1" i="0" u="none" strike="noStrike" cap="none" normalizeH="0" baseline="0">
                <a:ln>
                  <a:noFill/>
                </a:ln>
                <a:solidFill>
                  <a:schemeClr val="tx1"/>
                </a:solidFill>
                <a:effectLst/>
                <a:latin typeface="Arial" panose="020B0604020202020204" pitchFamily="34" charset="0"/>
              </a:rPr>
              <a:t>Purpose:</a:t>
            </a:r>
            <a:r>
              <a:rPr kumimoji="0" lang="en-US" altLang="en-US" sz="1800" b="0" i="0" u="none" strike="noStrike" cap="none" normalizeH="0" baseline="0">
                <a:ln>
                  <a:noFill/>
                </a:ln>
                <a:solidFill>
                  <a:schemeClr val="tx1"/>
                </a:solidFill>
                <a:effectLst/>
                <a:latin typeface="Arial" panose="020B0604020202020204" pitchFamily="34" charset="0"/>
              </a:rPr>
              <a:t> Sends a message from one process to another.</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a:ln>
                  <a:noFill/>
                </a:ln>
                <a:solidFill>
                  <a:schemeClr val="tx1"/>
                </a:solidFill>
                <a:effectLst/>
                <a:latin typeface="Arial" panose="020B0604020202020204" pitchFamily="34" charset="0"/>
              </a:rPr>
              <a:t>Explanation:</a:t>
            </a:r>
            <a:r>
              <a:rPr kumimoji="0" lang="en-US" altLang="en-US" sz="1800" b="0" i="0" u="none" strike="noStrike" cap="none" normalizeH="0" baseline="0">
                <a:ln>
                  <a:noFill/>
                </a:ln>
                <a:solidFill>
                  <a:schemeClr val="tx1"/>
                </a:solidFill>
                <a:effectLst/>
                <a:latin typeface="Arial" panose="020B0604020202020204" pitchFamily="34" charset="0"/>
              </a:rPr>
              <a:t> This is a point-to-point communication function where:</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000" b="0" i="0" u="none" strike="noStrike" cap="none" normalizeH="0" baseline="0">
                <a:ln>
                  <a:noFill/>
                </a:ln>
                <a:solidFill>
                  <a:schemeClr val="tx1"/>
                </a:solidFill>
                <a:effectLst/>
                <a:latin typeface="Arial Unicode MS"/>
              </a:rPr>
              <a:t>buf</a:t>
            </a:r>
            <a:r>
              <a:rPr kumimoji="0" lang="en-US" altLang="en-US" sz="800" b="0" i="0" u="none" strike="noStrike" cap="none" normalizeH="0" baseline="0">
                <a:ln>
                  <a:noFill/>
                </a:ln>
                <a:solidFill>
                  <a:schemeClr val="tx1"/>
                </a:solidFill>
                <a:effectLst/>
              </a:rPr>
              <a:t>: The data buffer to be sent.</a:t>
            </a:r>
            <a:endParaRPr kumimoji="0" lang="en-US" altLang="en-US" sz="1800" b="0" i="0" u="none" strike="noStrike" cap="none" normalizeH="0" baseline="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000" b="0" i="0" u="none" strike="noStrike" cap="none" normalizeH="0" baseline="0">
                <a:ln>
                  <a:noFill/>
                </a:ln>
                <a:solidFill>
                  <a:schemeClr val="tx1"/>
                </a:solidFill>
                <a:effectLst/>
                <a:latin typeface="Arial Unicode MS"/>
              </a:rPr>
              <a:t>count</a:t>
            </a:r>
            <a:r>
              <a:rPr kumimoji="0" lang="en-US" altLang="en-US" sz="800" b="0" i="0" u="none" strike="noStrike" cap="none" normalizeH="0" baseline="0">
                <a:ln>
                  <a:noFill/>
                </a:ln>
                <a:solidFill>
                  <a:schemeClr val="tx1"/>
                </a:solidFill>
                <a:effectLst/>
              </a:rPr>
              <a:t>: Number of data elements to send.</a:t>
            </a:r>
            <a:endParaRPr kumimoji="0" lang="en-US" altLang="en-US" sz="1800" b="0" i="0" u="none" strike="noStrike" cap="none" normalizeH="0" baseline="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000" b="0" i="0" u="none" strike="noStrike" cap="none" normalizeH="0" baseline="0">
                <a:ln>
                  <a:noFill/>
                </a:ln>
                <a:solidFill>
                  <a:schemeClr val="tx1"/>
                </a:solidFill>
                <a:effectLst/>
                <a:latin typeface="Arial Unicode MS"/>
              </a:rPr>
              <a:t>datatype</a:t>
            </a:r>
            <a:r>
              <a:rPr kumimoji="0" lang="en-US" altLang="en-US" sz="800" b="0" i="0" u="none" strike="noStrike" cap="none" normalizeH="0" baseline="0">
                <a:ln>
                  <a:noFill/>
                </a:ln>
                <a:solidFill>
                  <a:schemeClr val="tx1"/>
                </a:solidFill>
                <a:effectLst/>
              </a:rPr>
              <a:t>: Type of data being sent (e.g., </a:t>
            </a:r>
            <a:r>
              <a:rPr kumimoji="0" lang="en-US" altLang="en-US" sz="1000" b="0" i="0" u="none" strike="noStrike" cap="none" normalizeH="0" baseline="0">
                <a:ln>
                  <a:noFill/>
                </a:ln>
                <a:solidFill>
                  <a:schemeClr val="tx1"/>
                </a:solidFill>
                <a:effectLst/>
                <a:latin typeface="Arial Unicode MS"/>
              </a:rPr>
              <a:t>MPI_INT</a:t>
            </a:r>
            <a:r>
              <a:rPr kumimoji="0" lang="en-US" altLang="en-US" sz="800" b="0" i="0" u="none" strike="noStrike" cap="none" normalizeH="0" baseline="0">
                <a:ln>
                  <a:noFill/>
                </a:ln>
                <a:solidFill>
                  <a:schemeClr val="tx1"/>
                </a:solidFill>
                <a:effectLst/>
              </a:rPr>
              <a:t>, </a:t>
            </a:r>
            <a:r>
              <a:rPr kumimoji="0" lang="en-US" altLang="en-US" sz="1000" b="0" i="0" u="none" strike="noStrike" cap="none" normalizeH="0" baseline="0">
                <a:ln>
                  <a:noFill/>
                </a:ln>
                <a:solidFill>
                  <a:schemeClr val="tx1"/>
                </a:solidFill>
                <a:effectLst/>
                <a:latin typeface="Arial Unicode MS"/>
              </a:rPr>
              <a:t>MPI_FLOAT</a:t>
            </a:r>
            <a:r>
              <a:rPr kumimoji="0" lang="en-US" altLang="en-US" sz="800" b="0" i="0" u="none" strike="noStrike" cap="none" normalizeH="0" baseline="0">
                <a:ln>
                  <a:noFill/>
                </a:ln>
                <a:solidFill>
                  <a:schemeClr val="tx1"/>
                </a:solidFill>
                <a:effectLst/>
              </a:rPr>
              <a:t>).</a:t>
            </a:r>
            <a:endParaRPr kumimoji="0" lang="en-US" altLang="en-US" sz="1800" b="0" i="0" u="none" strike="noStrike" cap="none" normalizeH="0" baseline="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000" b="0" i="0" u="none" strike="noStrike" cap="none" normalizeH="0" baseline="0">
                <a:ln>
                  <a:noFill/>
                </a:ln>
                <a:solidFill>
                  <a:schemeClr val="tx1"/>
                </a:solidFill>
                <a:effectLst/>
                <a:latin typeface="Arial Unicode MS"/>
              </a:rPr>
              <a:t>dest</a:t>
            </a:r>
            <a:r>
              <a:rPr kumimoji="0" lang="en-US" altLang="en-US" sz="800" b="0" i="0" u="none" strike="noStrike" cap="none" normalizeH="0" baseline="0">
                <a:ln>
                  <a:noFill/>
                </a:ln>
                <a:solidFill>
                  <a:schemeClr val="tx1"/>
                </a:solidFill>
                <a:effectLst/>
              </a:rPr>
              <a:t>: Rank of the destination process.</a:t>
            </a:r>
            <a:endParaRPr kumimoji="0" lang="en-US" altLang="en-US" sz="1800" b="0" i="0" u="none" strike="noStrike" cap="none" normalizeH="0" baseline="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000" b="0" i="0" u="none" strike="noStrike" cap="none" normalizeH="0" baseline="0">
                <a:ln>
                  <a:noFill/>
                </a:ln>
                <a:solidFill>
                  <a:schemeClr val="tx1"/>
                </a:solidFill>
                <a:effectLst/>
                <a:latin typeface="Arial Unicode MS"/>
              </a:rPr>
              <a:t>tag</a:t>
            </a:r>
            <a:r>
              <a:rPr kumimoji="0" lang="en-US" altLang="en-US" sz="800" b="0" i="0" u="none" strike="noStrike" cap="none" normalizeH="0" baseline="0">
                <a:ln>
                  <a:noFill/>
                </a:ln>
                <a:solidFill>
                  <a:schemeClr val="tx1"/>
                </a:solidFill>
                <a:effectLst/>
              </a:rPr>
              <a:t>: Message identifier (used to differentiate between messages).</a:t>
            </a:r>
            <a:endParaRPr kumimoji="0" lang="en-US" altLang="en-US" sz="1800" b="0" i="0" u="none" strike="noStrike" cap="none" normalizeH="0" baseline="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000" b="0" i="0" u="none" strike="noStrike" cap="none" normalizeH="0" baseline="0">
                <a:ln>
                  <a:noFill/>
                </a:ln>
                <a:solidFill>
                  <a:schemeClr val="tx1"/>
                </a:solidFill>
                <a:effectLst/>
                <a:latin typeface="Arial Unicode MS"/>
              </a:rPr>
              <a:t>comm</a:t>
            </a:r>
            <a:r>
              <a:rPr kumimoji="0" lang="en-US" altLang="en-US" sz="800" b="0" i="0" u="none" strike="noStrike" cap="none" normalizeH="0" baseline="0">
                <a:ln>
                  <a:noFill/>
                </a:ln>
                <a:solidFill>
                  <a:schemeClr val="tx1"/>
                </a:solidFill>
                <a:effectLst/>
              </a:rPr>
              <a:t>: Communicator in which communication occurs (e.g., </a:t>
            </a:r>
            <a:r>
              <a:rPr kumimoji="0" lang="en-US" altLang="en-US" sz="1000" b="0" i="0" u="none" strike="noStrike" cap="none" normalizeH="0" baseline="0">
                <a:ln>
                  <a:noFill/>
                </a:ln>
                <a:solidFill>
                  <a:schemeClr val="tx1"/>
                </a:solidFill>
                <a:effectLst/>
                <a:latin typeface="Arial Unicode MS"/>
              </a:rPr>
              <a:t>MPI_COMM_WORLD</a:t>
            </a:r>
            <a:r>
              <a:rPr kumimoji="0" lang="en-US" altLang="en-US" sz="800" b="0" i="0" u="none" strike="noStrike" cap="none" normalizeH="0" baseline="0">
                <a:ln>
                  <a:noFill/>
                </a:ln>
                <a:solidFill>
                  <a:schemeClr val="tx1"/>
                </a:solidFill>
                <a:effectLst/>
              </a:rPr>
              <a:t>).</a:t>
            </a: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a:ln>
                  <a:noFill/>
                </a:ln>
                <a:solidFill>
                  <a:schemeClr val="tx1"/>
                </a:solidFill>
                <a:effectLst/>
                <a:latin typeface="Arial" panose="020B0604020202020204" pitchFamily="34" charset="0"/>
              </a:rPr>
              <a:t>Usage:</a:t>
            </a:r>
            <a:r>
              <a:rPr kumimoji="0" lang="en-US" altLang="en-US" sz="1800" b="0" i="0" u="none" strike="noStrike" cap="none" normalizeH="0" baseline="0">
                <a:ln>
                  <a:noFill/>
                </a:ln>
                <a:solidFill>
                  <a:schemeClr val="tx1"/>
                </a:solidFill>
                <a:effectLst/>
                <a:latin typeface="Arial" panose="020B0604020202020204" pitchFamily="34" charset="0"/>
              </a:rPr>
              <a:t> Used to transmit data between processes in a specific communicator.</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A2217C31-3257-6A38-39A8-4E968C069E79}"/>
              </a:ext>
            </a:extLst>
          </p:cNvPr>
          <p:cNvSpPr>
            <a:spLocks noChangeArrowheads="1"/>
          </p:cNvSpPr>
          <p:nvPr/>
        </p:nvSpPr>
        <p:spPr bwMode="auto">
          <a:xfrm>
            <a:off x="685800" y="3733800"/>
            <a:ext cx="7772400" cy="2708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a:ln>
                  <a:noFill/>
                </a:ln>
                <a:solidFill>
                  <a:schemeClr val="tx1"/>
                </a:solidFill>
                <a:effectLst/>
                <a:latin typeface="Arial" panose="020B0604020202020204" pitchFamily="34" charset="0"/>
              </a:rPr>
              <a:t>. </a:t>
            </a:r>
            <a:r>
              <a:rPr kumimoji="0" lang="en-US" altLang="en-US" sz="1000" b="1" i="0" u="none" strike="noStrike" cap="none" normalizeH="0" baseline="0">
                <a:ln>
                  <a:noFill/>
                </a:ln>
                <a:solidFill>
                  <a:schemeClr val="tx1"/>
                </a:solidFill>
                <a:effectLst/>
                <a:latin typeface="Arial Unicode MS"/>
              </a:rPr>
              <a:t>int MPI_Recv(void *buf, int count, MPI_Datatype datatype, int src, int tag, MPI_Comm comm, MPI_Status *status)</a:t>
            </a:r>
            <a:endParaRPr kumimoji="0" lang="en-US" altLang="en-US" sz="900" b="1"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800" b="1" i="0" u="none" strike="noStrike" cap="none" normalizeH="0" baseline="0">
                <a:ln>
                  <a:noFill/>
                </a:ln>
                <a:solidFill>
                  <a:schemeClr val="tx1"/>
                </a:solidFill>
                <a:effectLst/>
                <a:latin typeface="Arial" panose="020B0604020202020204" pitchFamily="34" charset="0"/>
              </a:rPr>
              <a:t>Purpose:</a:t>
            </a:r>
            <a:r>
              <a:rPr kumimoji="0" lang="en-US" altLang="en-US" sz="1800" b="0" i="0" u="none" strike="noStrike" cap="none" normalizeH="0" baseline="0">
                <a:ln>
                  <a:noFill/>
                </a:ln>
                <a:solidFill>
                  <a:schemeClr val="tx1"/>
                </a:solidFill>
                <a:effectLst/>
                <a:latin typeface="Arial" panose="020B0604020202020204" pitchFamily="34" charset="0"/>
              </a:rPr>
              <a:t> Receives a message sent by another process.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a:ln>
                  <a:noFill/>
                </a:ln>
                <a:solidFill>
                  <a:schemeClr val="tx1"/>
                </a:solidFill>
                <a:effectLst/>
                <a:latin typeface="Arial" panose="020B0604020202020204" pitchFamily="34" charset="0"/>
              </a:rPr>
              <a:t>Explanation:</a:t>
            </a:r>
            <a:r>
              <a:rPr kumimoji="0" lang="en-US" altLang="en-US" sz="1800" b="0" i="0" u="none" strike="noStrike" cap="none" normalizeH="0" baseline="0">
                <a:ln>
                  <a:noFill/>
                </a:ln>
                <a:solidFill>
                  <a:schemeClr val="tx1"/>
                </a:solidFill>
                <a:effectLst/>
                <a:latin typeface="Arial" panose="020B0604020202020204" pitchFamily="34" charset="0"/>
              </a:rPr>
              <a:t> This is a point-to-point communication function where:</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000" b="0" i="0" u="none" strike="noStrike" cap="none" normalizeH="0" baseline="0">
                <a:ln>
                  <a:noFill/>
                </a:ln>
                <a:solidFill>
                  <a:schemeClr val="tx1"/>
                </a:solidFill>
                <a:effectLst/>
                <a:latin typeface="Arial Unicode MS"/>
              </a:rPr>
              <a:t>buf</a:t>
            </a:r>
            <a:r>
              <a:rPr kumimoji="0" lang="en-US" altLang="en-US" sz="800" b="0" i="0" u="none" strike="noStrike" cap="none" normalizeH="0" baseline="0">
                <a:ln>
                  <a:noFill/>
                </a:ln>
                <a:solidFill>
                  <a:schemeClr val="tx1"/>
                </a:solidFill>
                <a:effectLst/>
              </a:rPr>
              <a:t>: The data buffer to store the received message.</a:t>
            </a:r>
            <a:endParaRPr kumimoji="0" lang="en-US" altLang="en-US" sz="1800" b="0" i="0" u="none" strike="noStrike" cap="none" normalizeH="0" baseline="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000" b="0" i="0" u="none" strike="noStrike" cap="none" normalizeH="0" baseline="0">
                <a:ln>
                  <a:noFill/>
                </a:ln>
                <a:solidFill>
                  <a:schemeClr val="tx1"/>
                </a:solidFill>
                <a:effectLst/>
                <a:latin typeface="Arial Unicode MS"/>
              </a:rPr>
              <a:t>count</a:t>
            </a:r>
            <a:r>
              <a:rPr kumimoji="0" lang="en-US" altLang="en-US" sz="800" b="0" i="0" u="none" strike="noStrike" cap="none" normalizeH="0" baseline="0">
                <a:ln>
                  <a:noFill/>
                </a:ln>
                <a:solidFill>
                  <a:schemeClr val="tx1"/>
                </a:solidFill>
                <a:effectLst/>
              </a:rPr>
              <a:t>: Maximum number of data elements to receive.</a:t>
            </a:r>
            <a:endParaRPr kumimoji="0" lang="en-US" altLang="en-US" sz="1800" b="0" i="0" u="none" strike="noStrike" cap="none" normalizeH="0" baseline="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000" b="0" i="0" u="none" strike="noStrike" cap="none" normalizeH="0" baseline="0">
                <a:ln>
                  <a:noFill/>
                </a:ln>
                <a:solidFill>
                  <a:schemeClr val="tx1"/>
                </a:solidFill>
                <a:effectLst/>
                <a:latin typeface="Arial Unicode MS"/>
              </a:rPr>
              <a:t>datatype</a:t>
            </a:r>
            <a:r>
              <a:rPr kumimoji="0" lang="en-US" altLang="en-US" sz="800" b="0" i="0" u="none" strike="noStrike" cap="none" normalizeH="0" baseline="0">
                <a:ln>
                  <a:noFill/>
                </a:ln>
                <a:solidFill>
                  <a:schemeClr val="tx1"/>
                </a:solidFill>
                <a:effectLst/>
              </a:rPr>
              <a:t>: Type of data being received.</a:t>
            </a:r>
            <a:endParaRPr kumimoji="0" lang="en-US" altLang="en-US" sz="1800" b="0" i="0" u="none" strike="noStrike" cap="none" normalizeH="0" baseline="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000" b="0" i="0" u="none" strike="noStrike" cap="none" normalizeH="0" baseline="0">
                <a:ln>
                  <a:noFill/>
                </a:ln>
                <a:solidFill>
                  <a:schemeClr val="tx1"/>
                </a:solidFill>
                <a:effectLst/>
                <a:latin typeface="Arial Unicode MS"/>
              </a:rPr>
              <a:t>src</a:t>
            </a:r>
            <a:r>
              <a:rPr kumimoji="0" lang="en-US" altLang="en-US" sz="800" b="0" i="0" u="none" strike="noStrike" cap="none" normalizeH="0" baseline="0">
                <a:ln>
                  <a:noFill/>
                </a:ln>
                <a:solidFill>
                  <a:schemeClr val="tx1"/>
                </a:solidFill>
                <a:effectLst/>
              </a:rPr>
              <a:t>: Rank of the source process.</a:t>
            </a:r>
            <a:endParaRPr kumimoji="0" lang="en-US" altLang="en-US" sz="1800" b="0" i="0" u="none" strike="noStrike" cap="none" normalizeH="0" baseline="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000" b="0" i="0" u="none" strike="noStrike" cap="none" normalizeH="0" baseline="0">
                <a:ln>
                  <a:noFill/>
                </a:ln>
                <a:solidFill>
                  <a:schemeClr val="tx1"/>
                </a:solidFill>
                <a:effectLst/>
                <a:latin typeface="Arial Unicode MS"/>
              </a:rPr>
              <a:t>tag</a:t>
            </a:r>
            <a:r>
              <a:rPr kumimoji="0" lang="en-US" altLang="en-US" sz="800" b="0" i="0" u="none" strike="noStrike" cap="none" normalizeH="0" baseline="0">
                <a:ln>
                  <a:noFill/>
                </a:ln>
                <a:solidFill>
                  <a:schemeClr val="tx1"/>
                </a:solidFill>
                <a:effectLst/>
              </a:rPr>
              <a:t>: Message identifier (must match the tag used in </a:t>
            </a:r>
            <a:r>
              <a:rPr kumimoji="0" lang="en-US" altLang="en-US" sz="1000" b="0" i="0" u="none" strike="noStrike" cap="none" normalizeH="0" baseline="0">
                <a:ln>
                  <a:noFill/>
                </a:ln>
                <a:solidFill>
                  <a:schemeClr val="tx1"/>
                </a:solidFill>
                <a:effectLst/>
                <a:latin typeface="Arial Unicode MS"/>
              </a:rPr>
              <a:t>MPI_Send</a:t>
            </a:r>
            <a:r>
              <a:rPr kumimoji="0" lang="en-US" altLang="en-US" sz="800" b="0" i="0" u="none" strike="noStrike" cap="none" normalizeH="0" baseline="0">
                <a:ln>
                  <a:noFill/>
                </a:ln>
                <a:solidFill>
                  <a:schemeClr val="tx1"/>
                </a:solidFill>
                <a:effectLst/>
              </a:rPr>
              <a:t>).</a:t>
            </a:r>
            <a:endParaRPr kumimoji="0" lang="en-US" altLang="en-US" sz="1800" b="0" i="0" u="none" strike="noStrike" cap="none" normalizeH="0" baseline="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000" b="0" i="0" u="none" strike="noStrike" cap="none" normalizeH="0" baseline="0">
                <a:ln>
                  <a:noFill/>
                </a:ln>
                <a:solidFill>
                  <a:schemeClr val="tx1"/>
                </a:solidFill>
                <a:effectLst/>
                <a:latin typeface="Arial Unicode MS"/>
              </a:rPr>
              <a:t>comm</a:t>
            </a:r>
            <a:r>
              <a:rPr kumimoji="0" lang="en-US" altLang="en-US" sz="800" b="0" i="0" u="none" strike="noStrike" cap="none" normalizeH="0" baseline="0">
                <a:ln>
                  <a:noFill/>
                </a:ln>
                <a:solidFill>
                  <a:schemeClr val="tx1"/>
                </a:solidFill>
                <a:effectLst/>
              </a:rPr>
              <a:t>: Communicator in which communication occurs.</a:t>
            </a:r>
            <a:endParaRPr kumimoji="0" lang="en-US" altLang="en-US" sz="1800" b="0" i="0" u="none" strike="noStrike" cap="none" normalizeH="0" baseline="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000" b="0" i="0" u="none" strike="noStrike" cap="none" normalizeH="0" baseline="0">
                <a:ln>
                  <a:noFill/>
                </a:ln>
                <a:solidFill>
                  <a:schemeClr val="tx1"/>
                </a:solidFill>
                <a:effectLst/>
                <a:latin typeface="Arial Unicode MS"/>
              </a:rPr>
              <a:t>status</a:t>
            </a:r>
            <a:r>
              <a:rPr kumimoji="0" lang="en-US" altLang="en-US" sz="800" b="0" i="0" u="none" strike="noStrike" cap="none" normalizeH="0" baseline="0">
                <a:ln>
                  <a:noFill/>
                </a:ln>
                <a:solidFill>
                  <a:schemeClr val="tx1"/>
                </a:solidFill>
                <a:effectLst/>
              </a:rPr>
              <a:t>: Contains information about the received message (e.g., source, tag, etc.).</a:t>
            </a: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a:ln>
                  <a:noFill/>
                </a:ln>
                <a:solidFill>
                  <a:schemeClr val="tx1"/>
                </a:solidFill>
                <a:effectLst/>
                <a:latin typeface="Arial" panose="020B0604020202020204" pitchFamily="34" charset="0"/>
              </a:rPr>
              <a:t>Usage:</a:t>
            </a:r>
            <a:r>
              <a:rPr kumimoji="0" lang="en-US" altLang="en-US" sz="1800" b="0" i="0" u="none" strike="noStrike" cap="none" normalizeH="0" baseline="0">
                <a:ln>
                  <a:noFill/>
                </a:ln>
                <a:solidFill>
                  <a:schemeClr val="tx1"/>
                </a:solidFill>
                <a:effectLst/>
                <a:latin typeface="Arial" panose="020B0604020202020204" pitchFamily="34" charset="0"/>
              </a:rPr>
              <a:t> Used to retrieve data sent by another process in a specific communicator.</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55421092"/>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10" dirty="0"/>
              <a:t>MPI_Get_address</a:t>
            </a:r>
          </a:p>
        </p:txBody>
      </p:sp>
      <p:sp>
        <p:nvSpPr>
          <p:cNvPr id="3" name="object 3"/>
          <p:cNvSpPr txBox="1"/>
          <p:nvPr/>
        </p:nvSpPr>
        <p:spPr>
          <a:xfrm>
            <a:off x="850493" y="1252397"/>
            <a:ext cx="10371455" cy="1376045"/>
          </a:xfrm>
          <a:prstGeom prst="rect">
            <a:avLst/>
          </a:prstGeom>
        </p:spPr>
        <p:txBody>
          <a:bodyPr vert="horz" wrap="square" lIns="0" tIns="138430" rIns="0" bIns="0" rtlCol="0">
            <a:spAutoFit/>
          </a:bodyPr>
          <a:lstStyle/>
          <a:p>
            <a:pPr marL="393065" indent="-380365">
              <a:lnSpc>
                <a:spcPct val="100000"/>
              </a:lnSpc>
              <a:spcBef>
                <a:spcPts val="1090"/>
              </a:spcBef>
              <a:buChar char="•"/>
              <a:tabLst>
                <a:tab pos="393065" algn="l"/>
              </a:tabLst>
            </a:pPr>
            <a:r>
              <a:rPr sz="2400" dirty="0">
                <a:latin typeface="Arial MT"/>
                <a:cs typeface="Arial MT"/>
              </a:rPr>
              <a:t>Returns</a:t>
            </a:r>
            <a:r>
              <a:rPr sz="2400" spc="-70" dirty="0">
                <a:latin typeface="Arial MT"/>
                <a:cs typeface="Arial MT"/>
              </a:rPr>
              <a:t> </a:t>
            </a:r>
            <a:r>
              <a:rPr sz="2400" dirty="0">
                <a:latin typeface="Arial MT"/>
                <a:cs typeface="Arial MT"/>
              </a:rPr>
              <a:t>the</a:t>
            </a:r>
            <a:r>
              <a:rPr sz="2400" spc="-65" dirty="0">
                <a:latin typeface="Arial MT"/>
                <a:cs typeface="Arial MT"/>
              </a:rPr>
              <a:t> </a:t>
            </a:r>
            <a:r>
              <a:rPr sz="2400" dirty="0">
                <a:latin typeface="Arial MT"/>
                <a:cs typeface="Arial MT"/>
              </a:rPr>
              <a:t>address</a:t>
            </a:r>
            <a:r>
              <a:rPr sz="2400" spc="-65" dirty="0">
                <a:latin typeface="Arial MT"/>
                <a:cs typeface="Arial MT"/>
              </a:rPr>
              <a:t> </a:t>
            </a:r>
            <a:r>
              <a:rPr sz="2400" dirty="0">
                <a:latin typeface="Arial MT"/>
                <a:cs typeface="Arial MT"/>
              </a:rPr>
              <a:t>of</a:t>
            </a:r>
            <a:r>
              <a:rPr sz="2400" spc="-65" dirty="0">
                <a:latin typeface="Arial MT"/>
                <a:cs typeface="Arial MT"/>
              </a:rPr>
              <a:t> </a:t>
            </a:r>
            <a:r>
              <a:rPr sz="2400" dirty="0">
                <a:latin typeface="Arial MT"/>
                <a:cs typeface="Arial MT"/>
              </a:rPr>
              <a:t>the</a:t>
            </a:r>
            <a:r>
              <a:rPr sz="2400" spc="-65" dirty="0">
                <a:latin typeface="Arial MT"/>
                <a:cs typeface="Arial MT"/>
              </a:rPr>
              <a:t> </a:t>
            </a:r>
            <a:r>
              <a:rPr sz="2400" dirty="0">
                <a:latin typeface="Arial MT"/>
                <a:cs typeface="Arial MT"/>
              </a:rPr>
              <a:t>memory</a:t>
            </a:r>
            <a:r>
              <a:rPr sz="2400" spc="-70" dirty="0">
                <a:latin typeface="Arial MT"/>
                <a:cs typeface="Arial MT"/>
              </a:rPr>
              <a:t> </a:t>
            </a:r>
            <a:r>
              <a:rPr sz="2400" dirty="0">
                <a:latin typeface="Arial MT"/>
                <a:cs typeface="Arial MT"/>
              </a:rPr>
              <a:t>location</a:t>
            </a:r>
            <a:r>
              <a:rPr sz="2400" spc="-65" dirty="0">
                <a:latin typeface="Arial MT"/>
                <a:cs typeface="Arial MT"/>
              </a:rPr>
              <a:t> </a:t>
            </a:r>
            <a:r>
              <a:rPr sz="2400" dirty="0">
                <a:latin typeface="Arial MT"/>
                <a:cs typeface="Arial MT"/>
              </a:rPr>
              <a:t>referenced</a:t>
            </a:r>
            <a:r>
              <a:rPr sz="2400" spc="-55" dirty="0">
                <a:latin typeface="Arial MT"/>
                <a:cs typeface="Arial MT"/>
              </a:rPr>
              <a:t> </a:t>
            </a:r>
            <a:r>
              <a:rPr sz="2400" dirty="0">
                <a:latin typeface="Arial MT"/>
                <a:cs typeface="Arial MT"/>
              </a:rPr>
              <a:t>by</a:t>
            </a:r>
            <a:r>
              <a:rPr sz="2400" spc="-50" dirty="0">
                <a:latin typeface="Arial MT"/>
                <a:cs typeface="Arial MT"/>
              </a:rPr>
              <a:t> </a:t>
            </a:r>
            <a:r>
              <a:rPr sz="2400" spc="-10" dirty="0">
                <a:solidFill>
                  <a:srgbClr val="0066FF"/>
                </a:solidFill>
                <a:latin typeface="Arial MT"/>
                <a:cs typeface="Arial MT"/>
              </a:rPr>
              <a:t>location_p</a:t>
            </a:r>
            <a:r>
              <a:rPr sz="2400" spc="-10" dirty="0">
                <a:latin typeface="Arial MT"/>
                <a:cs typeface="Arial MT"/>
              </a:rPr>
              <a:t>.</a:t>
            </a:r>
            <a:endParaRPr sz="2400">
              <a:latin typeface="Arial MT"/>
              <a:cs typeface="Arial MT"/>
            </a:endParaRPr>
          </a:p>
          <a:p>
            <a:pPr marL="393065" indent="-380365">
              <a:lnSpc>
                <a:spcPct val="100000"/>
              </a:lnSpc>
              <a:spcBef>
                <a:spcPts val="994"/>
              </a:spcBef>
              <a:buChar char="•"/>
              <a:tabLst>
                <a:tab pos="393065" algn="l"/>
              </a:tabLst>
            </a:pPr>
            <a:r>
              <a:rPr sz="2400" dirty="0">
                <a:latin typeface="Arial MT"/>
                <a:cs typeface="Arial MT"/>
              </a:rPr>
              <a:t>The</a:t>
            </a:r>
            <a:r>
              <a:rPr sz="2400" spc="-45" dirty="0">
                <a:latin typeface="Arial MT"/>
                <a:cs typeface="Arial MT"/>
              </a:rPr>
              <a:t> </a:t>
            </a:r>
            <a:r>
              <a:rPr sz="2400" dirty="0">
                <a:latin typeface="Arial MT"/>
                <a:cs typeface="Arial MT"/>
              </a:rPr>
              <a:t>special</a:t>
            </a:r>
            <a:r>
              <a:rPr sz="2400" spc="-25" dirty="0">
                <a:latin typeface="Arial MT"/>
                <a:cs typeface="Arial MT"/>
              </a:rPr>
              <a:t> </a:t>
            </a:r>
            <a:r>
              <a:rPr sz="2400" dirty="0">
                <a:latin typeface="Arial MT"/>
                <a:cs typeface="Arial MT"/>
              </a:rPr>
              <a:t>type</a:t>
            </a:r>
            <a:r>
              <a:rPr sz="2400" spc="-35" dirty="0">
                <a:latin typeface="Arial MT"/>
                <a:cs typeface="Arial MT"/>
              </a:rPr>
              <a:t> </a:t>
            </a:r>
            <a:r>
              <a:rPr sz="2400" dirty="0">
                <a:solidFill>
                  <a:srgbClr val="0066FF"/>
                </a:solidFill>
                <a:latin typeface="Arial MT"/>
                <a:cs typeface="Arial MT"/>
              </a:rPr>
              <a:t>MPI_Aint</a:t>
            </a:r>
            <a:r>
              <a:rPr sz="2400" spc="-45" dirty="0">
                <a:solidFill>
                  <a:srgbClr val="0066FF"/>
                </a:solidFill>
                <a:latin typeface="Arial MT"/>
                <a:cs typeface="Arial MT"/>
              </a:rPr>
              <a:t> </a:t>
            </a:r>
            <a:r>
              <a:rPr sz="2400" dirty="0">
                <a:latin typeface="Arial MT"/>
                <a:cs typeface="Arial MT"/>
              </a:rPr>
              <a:t>is</a:t>
            </a:r>
            <a:r>
              <a:rPr sz="2400" spc="-45" dirty="0">
                <a:latin typeface="Arial MT"/>
                <a:cs typeface="Arial MT"/>
              </a:rPr>
              <a:t> </a:t>
            </a:r>
            <a:r>
              <a:rPr sz="2400" dirty="0">
                <a:latin typeface="Arial MT"/>
                <a:cs typeface="Arial MT"/>
              </a:rPr>
              <a:t>an</a:t>
            </a:r>
            <a:r>
              <a:rPr sz="2400" spc="-50" dirty="0">
                <a:latin typeface="Arial MT"/>
                <a:cs typeface="Arial MT"/>
              </a:rPr>
              <a:t> </a:t>
            </a:r>
            <a:r>
              <a:rPr sz="2400" dirty="0">
                <a:latin typeface="Arial MT"/>
                <a:cs typeface="Arial MT"/>
              </a:rPr>
              <a:t>integer</a:t>
            </a:r>
            <a:r>
              <a:rPr sz="2400" spc="-25" dirty="0">
                <a:latin typeface="Arial MT"/>
                <a:cs typeface="Arial MT"/>
              </a:rPr>
              <a:t> </a:t>
            </a:r>
            <a:r>
              <a:rPr sz="2400" dirty="0">
                <a:latin typeface="Arial MT"/>
                <a:cs typeface="Arial MT"/>
              </a:rPr>
              <a:t>type</a:t>
            </a:r>
            <a:r>
              <a:rPr sz="2400" spc="-55" dirty="0">
                <a:latin typeface="Arial MT"/>
                <a:cs typeface="Arial MT"/>
              </a:rPr>
              <a:t> </a:t>
            </a:r>
            <a:r>
              <a:rPr sz="2400" dirty="0">
                <a:latin typeface="Arial MT"/>
                <a:cs typeface="Arial MT"/>
              </a:rPr>
              <a:t>that</a:t>
            </a:r>
            <a:r>
              <a:rPr sz="2400" spc="-40" dirty="0">
                <a:latin typeface="Arial MT"/>
                <a:cs typeface="Arial MT"/>
              </a:rPr>
              <a:t> </a:t>
            </a:r>
            <a:r>
              <a:rPr sz="2400" dirty="0">
                <a:latin typeface="Arial MT"/>
                <a:cs typeface="Arial MT"/>
              </a:rPr>
              <a:t>is</a:t>
            </a:r>
            <a:r>
              <a:rPr sz="2400" spc="-40" dirty="0">
                <a:latin typeface="Arial MT"/>
                <a:cs typeface="Arial MT"/>
              </a:rPr>
              <a:t> </a:t>
            </a:r>
            <a:r>
              <a:rPr sz="2400" dirty="0">
                <a:latin typeface="Arial MT"/>
                <a:cs typeface="Arial MT"/>
              </a:rPr>
              <a:t>big</a:t>
            </a:r>
            <a:r>
              <a:rPr sz="2400" spc="-40" dirty="0">
                <a:latin typeface="Arial MT"/>
                <a:cs typeface="Arial MT"/>
              </a:rPr>
              <a:t> </a:t>
            </a:r>
            <a:r>
              <a:rPr sz="2400" dirty="0">
                <a:latin typeface="Arial MT"/>
                <a:cs typeface="Arial MT"/>
              </a:rPr>
              <a:t>enough</a:t>
            </a:r>
            <a:r>
              <a:rPr sz="2400" spc="-25" dirty="0">
                <a:latin typeface="Arial MT"/>
                <a:cs typeface="Arial MT"/>
              </a:rPr>
              <a:t> </a:t>
            </a:r>
            <a:r>
              <a:rPr sz="2400" dirty="0">
                <a:latin typeface="Arial MT"/>
                <a:cs typeface="Arial MT"/>
              </a:rPr>
              <a:t>to</a:t>
            </a:r>
            <a:r>
              <a:rPr sz="2400" spc="-50" dirty="0">
                <a:latin typeface="Arial MT"/>
                <a:cs typeface="Arial MT"/>
              </a:rPr>
              <a:t> </a:t>
            </a:r>
            <a:r>
              <a:rPr sz="2400" dirty="0">
                <a:latin typeface="Arial MT"/>
                <a:cs typeface="Arial MT"/>
              </a:rPr>
              <a:t>store</a:t>
            </a:r>
            <a:r>
              <a:rPr sz="2400" spc="-50" dirty="0">
                <a:latin typeface="Arial MT"/>
                <a:cs typeface="Arial MT"/>
              </a:rPr>
              <a:t> </a:t>
            </a:r>
            <a:r>
              <a:rPr sz="2400" spc="-25" dirty="0">
                <a:latin typeface="Arial MT"/>
                <a:cs typeface="Arial MT"/>
              </a:rPr>
              <a:t>an</a:t>
            </a:r>
            <a:endParaRPr sz="2400">
              <a:latin typeface="Arial MT"/>
              <a:cs typeface="Arial MT"/>
            </a:endParaRPr>
          </a:p>
          <a:p>
            <a:pPr marL="393700">
              <a:lnSpc>
                <a:spcPct val="100000"/>
              </a:lnSpc>
              <a:spcBef>
                <a:spcPts val="5"/>
              </a:spcBef>
            </a:pPr>
            <a:r>
              <a:rPr sz="2400" dirty="0">
                <a:latin typeface="Arial MT"/>
                <a:cs typeface="Arial MT"/>
              </a:rPr>
              <a:t>address</a:t>
            </a:r>
            <a:r>
              <a:rPr sz="2400" spc="-50" dirty="0">
                <a:latin typeface="Arial MT"/>
                <a:cs typeface="Arial MT"/>
              </a:rPr>
              <a:t> </a:t>
            </a:r>
            <a:r>
              <a:rPr sz="2400" dirty="0">
                <a:latin typeface="Arial MT"/>
                <a:cs typeface="Arial MT"/>
              </a:rPr>
              <a:t>on</a:t>
            </a:r>
            <a:r>
              <a:rPr sz="2400" spc="-60" dirty="0">
                <a:latin typeface="Arial MT"/>
                <a:cs typeface="Arial MT"/>
              </a:rPr>
              <a:t> </a:t>
            </a:r>
            <a:r>
              <a:rPr sz="2400" dirty="0">
                <a:latin typeface="Arial MT"/>
                <a:cs typeface="Arial MT"/>
              </a:rPr>
              <a:t>the</a:t>
            </a:r>
            <a:r>
              <a:rPr sz="2400" spc="-70" dirty="0">
                <a:latin typeface="Arial MT"/>
                <a:cs typeface="Arial MT"/>
              </a:rPr>
              <a:t> </a:t>
            </a:r>
            <a:r>
              <a:rPr sz="2400" spc="-10" dirty="0">
                <a:latin typeface="Arial MT"/>
                <a:cs typeface="Arial MT"/>
              </a:rPr>
              <a:t>system.</a:t>
            </a:r>
            <a:endParaRPr sz="2400">
              <a:latin typeface="Arial MT"/>
              <a:cs typeface="Arial MT"/>
            </a:endParaRPr>
          </a:p>
        </p:txBody>
      </p:sp>
      <p:pic>
        <p:nvPicPr>
          <p:cNvPr id="4" name="object 4"/>
          <p:cNvPicPr/>
          <p:nvPr/>
        </p:nvPicPr>
        <p:blipFill>
          <a:blip r:embed="rId2" cstate="print"/>
          <a:stretch>
            <a:fillRect/>
          </a:stretch>
        </p:blipFill>
        <p:spPr>
          <a:xfrm>
            <a:off x="2351532" y="4149852"/>
            <a:ext cx="7403592" cy="1223772"/>
          </a:xfrm>
          <a:prstGeom prst="rect">
            <a:avLst/>
          </a:prstGeom>
        </p:spPr>
      </p:pic>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10" dirty="0"/>
              <a:t>MPI_Type_commit</a:t>
            </a:r>
          </a:p>
        </p:txBody>
      </p:sp>
      <p:sp>
        <p:nvSpPr>
          <p:cNvPr id="3" name="object 3"/>
          <p:cNvSpPr txBox="1"/>
          <p:nvPr/>
        </p:nvSpPr>
        <p:spPr>
          <a:xfrm>
            <a:off x="850493" y="1378458"/>
            <a:ext cx="10490200" cy="756920"/>
          </a:xfrm>
          <a:prstGeom prst="rect">
            <a:avLst/>
          </a:prstGeom>
        </p:spPr>
        <p:txBody>
          <a:bodyPr vert="horz" wrap="square" lIns="0" tIns="12700" rIns="0" bIns="0" rtlCol="0">
            <a:spAutoFit/>
          </a:bodyPr>
          <a:lstStyle/>
          <a:p>
            <a:pPr marL="393700" marR="5080" indent="-381000">
              <a:lnSpc>
                <a:spcPct val="100000"/>
              </a:lnSpc>
              <a:spcBef>
                <a:spcPts val="100"/>
              </a:spcBef>
              <a:buChar char="•"/>
              <a:tabLst>
                <a:tab pos="393700" algn="l"/>
              </a:tabLst>
            </a:pPr>
            <a:r>
              <a:rPr sz="2400" dirty="0">
                <a:latin typeface="Arial MT"/>
                <a:cs typeface="Arial MT"/>
              </a:rPr>
              <a:t>Allows</a:t>
            </a:r>
            <a:r>
              <a:rPr sz="2400" spc="-35" dirty="0">
                <a:latin typeface="Arial MT"/>
                <a:cs typeface="Arial MT"/>
              </a:rPr>
              <a:t> </a:t>
            </a:r>
            <a:r>
              <a:rPr sz="2400" dirty="0">
                <a:latin typeface="Arial MT"/>
                <a:cs typeface="Arial MT"/>
              </a:rPr>
              <a:t>the</a:t>
            </a:r>
            <a:r>
              <a:rPr sz="2400" spc="-50" dirty="0">
                <a:latin typeface="Arial MT"/>
                <a:cs typeface="Arial MT"/>
              </a:rPr>
              <a:t> </a:t>
            </a:r>
            <a:r>
              <a:rPr sz="2400" dirty="0">
                <a:latin typeface="Arial MT"/>
                <a:cs typeface="Arial MT"/>
              </a:rPr>
              <a:t>MPI</a:t>
            </a:r>
            <a:r>
              <a:rPr sz="2400" spc="-70" dirty="0">
                <a:latin typeface="Arial MT"/>
                <a:cs typeface="Arial MT"/>
              </a:rPr>
              <a:t> </a:t>
            </a:r>
            <a:r>
              <a:rPr sz="2400" spc="-10" dirty="0">
                <a:latin typeface="Arial MT"/>
                <a:cs typeface="Arial MT"/>
              </a:rPr>
              <a:t>implementation</a:t>
            </a:r>
            <a:r>
              <a:rPr sz="2400" spc="-20" dirty="0">
                <a:latin typeface="Arial MT"/>
                <a:cs typeface="Arial MT"/>
              </a:rPr>
              <a:t> </a:t>
            </a:r>
            <a:r>
              <a:rPr sz="2400" dirty="0">
                <a:latin typeface="Arial MT"/>
                <a:cs typeface="Arial MT"/>
              </a:rPr>
              <a:t>to</a:t>
            </a:r>
            <a:r>
              <a:rPr sz="2400" spc="-50" dirty="0">
                <a:latin typeface="Arial MT"/>
                <a:cs typeface="Arial MT"/>
              </a:rPr>
              <a:t> </a:t>
            </a:r>
            <a:r>
              <a:rPr sz="2400" dirty="0">
                <a:latin typeface="Arial MT"/>
                <a:cs typeface="Arial MT"/>
              </a:rPr>
              <a:t>optimize</a:t>
            </a:r>
            <a:r>
              <a:rPr sz="2400" spc="-45" dirty="0">
                <a:latin typeface="Arial MT"/>
                <a:cs typeface="Arial MT"/>
              </a:rPr>
              <a:t> </a:t>
            </a:r>
            <a:r>
              <a:rPr sz="2400" dirty="0">
                <a:latin typeface="Arial MT"/>
                <a:cs typeface="Arial MT"/>
              </a:rPr>
              <a:t>its</a:t>
            </a:r>
            <a:r>
              <a:rPr sz="2400" spc="-60" dirty="0">
                <a:latin typeface="Arial MT"/>
                <a:cs typeface="Arial MT"/>
              </a:rPr>
              <a:t> </a:t>
            </a:r>
            <a:r>
              <a:rPr sz="2400" dirty="0">
                <a:latin typeface="Arial MT"/>
                <a:cs typeface="Arial MT"/>
              </a:rPr>
              <a:t>internal</a:t>
            </a:r>
            <a:r>
              <a:rPr sz="2400" spc="-50" dirty="0">
                <a:latin typeface="Arial MT"/>
                <a:cs typeface="Arial MT"/>
              </a:rPr>
              <a:t> </a:t>
            </a:r>
            <a:r>
              <a:rPr sz="2400" spc="-10" dirty="0">
                <a:latin typeface="Arial MT"/>
                <a:cs typeface="Arial MT"/>
              </a:rPr>
              <a:t>representation</a:t>
            </a:r>
            <a:r>
              <a:rPr sz="2400" spc="-30" dirty="0">
                <a:latin typeface="Arial MT"/>
                <a:cs typeface="Arial MT"/>
              </a:rPr>
              <a:t> </a:t>
            </a:r>
            <a:r>
              <a:rPr sz="2400" dirty="0">
                <a:latin typeface="Arial MT"/>
                <a:cs typeface="Arial MT"/>
              </a:rPr>
              <a:t>of</a:t>
            </a:r>
            <a:r>
              <a:rPr sz="2400" spc="-50" dirty="0">
                <a:latin typeface="Arial MT"/>
                <a:cs typeface="Arial MT"/>
              </a:rPr>
              <a:t> </a:t>
            </a:r>
            <a:r>
              <a:rPr sz="2400" spc="-25" dirty="0">
                <a:latin typeface="Arial MT"/>
                <a:cs typeface="Arial MT"/>
              </a:rPr>
              <a:t>the </a:t>
            </a:r>
            <a:r>
              <a:rPr sz="2400" dirty="0">
                <a:latin typeface="Arial MT"/>
                <a:cs typeface="Arial MT"/>
              </a:rPr>
              <a:t>datatype</a:t>
            </a:r>
            <a:r>
              <a:rPr sz="2400" spc="-60" dirty="0">
                <a:latin typeface="Arial MT"/>
                <a:cs typeface="Arial MT"/>
              </a:rPr>
              <a:t> </a:t>
            </a:r>
            <a:r>
              <a:rPr sz="2400" dirty="0">
                <a:latin typeface="Arial MT"/>
                <a:cs typeface="Arial MT"/>
              </a:rPr>
              <a:t>for</a:t>
            </a:r>
            <a:r>
              <a:rPr sz="2400" spc="-80" dirty="0">
                <a:latin typeface="Arial MT"/>
                <a:cs typeface="Arial MT"/>
              </a:rPr>
              <a:t> </a:t>
            </a:r>
            <a:r>
              <a:rPr sz="2400" dirty="0">
                <a:latin typeface="Arial MT"/>
                <a:cs typeface="Arial MT"/>
              </a:rPr>
              <a:t>use</a:t>
            </a:r>
            <a:r>
              <a:rPr sz="2400" spc="-55" dirty="0">
                <a:latin typeface="Arial MT"/>
                <a:cs typeface="Arial MT"/>
              </a:rPr>
              <a:t> </a:t>
            </a:r>
            <a:r>
              <a:rPr sz="2400" dirty="0">
                <a:latin typeface="Arial MT"/>
                <a:cs typeface="Arial MT"/>
              </a:rPr>
              <a:t>in</a:t>
            </a:r>
            <a:r>
              <a:rPr sz="2400" spc="-70" dirty="0">
                <a:latin typeface="Arial MT"/>
                <a:cs typeface="Arial MT"/>
              </a:rPr>
              <a:t> </a:t>
            </a:r>
            <a:r>
              <a:rPr sz="2400" spc="-10" dirty="0">
                <a:latin typeface="Arial MT"/>
                <a:cs typeface="Arial MT"/>
              </a:rPr>
              <a:t>communication</a:t>
            </a:r>
            <a:r>
              <a:rPr sz="2400" spc="-40" dirty="0">
                <a:latin typeface="Arial MT"/>
                <a:cs typeface="Arial MT"/>
              </a:rPr>
              <a:t> </a:t>
            </a:r>
            <a:r>
              <a:rPr sz="2400" spc="-10" dirty="0">
                <a:latin typeface="Arial MT"/>
                <a:cs typeface="Arial MT"/>
              </a:rPr>
              <a:t>functions.</a:t>
            </a:r>
            <a:endParaRPr sz="2400">
              <a:latin typeface="Arial MT"/>
              <a:cs typeface="Arial MT"/>
            </a:endParaRPr>
          </a:p>
        </p:txBody>
      </p:sp>
      <p:pic>
        <p:nvPicPr>
          <p:cNvPr id="4" name="object 4"/>
          <p:cNvPicPr/>
          <p:nvPr/>
        </p:nvPicPr>
        <p:blipFill>
          <a:blip r:embed="rId2" cstate="print"/>
          <a:stretch>
            <a:fillRect/>
          </a:stretch>
        </p:blipFill>
        <p:spPr>
          <a:xfrm>
            <a:off x="2156048" y="3295149"/>
            <a:ext cx="7887536" cy="196073"/>
          </a:xfrm>
          <a:prstGeom prst="rect">
            <a:avLst/>
          </a:prstGeom>
        </p:spPr>
      </p:pic>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10" dirty="0"/>
              <a:t>MPI_Type_free</a:t>
            </a:r>
          </a:p>
        </p:txBody>
      </p:sp>
      <p:sp>
        <p:nvSpPr>
          <p:cNvPr id="3" name="object 3"/>
          <p:cNvSpPr txBox="1"/>
          <p:nvPr/>
        </p:nvSpPr>
        <p:spPr>
          <a:xfrm>
            <a:off x="850493" y="1378458"/>
            <a:ext cx="10084435" cy="756920"/>
          </a:xfrm>
          <a:prstGeom prst="rect">
            <a:avLst/>
          </a:prstGeom>
        </p:spPr>
        <p:txBody>
          <a:bodyPr vert="horz" wrap="square" lIns="0" tIns="12700" rIns="0" bIns="0" rtlCol="0">
            <a:spAutoFit/>
          </a:bodyPr>
          <a:lstStyle/>
          <a:p>
            <a:pPr marL="393700" marR="5080" indent="-381000">
              <a:lnSpc>
                <a:spcPct val="100000"/>
              </a:lnSpc>
              <a:spcBef>
                <a:spcPts val="100"/>
              </a:spcBef>
              <a:buChar char="•"/>
              <a:tabLst>
                <a:tab pos="393700" algn="l"/>
              </a:tabLst>
            </a:pPr>
            <a:r>
              <a:rPr sz="2400" dirty="0">
                <a:latin typeface="Arial MT"/>
                <a:cs typeface="Arial MT"/>
              </a:rPr>
              <a:t>When</a:t>
            </a:r>
            <a:r>
              <a:rPr sz="2400" spc="-65" dirty="0">
                <a:latin typeface="Arial MT"/>
                <a:cs typeface="Arial MT"/>
              </a:rPr>
              <a:t> </a:t>
            </a:r>
            <a:r>
              <a:rPr sz="2400" dirty="0">
                <a:latin typeface="Arial MT"/>
                <a:cs typeface="Arial MT"/>
              </a:rPr>
              <a:t>we’re</a:t>
            </a:r>
            <a:r>
              <a:rPr sz="2400" spc="-45" dirty="0">
                <a:latin typeface="Arial MT"/>
                <a:cs typeface="Arial MT"/>
              </a:rPr>
              <a:t> </a:t>
            </a:r>
            <a:r>
              <a:rPr sz="2400" dirty="0">
                <a:latin typeface="Arial MT"/>
                <a:cs typeface="Arial MT"/>
              </a:rPr>
              <a:t>finished</a:t>
            </a:r>
            <a:r>
              <a:rPr sz="2400" spc="-55" dirty="0">
                <a:latin typeface="Arial MT"/>
                <a:cs typeface="Arial MT"/>
              </a:rPr>
              <a:t> </a:t>
            </a:r>
            <a:r>
              <a:rPr sz="2400" dirty="0">
                <a:latin typeface="Arial MT"/>
                <a:cs typeface="Arial MT"/>
              </a:rPr>
              <a:t>with</a:t>
            </a:r>
            <a:r>
              <a:rPr sz="2400" spc="-50" dirty="0">
                <a:latin typeface="Arial MT"/>
                <a:cs typeface="Arial MT"/>
              </a:rPr>
              <a:t> </a:t>
            </a:r>
            <a:r>
              <a:rPr sz="2400" dirty="0">
                <a:latin typeface="Arial MT"/>
                <a:cs typeface="Arial MT"/>
              </a:rPr>
              <a:t>our</a:t>
            </a:r>
            <a:r>
              <a:rPr sz="2400" spc="-65" dirty="0">
                <a:latin typeface="Arial MT"/>
                <a:cs typeface="Arial MT"/>
              </a:rPr>
              <a:t> </a:t>
            </a:r>
            <a:r>
              <a:rPr sz="2400" dirty="0">
                <a:latin typeface="Arial MT"/>
                <a:cs typeface="Arial MT"/>
              </a:rPr>
              <a:t>new</a:t>
            </a:r>
            <a:r>
              <a:rPr sz="2400" spc="-55" dirty="0">
                <a:latin typeface="Arial MT"/>
                <a:cs typeface="Arial MT"/>
              </a:rPr>
              <a:t> </a:t>
            </a:r>
            <a:r>
              <a:rPr sz="2400" dirty="0">
                <a:latin typeface="Arial MT"/>
                <a:cs typeface="Arial MT"/>
              </a:rPr>
              <a:t>type,</a:t>
            </a:r>
            <a:r>
              <a:rPr sz="2400" spc="-75" dirty="0">
                <a:latin typeface="Arial MT"/>
                <a:cs typeface="Arial MT"/>
              </a:rPr>
              <a:t> </a:t>
            </a:r>
            <a:r>
              <a:rPr sz="2400" dirty="0">
                <a:latin typeface="Arial MT"/>
                <a:cs typeface="Arial MT"/>
              </a:rPr>
              <a:t>this</a:t>
            </a:r>
            <a:r>
              <a:rPr sz="2400" spc="-65" dirty="0">
                <a:latin typeface="Arial MT"/>
                <a:cs typeface="Arial MT"/>
              </a:rPr>
              <a:t> </a:t>
            </a:r>
            <a:r>
              <a:rPr sz="2400" dirty="0">
                <a:latin typeface="Arial MT"/>
                <a:cs typeface="Arial MT"/>
              </a:rPr>
              <a:t>frees</a:t>
            </a:r>
            <a:r>
              <a:rPr sz="2400" spc="-70" dirty="0">
                <a:latin typeface="Arial MT"/>
                <a:cs typeface="Arial MT"/>
              </a:rPr>
              <a:t> </a:t>
            </a:r>
            <a:r>
              <a:rPr sz="2400" dirty="0">
                <a:latin typeface="Arial MT"/>
                <a:cs typeface="Arial MT"/>
              </a:rPr>
              <a:t>any</a:t>
            </a:r>
            <a:r>
              <a:rPr sz="2400" spc="-65" dirty="0">
                <a:latin typeface="Arial MT"/>
                <a:cs typeface="Arial MT"/>
              </a:rPr>
              <a:t> </a:t>
            </a:r>
            <a:r>
              <a:rPr sz="2400" dirty="0">
                <a:latin typeface="Arial MT"/>
                <a:cs typeface="Arial MT"/>
              </a:rPr>
              <a:t>additional</a:t>
            </a:r>
            <a:r>
              <a:rPr sz="2400" spc="-40" dirty="0">
                <a:latin typeface="Arial MT"/>
                <a:cs typeface="Arial MT"/>
              </a:rPr>
              <a:t> </a:t>
            </a:r>
            <a:r>
              <a:rPr sz="2400" spc="-10" dirty="0">
                <a:latin typeface="Arial MT"/>
                <a:cs typeface="Arial MT"/>
              </a:rPr>
              <a:t>storage used.</a:t>
            </a:r>
            <a:endParaRPr sz="2400">
              <a:latin typeface="Arial MT"/>
              <a:cs typeface="Arial MT"/>
            </a:endParaRPr>
          </a:p>
        </p:txBody>
      </p:sp>
      <p:pic>
        <p:nvPicPr>
          <p:cNvPr id="4" name="object 4"/>
          <p:cNvPicPr/>
          <p:nvPr/>
        </p:nvPicPr>
        <p:blipFill>
          <a:blip r:embed="rId2" cstate="print"/>
          <a:stretch>
            <a:fillRect/>
          </a:stretch>
        </p:blipFill>
        <p:spPr>
          <a:xfrm>
            <a:off x="2230416" y="2998604"/>
            <a:ext cx="7856373" cy="200988"/>
          </a:xfrm>
          <a:prstGeom prst="rect">
            <a:avLst/>
          </a:prstGeom>
        </p:spPr>
      </p:pic>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dirty="0"/>
              <a:t>Get</a:t>
            </a:r>
            <a:r>
              <a:rPr spc="-50" dirty="0"/>
              <a:t> </a:t>
            </a:r>
            <a:r>
              <a:rPr dirty="0"/>
              <a:t>input</a:t>
            </a:r>
            <a:r>
              <a:rPr spc="-45" dirty="0"/>
              <a:t> </a:t>
            </a:r>
            <a:r>
              <a:rPr dirty="0"/>
              <a:t>function</a:t>
            </a:r>
            <a:r>
              <a:rPr spc="-35" dirty="0"/>
              <a:t> </a:t>
            </a:r>
            <a:r>
              <a:rPr dirty="0"/>
              <a:t>with</a:t>
            </a:r>
            <a:r>
              <a:rPr spc="-60" dirty="0"/>
              <a:t> </a:t>
            </a:r>
            <a:r>
              <a:rPr dirty="0"/>
              <a:t>a</a:t>
            </a:r>
            <a:r>
              <a:rPr spc="-45" dirty="0"/>
              <a:t> </a:t>
            </a:r>
            <a:r>
              <a:rPr dirty="0"/>
              <a:t>derived</a:t>
            </a:r>
            <a:r>
              <a:rPr spc="-45" dirty="0"/>
              <a:t> </a:t>
            </a:r>
            <a:r>
              <a:rPr dirty="0"/>
              <a:t>datatype</a:t>
            </a:r>
            <a:r>
              <a:rPr spc="-45" dirty="0"/>
              <a:t> </a:t>
            </a:r>
            <a:r>
              <a:rPr spc="-25" dirty="0"/>
              <a:t>(1)</a:t>
            </a:r>
          </a:p>
        </p:txBody>
      </p:sp>
      <p:pic>
        <p:nvPicPr>
          <p:cNvPr id="3" name="object 3"/>
          <p:cNvPicPr/>
          <p:nvPr/>
        </p:nvPicPr>
        <p:blipFill>
          <a:blip r:embed="rId2" cstate="print"/>
          <a:stretch>
            <a:fillRect/>
          </a:stretch>
        </p:blipFill>
        <p:spPr>
          <a:xfrm>
            <a:off x="1975858" y="1963299"/>
            <a:ext cx="8276100" cy="2410175"/>
          </a:xfrm>
          <a:prstGeom prst="rect">
            <a:avLst/>
          </a:prstGeom>
        </p:spPr>
      </p:pic>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dirty="0"/>
              <a:t>Get</a:t>
            </a:r>
            <a:r>
              <a:rPr spc="-50" dirty="0"/>
              <a:t> </a:t>
            </a:r>
            <a:r>
              <a:rPr dirty="0"/>
              <a:t>input</a:t>
            </a:r>
            <a:r>
              <a:rPr spc="-45" dirty="0"/>
              <a:t> </a:t>
            </a:r>
            <a:r>
              <a:rPr dirty="0"/>
              <a:t>function</a:t>
            </a:r>
            <a:r>
              <a:rPr spc="-35" dirty="0"/>
              <a:t> </a:t>
            </a:r>
            <a:r>
              <a:rPr dirty="0"/>
              <a:t>with</a:t>
            </a:r>
            <a:r>
              <a:rPr spc="-60" dirty="0"/>
              <a:t> </a:t>
            </a:r>
            <a:r>
              <a:rPr dirty="0"/>
              <a:t>a</a:t>
            </a:r>
            <a:r>
              <a:rPr spc="-45" dirty="0"/>
              <a:t> </a:t>
            </a:r>
            <a:r>
              <a:rPr dirty="0"/>
              <a:t>derived</a:t>
            </a:r>
            <a:r>
              <a:rPr spc="-45" dirty="0"/>
              <a:t> </a:t>
            </a:r>
            <a:r>
              <a:rPr dirty="0"/>
              <a:t>datatype</a:t>
            </a:r>
            <a:r>
              <a:rPr spc="-45" dirty="0"/>
              <a:t> </a:t>
            </a:r>
            <a:r>
              <a:rPr spc="-25" dirty="0"/>
              <a:t>(2)</a:t>
            </a:r>
          </a:p>
        </p:txBody>
      </p:sp>
      <p:pic>
        <p:nvPicPr>
          <p:cNvPr id="3" name="object 3"/>
          <p:cNvPicPr/>
          <p:nvPr/>
        </p:nvPicPr>
        <p:blipFill>
          <a:blip r:embed="rId2" cstate="print"/>
          <a:stretch>
            <a:fillRect/>
          </a:stretch>
        </p:blipFill>
        <p:spPr>
          <a:xfrm>
            <a:off x="1918716" y="1915667"/>
            <a:ext cx="8593836" cy="3529584"/>
          </a:xfrm>
          <a:prstGeom prst="rect">
            <a:avLst/>
          </a:prstGeom>
        </p:spPr>
      </p:pic>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dirty="0"/>
              <a:t>Get</a:t>
            </a:r>
            <a:r>
              <a:rPr spc="-50" dirty="0"/>
              <a:t> </a:t>
            </a:r>
            <a:r>
              <a:rPr dirty="0"/>
              <a:t>input</a:t>
            </a:r>
            <a:r>
              <a:rPr spc="-45" dirty="0"/>
              <a:t> </a:t>
            </a:r>
            <a:r>
              <a:rPr dirty="0"/>
              <a:t>function</a:t>
            </a:r>
            <a:r>
              <a:rPr spc="-35" dirty="0"/>
              <a:t> </a:t>
            </a:r>
            <a:r>
              <a:rPr dirty="0"/>
              <a:t>with</a:t>
            </a:r>
            <a:r>
              <a:rPr spc="-60" dirty="0"/>
              <a:t> </a:t>
            </a:r>
            <a:r>
              <a:rPr dirty="0"/>
              <a:t>a</a:t>
            </a:r>
            <a:r>
              <a:rPr spc="-45" dirty="0"/>
              <a:t> </a:t>
            </a:r>
            <a:r>
              <a:rPr dirty="0"/>
              <a:t>derived</a:t>
            </a:r>
            <a:r>
              <a:rPr spc="-45" dirty="0"/>
              <a:t> </a:t>
            </a:r>
            <a:r>
              <a:rPr dirty="0"/>
              <a:t>datatype</a:t>
            </a:r>
            <a:r>
              <a:rPr spc="-45" dirty="0"/>
              <a:t> </a:t>
            </a:r>
            <a:r>
              <a:rPr spc="-25" dirty="0"/>
              <a:t>(3)</a:t>
            </a:r>
          </a:p>
        </p:txBody>
      </p:sp>
      <p:pic>
        <p:nvPicPr>
          <p:cNvPr id="3" name="object 3"/>
          <p:cNvPicPr/>
          <p:nvPr/>
        </p:nvPicPr>
        <p:blipFill>
          <a:blip r:embed="rId2" cstate="print"/>
          <a:stretch>
            <a:fillRect/>
          </a:stretch>
        </p:blipFill>
        <p:spPr>
          <a:xfrm>
            <a:off x="1918716" y="1700783"/>
            <a:ext cx="8471916" cy="3744467"/>
          </a:xfrm>
          <a:prstGeom prst="rect">
            <a:avLst/>
          </a:prstGeom>
        </p:spPr>
      </p:pic>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dirty="0"/>
              <a:t>Performance</a:t>
            </a:r>
            <a:r>
              <a:rPr spc="-20" dirty="0"/>
              <a:t> </a:t>
            </a:r>
            <a:r>
              <a:rPr spc="-10" dirty="0"/>
              <a:t>evaluation</a:t>
            </a:r>
          </a:p>
        </p:txBody>
      </p:sp>
      <p:pic>
        <p:nvPicPr>
          <p:cNvPr id="3" name="object 3"/>
          <p:cNvPicPr/>
          <p:nvPr/>
        </p:nvPicPr>
        <p:blipFill>
          <a:blip r:embed="rId2" cstate="print"/>
          <a:stretch>
            <a:fillRect/>
          </a:stretch>
        </p:blipFill>
        <p:spPr>
          <a:xfrm>
            <a:off x="6672071" y="1053083"/>
            <a:ext cx="3095244" cy="3095244"/>
          </a:xfrm>
          <a:prstGeom prst="rect">
            <a:avLst/>
          </a:prstGeom>
        </p:spPr>
      </p:pic>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dirty="0"/>
              <a:t>Elapsed</a:t>
            </a:r>
            <a:r>
              <a:rPr spc="-20" dirty="0"/>
              <a:t> </a:t>
            </a:r>
            <a:r>
              <a:rPr dirty="0"/>
              <a:t>parallel</a:t>
            </a:r>
            <a:r>
              <a:rPr spc="-20" dirty="0"/>
              <a:t> time</a:t>
            </a:r>
          </a:p>
        </p:txBody>
      </p:sp>
      <p:sp>
        <p:nvSpPr>
          <p:cNvPr id="3" name="object 3"/>
          <p:cNvSpPr txBox="1"/>
          <p:nvPr/>
        </p:nvSpPr>
        <p:spPr>
          <a:xfrm>
            <a:off x="850493" y="1378458"/>
            <a:ext cx="10268585" cy="756920"/>
          </a:xfrm>
          <a:prstGeom prst="rect">
            <a:avLst/>
          </a:prstGeom>
        </p:spPr>
        <p:txBody>
          <a:bodyPr vert="horz" wrap="square" lIns="0" tIns="12700" rIns="0" bIns="0" rtlCol="0">
            <a:spAutoFit/>
          </a:bodyPr>
          <a:lstStyle/>
          <a:p>
            <a:pPr marL="393700" marR="5080" indent="-381000">
              <a:lnSpc>
                <a:spcPct val="100000"/>
              </a:lnSpc>
              <a:spcBef>
                <a:spcPts val="100"/>
              </a:spcBef>
              <a:buChar char="•"/>
              <a:tabLst>
                <a:tab pos="393700" algn="l"/>
              </a:tabLst>
            </a:pPr>
            <a:r>
              <a:rPr sz="2400" dirty="0">
                <a:latin typeface="Arial MT"/>
                <a:cs typeface="Arial MT"/>
              </a:rPr>
              <a:t>Returns</a:t>
            </a:r>
            <a:r>
              <a:rPr sz="2400" spc="-60" dirty="0">
                <a:latin typeface="Arial MT"/>
                <a:cs typeface="Arial MT"/>
              </a:rPr>
              <a:t> </a:t>
            </a:r>
            <a:r>
              <a:rPr sz="2400" dirty="0">
                <a:latin typeface="Arial MT"/>
                <a:cs typeface="Arial MT"/>
              </a:rPr>
              <a:t>the</a:t>
            </a:r>
            <a:r>
              <a:rPr sz="2400" spc="-60" dirty="0">
                <a:latin typeface="Arial MT"/>
                <a:cs typeface="Arial MT"/>
              </a:rPr>
              <a:t> </a:t>
            </a:r>
            <a:r>
              <a:rPr sz="2400" dirty="0">
                <a:latin typeface="Arial MT"/>
                <a:cs typeface="Arial MT"/>
              </a:rPr>
              <a:t>number</a:t>
            </a:r>
            <a:r>
              <a:rPr sz="2400" spc="-55" dirty="0">
                <a:latin typeface="Arial MT"/>
                <a:cs typeface="Arial MT"/>
              </a:rPr>
              <a:t> </a:t>
            </a:r>
            <a:r>
              <a:rPr sz="2400" dirty="0">
                <a:latin typeface="Arial MT"/>
                <a:cs typeface="Arial MT"/>
              </a:rPr>
              <a:t>of</a:t>
            </a:r>
            <a:r>
              <a:rPr sz="2400" spc="-55" dirty="0">
                <a:latin typeface="Arial MT"/>
                <a:cs typeface="Arial MT"/>
              </a:rPr>
              <a:t> </a:t>
            </a:r>
            <a:r>
              <a:rPr sz="2400" dirty="0">
                <a:latin typeface="Arial MT"/>
                <a:cs typeface="Arial MT"/>
              </a:rPr>
              <a:t>seconds</a:t>
            </a:r>
            <a:r>
              <a:rPr sz="2400" spc="-50" dirty="0">
                <a:latin typeface="Arial MT"/>
                <a:cs typeface="Arial MT"/>
              </a:rPr>
              <a:t> </a:t>
            </a:r>
            <a:r>
              <a:rPr sz="2400" dirty="0">
                <a:latin typeface="Arial MT"/>
                <a:cs typeface="Arial MT"/>
              </a:rPr>
              <a:t>that</a:t>
            </a:r>
            <a:r>
              <a:rPr sz="2400" spc="-70" dirty="0">
                <a:latin typeface="Arial MT"/>
                <a:cs typeface="Arial MT"/>
              </a:rPr>
              <a:t> </a:t>
            </a:r>
            <a:r>
              <a:rPr sz="2400" dirty="0">
                <a:latin typeface="Arial MT"/>
                <a:cs typeface="Arial MT"/>
              </a:rPr>
              <a:t>have</a:t>
            </a:r>
            <a:r>
              <a:rPr sz="2400" spc="-55" dirty="0">
                <a:latin typeface="Arial MT"/>
                <a:cs typeface="Arial MT"/>
              </a:rPr>
              <a:t> </a:t>
            </a:r>
            <a:r>
              <a:rPr sz="2400" dirty="0">
                <a:latin typeface="Arial MT"/>
                <a:cs typeface="Arial MT"/>
              </a:rPr>
              <a:t>elapsed</a:t>
            </a:r>
            <a:r>
              <a:rPr sz="2400" spc="-40" dirty="0">
                <a:latin typeface="Arial MT"/>
                <a:cs typeface="Arial MT"/>
              </a:rPr>
              <a:t> </a:t>
            </a:r>
            <a:r>
              <a:rPr sz="2400" dirty="0">
                <a:latin typeface="Arial MT"/>
                <a:cs typeface="Arial MT"/>
              </a:rPr>
              <a:t>since</a:t>
            </a:r>
            <a:r>
              <a:rPr sz="2400" spc="-50" dirty="0">
                <a:latin typeface="Arial MT"/>
                <a:cs typeface="Arial MT"/>
              </a:rPr>
              <a:t> </a:t>
            </a:r>
            <a:r>
              <a:rPr sz="2400" dirty="0">
                <a:latin typeface="Arial MT"/>
                <a:cs typeface="Arial MT"/>
              </a:rPr>
              <a:t>some</a:t>
            </a:r>
            <a:r>
              <a:rPr sz="2400" spc="-55" dirty="0">
                <a:latin typeface="Arial MT"/>
                <a:cs typeface="Arial MT"/>
              </a:rPr>
              <a:t> </a:t>
            </a:r>
            <a:r>
              <a:rPr sz="2400" dirty="0">
                <a:latin typeface="Arial MT"/>
                <a:cs typeface="Arial MT"/>
              </a:rPr>
              <a:t>time</a:t>
            </a:r>
            <a:r>
              <a:rPr sz="2400" spc="-70" dirty="0">
                <a:latin typeface="Arial MT"/>
                <a:cs typeface="Arial MT"/>
              </a:rPr>
              <a:t> </a:t>
            </a:r>
            <a:r>
              <a:rPr sz="2400" dirty="0">
                <a:latin typeface="Arial MT"/>
                <a:cs typeface="Arial MT"/>
              </a:rPr>
              <a:t>in</a:t>
            </a:r>
            <a:r>
              <a:rPr sz="2400" spc="-50" dirty="0">
                <a:latin typeface="Arial MT"/>
                <a:cs typeface="Arial MT"/>
              </a:rPr>
              <a:t> </a:t>
            </a:r>
            <a:r>
              <a:rPr sz="2400" spc="-25" dirty="0">
                <a:latin typeface="Arial MT"/>
                <a:cs typeface="Arial MT"/>
              </a:rPr>
              <a:t>the </a:t>
            </a:r>
            <a:r>
              <a:rPr sz="2400" spc="-10" dirty="0">
                <a:latin typeface="Arial MT"/>
                <a:cs typeface="Arial MT"/>
              </a:rPr>
              <a:t>past.</a:t>
            </a:r>
            <a:endParaRPr sz="2400">
              <a:latin typeface="Arial MT"/>
              <a:cs typeface="Arial MT"/>
            </a:endParaRPr>
          </a:p>
        </p:txBody>
      </p:sp>
      <p:pic>
        <p:nvPicPr>
          <p:cNvPr id="4" name="object 4"/>
          <p:cNvPicPr/>
          <p:nvPr/>
        </p:nvPicPr>
        <p:blipFill>
          <a:blip r:embed="rId2" cstate="print"/>
          <a:stretch>
            <a:fillRect/>
          </a:stretch>
        </p:blipFill>
        <p:spPr>
          <a:xfrm>
            <a:off x="2073080" y="2564927"/>
            <a:ext cx="3098311" cy="209425"/>
          </a:xfrm>
          <a:prstGeom prst="rect">
            <a:avLst/>
          </a:prstGeom>
        </p:spPr>
      </p:pic>
      <p:pic>
        <p:nvPicPr>
          <p:cNvPr id="5" name="object 5"/>
          <p:cNvPicPr/>
          <p:nvPr/>
        </p:nvPicPr>
        <p:blipFill>
          <a:blip r:embed="rId3" cstate="print"/>
          <a:stretch>
            <a:fillRect/>
          </a:stretch>
        </p:blipFill>
        <p:spPr>
          <a:xfrm>
            <a:off x="2855976" y="3212592"/>
            <a:ext cx="6624828" cy="2392680"/>
          </a:xfrm>
          <a:prstGeom prst="rect">
            <a:avLst/>
          </a:prstGeom>
        </p:spPr>
      </p:pic>
      <p:sp>
        <p:nvSpPr>
          <p:cNvPr id="6" name="object 6"/>
          <p:cNvSpPr/>
          <p:nvPr/>
        </p:nvSpPr>
        <p:spPr>
          <a:xfrm>
            <a:off x="5422265" y="2392298"/>
            <a:ext cx="3122930" cy="330200"/>
          </a:xfrm>
          <a:custGeom>
            <a:avLst/>
            <a:gdLst/>
            <a:ahLst/>
            <a:cxnLst/>
            <a:rect l="l" t="t" r="r" b="b"/>
            <a:pathLst>
              <a:path w="3122929" h="330200">
                <a:moveTo>
                  <a:pt x="2180209" y="227837"/>
                </a:moveTo>
                <a:lnTo>
                  <a:pt x="2177541" y="230124"/>
                </a:lnTo>
                <a:lnTo>
                  <a:pt x="2101798" y="294048"/>
                </a:lnTo>
                <a:lnTo>
                  <a:pt x="2101966" y="294048"/>
                </a:lnTo>
                <a:lnTo>
                  <a:pt x="2194687" y="328549"/>
                </a:lnTo>
                <a:lnTo>
                  <a:pt x="2197989" y="329691"/>
                </a:lnTo>
                <a:lnTo>
                  <a:pt x="2201671" y="328040"/>
                </a:lnTo>
                <a:lnTo>
                  <a:pt x="2202815" y="324738"/>
                </a:lnTo>
                <a:lnTo>
                  <a:pt x="2204085" y="321437"/>
                </a:lnTo>
                <a:lnTo>
                  <a:pt x="2202434" y="317753"/>
                </a:lnTo>
                <a:lnTo>
                  <a:pt x="2199132" y="316611"/>
                </a:lnTo>
                <a:lnTo>
                  <a:pt x="2149252" y="298068"/>
                </a:lnTo>
                <a:lnTo>
                  <a:pt x="2115312" y="298068"/>
                </a:lnTo>
                <a:lnTo>
                  <a:pt x="2113197" y="285876"/>
                </a:lnTo>
                <a:lnTo>
                  <a:pt x="2113153" y="285623"/>
                </a:lnTo>
                <a:lnTo>
                  <a:pt x="2136208" y="281584"/>
                </a:lnTo>
                <a:lnTo>
                  <a:pt x="2185669" y="239775"/>
                </a:lnTo>
                <a:lnTo>
                  <a:pt x="2188337" y="237616"/>
                </a:lnTo>
                <a:lnTo>
                  <a:pt x="2188717" y="233552"/>
                </a:lnTo>
                <a:lnTo>
                  <a:pt x="2184145" y="228218"/>
                </a:lnTo>
                <a:lnTo>
                  <a:pt x="2180209" y="227837"/>
                </a:lnTo>
                <a:close/>
              </a:path>
              <a:path w="3122929" h="330200">
                <a:moveTo>
                  <a:pt x="2136208" y="281584"/>
                </a:moveTo>
                <a:lnTo>
                  <a:pt x="2113153" y="285623"/>
                </a:lnTo>
                <a:lnTo>
                  <a:pt x="2115312" y="298068"/>
                </a:lnTo>
                <a:lnTo>
                  <a:pt x="2123347" y="296672"/>
                </a:lnTo>
                <a:lnTo>
                  <a:pt x="2118360" y="296672"/>
                </a:lnTo>
                <a:lnTo>
                  <a:pt x="2116455" y="285876"/>
                </a:lnTo>
                <a:lnTo>
                  <a:pt x="2131130" y="285876"/>
                </a:lnTo>
                <a:lnTo>
                  <a:pt x="2136208" y="281584"/>
                </a:lnTo>
                <a:close/>
              </a:path>
              <a:path w="3122929" h="330200">
                <a:moveTo>
                  <a:pt x="2138436" y="294048"/>
                </a:moveTo>
                <a:lnTo>
                  <a:pt x="2115312" y="298068"/>
                </a:lnTo>
                <a:lnTo>
                  <a:pt x="2149252" y="298068"/>
                </a:lnTo>
                <a:lnTo>
                  <a:pt x="2138436" y="294048"/>
                </a:lnTo>
                <a:close/>
              </a:path>
              <a:path w="3122929" h="330200">
                <a:moveTo>
                  <a:pt x="2116455" y="285876"/>
                </a:moveTo>
                <a:lnTo>
                  <a:pt x="2118360" y="296672"/>
                </a:lnTo>
                <a:lnTo>
                  <a:pt x="2126648" y="289666"/>
                </a:lnTo>
                <a:lnTo>
                  <a:pt x="2116455" y="285876"/>
                </a:lnTo>
                <a:close/>
              </a:path>
              <a:path w="3122929" h="330200">
                <a:moveTo>
                  <a:pt x="2126648" y="289666"/>
                </a:moveTo>
                <a:lnTo>
                  <a:pt x="2118360" y="296672"/>
                </a:lnTo>
                <a:lnTo>
                  <a:pt x="2123347" y="296672"/>
                </a:lnTo>
                <a:lnTo>
                  <a:pt x="2138436" y="294048"/>
                </a:lnTo>
                <a:lnTo>
                  <a:pt x="2126648" y="289666"/>
                </a:lnTo>
                <a:close/>
              </a:path>
              <a:path w="3122929" h="330200">
                <a:moveTo>
                  <a:pt x="3121533" y="68961"/>
                </a:moveTo>
                <a:lnTo>
                  <a:pt x="3106140" y="68961"/>
                </a:lnTo>
                <a:lnTo>
                  <a:pt x="3101975" y="72262"/>
                </a:lnTo>
                <a:lnTo>
                  <a:pt x="3097149" y="75437"/>
                </a:lnTo>
                <a:lnTo>
                  <a:pt x="3045587" y="97281"/>
                </a:lnTo>
                <a:lnTo>
                  <a:pt x="3006979" y="109347"/>
                </a:lnTo>
                <a:lnTo>
                  <a:pt x="2943733" y="126237"/>
                </a:lnTo>
                <a:lnTo>
                  <a:pt x="2888488" y="139446"/>
                </a:lnTo>
                <a:lnTo>
                  <a:pt x="2783078" y="162433"/>
                </a:lnTo>
                <a:lnTo>
                  <a:pt x="2612390" y="196214"/>
                </a:lnTo>
                <a:lnTo>
                  <a:pt x="2136208" y="281584"/>
                </a:lnTo>
                <a:lnTo>
                  <a:pt x="2126648" y="289666"/>
                </a:lnTo>
                <a:lnTo>
                  <a:pt x="2614803" y="208661"/>
                </a:lnTo>
                <a:lnTo>
                  <a:pt x="2762758" y="179577"/>
                </a:lnTo>
                <a:lnTo>
                  <a:pt x="2851023" y="160909"/>
                </a:lnTo>
                <a:lnTo>
                  <a:pt x="2929128" y="143001"/>
                </a:lnTo>
                <a:lnTo>
                  <a:pt x="2980436" y="129921"/>
                </a:lnTo>
                <a:lnTo>
                  <a:pt x="3024505" y="117348"/>
                </a:lnTo>
                <a:lnTo>
                  <a:pt x="3061081" y="105283"/>
                </a:lnTo>
                <a:lnTo>
                  <a:pt x="3097276" y="89915"/>
                </a:lnTo>
                <a:lnTo>
                  <a:pt x="3118231" y="74422"/>
                </a:lnTo>
                <a:lnTo>
                  <a:pt x="3118485" y="74167"/>
                </a:lnTo>
                <a:lnTo>
                  <a:pt x="3120770" y="70612"/>
                </a:lnTo>
                <a:lnTo>
                  <a:pt x="3121152" y="70103"/>
                </a:lnTo>
                <a:lnTo>
                  <a:pt x="3121406" y="69468"/>
                </a:lnTo>
                <a:lnTo>
                  <a:pt x="3121533" y="68961"/>
                </a:lnTo>
                <a:close/>
              </a:path>
              <a:path w="3122929" h="330200">
                <a:moveTo>
                  <a:pt x="2131130" y="285876"/>
                </a:moveTo>
                <a:lnTo>
                  <a:pt x="2116455" y="285876"/>
                </a:lnTo>
                <a:lnTo>
                  <a:pt x="2126648" y="289666"/>
                </a:lnTo>
                <a:lnTo>
                  <a:pt x="2131130" y="285876"/>
                </a:lnTo>
                <a:close/>
              </a:path>
              <a:path w="3122929" h="330200">
                <a:moveTo>
                  <a:pt x="3109613" y="64518"/>
                </a:moveTo>
                <a:lnTo>
                  <a:pt x="3108883" y="65659"/>
                </a:lnTo>
                <a:lnTo>
                  <a:pt x="3108706" y="66039"/>
                </a:lnTo>
                <a:lnTo>
                  <a:pt x="3108492" y="66270"/>
                </a:lnTo>
                <a:lnTo>
                  <a:pt x="3108070" y="66928"/>
                </a:lnTo>
                <a:lnTo>
                  <a:pt x="3107882" y="66928"/>
                </a:lnTo>
                <a:lnTo>
                  <a:pt x="3105531" y="69468"/>
                </a:lnTo>
                <a:lnTo>
                  <a:pt x="3106133" y="68961"/>
                </a:lnTo>
                <a:lnTo>
                  <a:pt x="3121533" y="68961"/>
                </a:lnTo>
                <a:lnTo>
                  <a:pt x="3122158" y="66928"/>
                </a:lnTo>
                <a:lnTo>
                  <a:pt x="3108070" y="66928"/>
                </a:lnTo>
                <a:lnTo>
                  <a:pt x="3108541" y="66270"/>
                </a:lnTo>
                <a:lnTo>
                  <a:pt x="3122360" y="66270"/>
                </a:lnTo>
                <a:lnTo>
                  <a:pt x="3122431" y="66039"/>
                </a:lnTo>
                <a:lnTo>
                  <a:pt x="3122549" y="65404"/>
                </a:lnTo>
                <a:lnTo>
                  <a:pt x="3109341" y="65404"/>
                </a:lnTo>
                <a:lnTo>
                  <a:pt x="3109613" y="64518"/>
                </a:lnTo>
                <a:close/>
              </a:path>
              <a:path w="3122929" h="330200">
                <a:moveTo>
                  <a:pt x="3110028" y="63373"/>
                </a:moveTo>
                <a:lnTo>
                  <a:pt x="3109846" y="63760"/>
                </a:lnTo>
                <a:lnTo>
                  <a:pt x="3109341" y="65404"/>
                </a:lnTo>
                <a:lnTo>
                  <a:pt x="3109911" y="64262"/>
                </a:lnTo>
                <a:lnTo>
                  <a:pt x="3110044" y="63933"/>
                </a:lnTo>
                <a:lnTo>
                  <a:pt x="3110161" y="63760"/>
                </a:lnTo>
                <a:lnTo>
                  <a:pt x="3110028" y="63373"/>
                </a:lnTo>
                <a:close/>
              </a:path>
              <a:path w="3122929" h="330200">
                <a:moveTo>
                  <a:pt x="3122549" y="62102"/>
                </a:moveTo>
                <a:lnTo>
                  <a:pt x="3110357" y="62102"/>
                </a:lnTo>
                <a:lnTo>
                  <a:pt x="3110357" y="63373"/>
                </a:lnTo>
                <a:lnTo>
                  <a:pt x="3110207" y="63373"/>
                </a:lnTo>
                <a:lnTo>
                  <a:pt x="3110103" y="64262"/>
                </a:lnTo>
                <a:lnTo>
                  <a:pt x="3109911" y="64262"/>
                </a:lnTo>
                <a:lnTo>
                  <a:pt x="3109341" y="65404"/>
                </a:lnTo>
                <a:lnTo>
                  <a:pt x="3122549" y="65404"/>
                </a:lnTo>
                <a:lnTo>
                  <a:pt x="3122549" y="64262"/>
                </a:lnTo>
                <a:lnTo>
                  <a:pt x="3110103" y="64262"/>
                </a:lnTo>
                <a:lnTo>
                  <a:pt x="3110141" y="63933"/>
                </a:lnTo>
                <a:lnTo>
                  <a:pt x="3122549" y="63933"/>
                </a:lnTo>
                <a:lnTo>
                  <a:pt x="3122549" y="63373"/>
                </a:lnTo>
                <a:lnTo>
                  <a:pt x="3110357" y="63373"/>
                </a:lnTo>
                <a:lnTo>
                  <a:pt x="3110319" y="63212"/>
                </a:lnTo>
                <a:lnTo>
                  <a:pt x="3122549" y="63212"/>
                </a:lnTo>
                <a:lnTo>
                  <a:pt x="3122549" y="62102"/>
                </a:lnTo>
                <a:close/>
              </a:path>
              <a:path w="3122929" h="330200">
                <a:moveTo>
                  <a:pt x="3110057" y="62653"/>
                </a:moveTo>
                <a:lnTo>
                  <a:pt x="3110061" y="63760"/>
                </a:lnTo>
                <a:lnTo>
                  <a:pt x="3110207" y="63373"/>
                </a:lnTo>
                <a:lnTo>
                  <a:pt x="3110257" y="62949"/>
                </a:lnTo>
                <a:lnTo>
                  <a:pt x="3110057" y="62653"/>
                </a:lnTo>
                <a:close/>
              </a:path>
              <a:path w="3122929" h="330200">
                <a:moveTo>
                  <a:pt x="3109998" y="61849"/>
                </a:moveTo>
                <a:lnTo>
                  <a:pt x="3110057" y="62653"/>
                </a:lnTo>
                <a:lnTo>
                  <a:pt x="3110180" y="62949"/>
                </a:lnTo>
                <a:lnTo>
                  <a:pt x="3110058" y="62102"/>
                </a:lnTo>
                <a:lnTo>
                  <a:pt x="3109998" y="61849"/>
                </a:lnTo>
                <a:close/>
              </a:path>
              <a:path w="3122929" h="330200">
                <a:moveTo>
                  <a:pt x="3110292" y="62653"/>
                </a:moveTo>
                <a:lnTo>
                  <a:pt x="3110096" y="62949"/>
                </a:lnTo>
                <a:lnTo>
                  <a:pt x="3110257" y="62949"/>
                </a:lnTo>
                <a:lnTo>
                  <a:pt x="3110292" y="62653"/>
                </a:lnTo>
                <a:close/>
              </a:path>
              <a:path w="3122929" h="330200">
                <a:moveTo>
                  <a:pt x="3122549" y="61213"/>
                </a:moveTo>
                <a:lnTo>
                  <a:pt x="3109849" y="61213"/>
                </a:lnTo>
                <a:lnTo>
                  <a:pt x="3109959" y="61684"/>
                </a:lnTo>
                <a:lnTo>
                  <a:pt x="3109998" y="61849"/>
                </a:lnTo>
                <a:lnTo>
                  <a:pt x="3110125" y="62388"/>
                </a:lnTo>
                <a:lnTo>
                  <a:pt x="3110187" y="62653"/>
                </a:lnTo>
                <a:lnTo>
                  <a:pt x="3110269" y="62388"/>
                </a:lnTo>
                <a:lnTo>
                  <a:pt x="3110357" y="62102"/>
                </a:lnTo>
                <a:lnTo>
                  <a:pt x="3122549" y="62102"/>
                </a:lnTo>
                <a:lnTo>
                  <a:pt x="3122549" y="61213"/>
                </a:lnTo>
                <a:close/>
              </a:path>
              <a:path w="3122929" h="330200">
                <a:moveTo>
                  <a:pt x="3109550" y="61213"/>
                </a:moveTo>
                <a:lnTo>
                  <a:pt x="3109653" y="61684"/>
                </a:lnTo>
                <a:lnTo>
                  <a:pt x="3109721" y="61849"/>
                </a:lnTo>
                <a:lnTo>
                  <a:pt x="3109827" y="62102"/>
                </a:lnTo>
                <a:lnTo>
                  <a:pt x="3109888" y="61684"/>
                </a:lnTo>
                <a:lnTo>
                  <a:pt x="3109550" y="61213"/>
                </a:lnTo>
                <a:close/>
              </a:path>
              <a:path w="3122929" h="330200">
                <a:moveTo>
                  <a:pt x="3109087" y="60325"/>
                </a:moveTo>
                <a:lnTo>
                  <a:pt x="3109371" y="61007"/>
                </a:lnTo>
                <a:lnTo>
                  <a:pt x="3109959" y="61684"/>
                </a:lnTo>
                <a:lnTo>
                  <a:pt x="3109679" y="61213"/>
                </a:lnTo>
                <a:lnTo>
                  <a:pt x="3109087" y="60325"/>
                </a:lnTo>
                <a:close/>
              </a:path>
              <a:path w="3122929" h="330200">
                <a:moveTo>
                  <a:pt x="3122549" y="60325"/>
                </a:moveTo>
                <a:lnTo>
                  <a:pt x="3109087" y="60325"/>
                </a:lnTo>
                <a:lnTo>
                  <a:pt x="3109993" y="61684"/>
                </a:lnTo>
                <a:lnTo>
                  <a:pt x="3109849" y="61213"/>
                </a:lnTo>
                <a:lnTo>
                  <a:pt x="3122549" y="61213"/>
                </a:lnTo>
                <a:lnTo>
                  <a:pt x="3122549" y="60325"/>
                </a:lnTo>
                <a:close/>
              </a:path>
              <a:path w="3122929" h="330200">
                <a:moveTo>
                  <a:pt x="3122294" y="58927"/>
                </a:moveTo>
                <a:lnTo>
                  <a:pt x="3107563" y="58927"/>
                </a:lnTo>
                <a:lnTo>
                  <a:pt x="3109371" y="61007"/>
                </a:lnTo>
                <a:lnTo>
                  <a:pt x="3109087" y="60325"/>
                </a:lnTo>
                <a:lnTo>
                  <a:pt x="3122549" y="60325"/>
                </a:lnTo>
                <a:lnTo>
                  <a:pt x="3122464" y="59435"/>
                </a:lnTo>
                <a:lnTo>
                  <a:pt x="3122294" y="58927"/>
                </a:lnTo>
                <a:close/>
              </a:path>
              <a:path w="3122929" h="330200">
                <a:moveTo>
                  <a:pt x="3121458" y="56768"/>
                </a:moveTo>
                <a:lnTo>
                  <a:pt x="3104641" y="56768"/>
                </a:lnTo>
                <a:lnTo>
                  <a:pt x="3108004" y="59435"/>
                </a:lnTo>
                <a:lnTo>
                  <a:pt x="3107563" y="58927"/>
                </a:lnTo>
                <a:lnTo>
                  <a:pt x="3122294" y="58927"/>
                </a:lnTo>
                <a:lnTo>
                  <a:pt x="3122041" y="58165"/>
                </a:lnTo>
                <a:lnTo>
                  <a:pt x="3121458" y="56768"/>
                </a:lnTo>
                <a:close/>
              </a:path>
              <a:path w="3122929" h="330200">
                <a:moveTo>
                  <a:pt x="2885976" y="12700"/>
                </a:moveTo>
                <a:lnTo>
                  <a:pt x="2288624" y="12700"/>
                </a:lnTo>
                <a:lnTo>
                  <a:pt x="2375746" y="13080"/>
                </a:lnTo>
                <a:lnTo>
                  <a:pt x="2520732" y="14477"/>
                </a:lnTo>
                <a:lnTo>
                  <a:pt x="2518806" y="14477"/>
                </a:lnTo>
                <a:lnTo>
                  <a:pt x="2721991" y="18541"/>
                </a:lnTo>
                <a:lnTo>
                  <a:pt x="2840609" y="22987"/>
                </a:lnTo>
                <a:lnTo>
                  <a:pt x="2892425" y="25780"/>
                </a:lnTo>
                <a:lnTo>
                  <a:pt x="2939034" y="28828"/>
                </a:lnTo>
                <a:lnTo>
                  <a:pt x="2981651" y="32512"/>
                </a:lnTo>
                <a:lnTo>
                  <a:pt x="2981408" y="32512"/>
                </a:lnTo>
                <a:lnTo>
                  <a:pt x="3015741" y="36067"/>
                </a:lnTo>
                <a:lnTo>
                  <a:pt x="3058160" y="42545"/>
                </a:lnTo>
                <a:lnTo>
                  <a:pt x="3095370" y="52324"/>
                </a:lnTo>
                <a:lnTo>
                  <a:pt x="3105236" y="57240"/>
                </a:lnTo>
                <a:lnTo>
                  <a:pt x="3104641" y="56768"/>
                </a:lnTo>
                <a:lnTo>
                  <a:pt x="3121458" y="56768"/>
                </a:lnTo>
                <a:lnTo>
                  <a:pt x="3120770" y="55117"/>
                </a:lnTo>
                <a:lnTo>
                  <a:pt x="3120643" y="54863"/>
                </a:lnTo>
                <a:lnTo>
                  <a:pt x="3120516" y="54610"/>
                </a:lnTo>
                <a:lnTo>
                  <a:pt x="3120136" y="53975"/>
                </a:lnTo>
                <a:lnTo>
                  <a:pt x="3119628" y="53593"/>
                </a:lnTo>
                <a:lnTo>
                  <a:pt x="3117088" y="50546"/>
                </a:lnTo>
                <a:lnTo>
                  <a:pt x="3116326" y="49784"/>
                </a:lnTo>
                <a:lnTo>
                  <a:pt x="3112516" y="46862"/>
                </a:lnTo>
                <a:lnTo>
                  <a:pt x="3112262" y="46609"/>
                </a:lnTo>
                <a:lnTo>
                  <a:pt x="3112008" y="46481"/>
                </a:lnTo>
                <a:lnTo>
                  <a:pt x="3111627" y="46227"/>
                </a:lnTo>
                <a:lnTo>
                  <a:pt x="3106166" y="43306"/>
                </a:lnTo>
                <a:lnTo>
                  <a:pt x="3060318" y="29972"/>
                </a:lnTo>
                <a:lnTo>
                  <a:pt x="3017139" y="23495"/>
                </a:lnTo>
                <a:lnTo>
                  <a:pt x="2939923" y="16128"/>
                </a:lnTo>
                <a:lnTo>
                  <a:pt x="2893060" y="13080"/>
                </a:lnTo>
                <a:lnTo>
                  <a:pt x="2885976" y="12700"/>
                </a:lnTo>
                <a:close/>
              </a:path>
              <a:path w="3122929" h="330200">
                <a:moveTo>
                  <a:pt x="2288624" y="0"/>
                </a:moveTo>
                <a:lnTo>
                  <a:pt x="2074671" y="0"/>
                </a:lnTo>
                <a:lnTo>
                  <a:pt x="1546606" y="4190"/>
                </a:lnTo>
                <a:lnTo>
                  <a:pt x="1547583" y="4190"/>
                </a:lnTo>
                <a:lnTo>
                  <a:pt x="735555" y="16128"/>
                </a:lnTo>
                <a:lnTo>
                  <a:pt x="736114" y="16128"/>
                </a:lnTo>
                <a:lnTo>
                  <a:pt x="0" y="29337"/>
                </a:lnTo>
                <a:lnTo>
                  <a:pt x="12" y="29972"/>
                </a:lnTo>
                <a:lnTo>
                  <a:pt x="134" y="36067"/>
                </a:lnTo>
                <a:lnTo>
                  <a:pt x="254" y="42037"/>
                </a:lnTo>
                <a:lnTo>
                  <a:pt x="243000" y="37591"/>
                </a:lnTo>
                <a:lnTo>
                  <a:pt x="242842" y="37591"/>
                </a:lnTo>
                <a:lnTo>
                  <a:pt x="736368" y="28828"/>
                </a:lnTo>
                <a:lnTo>
                  <a:pt x="735809" y="28828"/>
                </a:lnTo>
                <a:lnTo>
                  <a:pt x="1095222" y="22987"/>
                </a:lnTo>
                <a:lnTo>
                  <a:pt x="1094776" y="22987"/>
                </a:lnTo>
                <a:lnTo>
                  <a:pt x="2074671" y="12700"/>
                </a:lnTo>
                <a:lnTo>
                  <a:pt x="2885976" y="12700"/>
                </a:lnTo>
                <a:lnTo>
                  <a:pt x="2841116" y="10287"/>
                </a:lnTo>
                <a:lnTo>
                  <a:pt x="2722371" y="5841"/>
                </a:lnTo>
                <a:lnTo>
                  <a:pt x="2430144" y="762"/>
                </a:lnTo>
                <a:lnTo>
                  <a:pt x="2375746" y="380"/>
                </a:lnTo>
                <a:lnTo>
                  <a:pt x="2288624" y="0"/>
                </a:lnTo>
                <a:close/>
              </a:path>
            </a:pathLst>
          </a:custGeom>
          <a:solidFill>
            <a:srgbClr val="0066FF"/>
          </a:solidFill>
        </p:spPr>
        <p:txBody>
          <a:bodyPr wrap="square" lIns="0" tIns="0" rIns="0" bIns="0" rtlCol="0"/>
          <a:lstStyle/>
          <a:p>
            <a:endParaRP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dirty="0"/>
              <a:t>Elapsed</a:t>
            </a:r>
            <a:r>
              <a:rPr spc="-10" dirty="0"/>
              <a:t> </a:t>
            </a:r>
            <a:r>
              <a:rPr dirty="0"/>
              <a:t>serial</a:t>
            </a:r>
            <a:r>
              <a:rPr spc="-15" dirty="0"/>
              <a:t> </a:t>
            </a:r>
            <a:r>
              <a:rPr spc="-20" dirty="0"/>
              <a:t>time</a:t>
            </a:r>
          </a:p>
        </p:txBody>
      </p:sp>
      <p:sp>
        <p:nvSpPr>
          <p:cNvPr id="3" name="object 3"/>
          <p:cNvSpPr txBox="1"/>
          <p:nvPr/>
        </p:nvSpPr>
        <p:spPr>
          <a:xfrm>
            <a:off x="850493" y="1252397"/>
            <a:ext cx="9420860" cy="1009650"/>
          </a:xfrm>
          <a:prstGeom prst="rect">
            <a:avLst/>
          </a:prstGeom>
        </p:spPr>
        <p:txBody>
          <a:bodyPr vert="horz" wrap="square" lIns="0" tIns="138430" rIns="0" bIns="0" rtlCol="0">
            <a:spAutoFit/>
          </a:bodyPr>
          <a:lstStyle/>
          <a:p>
            <a:pPr marL="393065" indent="-380365">
              <a:lnSpc>
                <a:spcPct val="100000"/>
              </a:lnSpc>
              <a:spcBef>
                <a:spcPts val="1090"/>
              </a:spcBef>
              <a:buChar char="•"/>
              <a:tabLst>
                <a:tab pos="393065" algn="l"/>
              </a:tabLst>
            </a:pPr>
            <a:r>
              <a:rPr sz="2400" dirty="0">
                <a:latin typeface="Arial MT"/>
                <a:cs typeface="Arial MT"/>
              </a:rPr>
              <a:t>In</a:t>
            </a:r>
            <a:r>
              <a:rPr sz="2400" spc="-40" dirty="0">
                <a:latin typeface="Arial MT"/>
                <a:cs typeface="Arial MT"/>
              </a:rPr>
              <a:t> </a:t>
            </a:r>
            <a:r>
              <a:rPr sz="2400" dirty="0">
                <a:latin typeface="Arial MT"/>
                <a:cs typeface="Arial MT"/>
              </a:rPr>
              <a:t>this</a:t>
            </a:r>
            <a:r>
              <a:rPr sz="2400" spc="-35" dirty="0">
                <a:latin typeface="Arial MT"/>
                <a:cs typeface="Arial MT"/>
              </a:rPr>
              <a:t> </a:t>
            </a:r>
            <a:r>
              <a:rPr sz="2400" dirty="0">
                <a:latin typeface="Arial MT"/>
                <a:cs typeface="Arial MT"/>
              </a:rPr>
              <a:t>case,</a:t>
            </a:r>
            <a:r>
              <a:rPr sz="2400" spc="-35" dirty="0">
                <a:latin typeface="Arial MT"/>
                <a:cs typeface="Arial MT"/>
              </a:rPr>
              <a:t> </a:t>
            </a:r>
            <a:r>
              <a:rPr sz="2400" dirty="0">
                <a:latin typeface="Arial MT"/>
                <a:cs typeface="Arial MT"/>
              </a:rPr>
              <a:t>you</a:t>
            </a:r>
            <a:r>
              <a:rPr sz="2400" spc="-35" dirty="0">
                <a:latin typeface="Arial MT"/>
                <a:cs typeface="Arial MT"/>
              </a:rPr>
              <a:t> </a:t>
            </a:r>
            <a:r>
              <a:rPr sz="2400" dirty="0">
                <a:latin typeface="Arial MT"/>
                <a:cs typeface="Arial MT"/>
              </a:rPr>
              <a:t>don’t</a:t>
            </a:r>
            <a:r>
              <a:rPr sz="2400" spc="-20" dirty="0">
                <a:latin typeface="Arial MT"/>
                <a:cs typeface="Arial MT"/>
              </a:rPr>
              <a:t> </a:t>
            </a:r>
            <a:r>
              <a:rPr sz="2400" dirty="0">
                <a:latin typeface="Arial MT"/>
                <a:cs typeface="Arial MT"/>
              </a:rPr>
              <a:t>need</a:t>
            </a:r>
            <a:r>
              <a:rPr sz="2400" spc="-30" dirty="0">
                <a:latin typeface="Arial MT"/>
                <a:cs typeface="Arial MT"/>
              </a:rPr>
              <a:t> </a:t>
            </a:r>
            <a:r>
              <a:rPr sz="2400" dirty="0">
                <a:latin typeface="Arial MT"/>
                <a:cs typeface="Arial MT"/>
              </a:rPr>
              <a:t>to</a:t>
            </a:r>
            <a:r>
              <a:rPr sz="2400" spc="-35" dirty="0">
                <a:latin typeface="Arial MT"/>
                <a:cs typeface="Arial MT"/>
              </a:rPr>
              <a:t> </a:t>
            </a:r>
            <a:r>
              <a:rPr sz="2400" dirty="0">
                <a:latin typeface="Arial MT"/>
                <a:cs typeface="Arial MT"/>
              </a:rPr>
              <a:t>link</a:t>
            </a:r>
            <a:r>
              <a:rPr sz="2400" spc="-25" dirty="0">
                <a:latin typeface="Arial MT"/>
                <a:cs typeface="Arial MT"/>
              </a:rPr>
              <a:t> </a:t>
            </a:r>
            <a:r>
              <a:rPr sz="2400" dirty="0">
                <a:latin typeface="Arial MT"/>
                <a:cs typeface="Arial MT"/>
              </a:rPr>
              <a:t>in</a:t>
            </a:r>
            <a:r>
              <a:rPr sz="2400" spc="-45" dirty="0">
                <a:latin typeface="Arial MT"/>
                <a:cs typeface="Arial MT"/>
              </a:rPr>
              <a:t> </a:t>
            </a:r>
            <a:r>
              <a:rPr sz="2400" dirty="0">
                <a:latin typeface="Arial MT"/>
                <a:cs typeface="Arial MT"/>
              </a:rPr>
              <a:t>the</a:t>
            </a:r>
            <a:r>
              <a:rPr sz="2400" spc="-35" dirty="0">
                <a:latin typeface="Arial MT"/>
                <a:cs typeface="Arial MT"/>
              </a:rPr>
              <a:t> </a:t>
            </a:r>
            <a:r>
              <a:rPr sz="2400" dirty="0">
                <a:latin typeface="Arial MT"/>
                <a:cs typeface="Arial MT"/>
              </a:rPr>
              <a:t>MPI</a:t>
            </a:r>
            <a:r>
              <a:rPr sz="2400" spc="-50" dirty="0">
                <a:latin typeface="Arial MT"/>
                <a:cs typeface="Arial MT"/>
              </a:rPr>
              <a:t> </a:t>
            </a:r>
            <a:r>
              <a:rPr sz="2400" spc="-10" dirty="0">
                <a:latin typeface="Arial MT"/>
                <a:cs typeface="Arial MT"/>
              </a:rPr>
              <a:t>libraries.</a:t>
            </a:r>
            <a:endParaRPr sz="2400">
              <a:latin typeface="Arial MT"/>
              <a:cs typeface="Arial MT"/>
            </a:endParaRPr>
          </a:p>
          <a:p>
            <a:pPr marL="393065" indent="-380365">
              <a:lnSpc>
                <a:spcPct val="100000"/>
              </a:lnSpc>
              <a:spcBef>
                <a:spcPts val="994"/>
              </a:spcBef>
              <a:buChar char="•"/>
              <a:tabLst>
                <a:tab pos="393065" algn="l"/>
              </a:tabLst>
            </a:pPr>
            <a:r>
              <a:rPr sz="2400" dirty="0">
                <a:latin typeface="Arial MT"/>
                <a:cs typeface="Arial MT"/>
              </a:rPr>
              <a:t>Returns</a:t>
            </a:r>
            <a:r>
              <a:rPr sz="2400" spc="-60" dirty="0">
                <a:latin typeface="Arial MT"/>
                <a:cs typeface="Arial MT"/>
              </a:rPr>
              <a:t> </a:t>
            </a:r>
            <a:r>
              <a:rPr sz="2400" dirty="0">
                <a:latin typeface="Arial MT"/>
                <a:cs typeface="Arial MT"/>
              </a:rPr>
              <a:t>time</a:t>
            </a:r>
            <a:r>
              <a:rPr sz="2400" spc="-55" dirty="0">
                <a:latin typeface="Arial MT"/>
                <a:cs typeface="Arial MT"/>
              </a:rPr>
              <a:t> </a:t>
            </a:r>
            <a:r>
              <a:rPr sz="2400" dirty="0">
                <a:latin typeface="Arial MT"/>
                <a:cs typeface="Arial MT"/>
              </a:rPr>
              <a:t>in</a:t>
            </a:r>
            <a:r>
              <a:rPr sz="2400" spc="-55" dirty="0">
                <a:latin typeface="Arial MT"/>
                <a:cs typeface="Arial MT"/>
              </a:rPr>
              <a:t> </a:t>
            </a:r>
            <a:r>
              <a:rPr sz="2400" spc="-10" dirty="0">
                <a:latin typeface="Arial MT"/>
                <a:cs typeface="Arial MT"/>
              </a:rPr>
              <a:t>microseconds</a:t>
            </a:r>
            <a:r>
              <a:rPr sz="2400" spc="-45" dirty="0">
                <a:latin typeface="Arial MT"/>
                <a:cs typeface="Arial MT"/>
              </a:rPr>
              <a:t> </a:t>
            </a:r>
            <a:r>
              <a:rPr sz="2400" dirty="0">
                <a:latin typeface="Arial MT"/>
                <a:cs typeface="Arial MT"/>
              </a:rPr>
              <a:t>elapsed</a:t>
            </a:r>
            <a:r>
              <a:rPr sz="2400" spc="-45" dirty="0">
                <a:latin typeface="Arial MT"/>
                <a:cs typeface="Arial MT"/>
              </a:rPr>
              <a:t> </a:t>
            </a:r>
            <a:r>
              <a:rPr sz="2400" dirty="0">
                <a:latin typeface="Arial MT"/>
                <a:cs typeface="Arial MT"/>
              </a:rPr>
              <a:t>from</a:t>
            </a:r>
            <a:r>
              <a:rPr sz="2400" spc="-85" dirty="0">
                <a:latin typeface="Arial MT"/>
                <a:cs typeface="Arial MT"/>
              </a:rPr>
              <a:t> </a:t>
            </a:r>
            <a:r>
              <a:rPr sz="2400" dirty="0">
                <a:latin typeface="Arial MT"/>
                <a:cs typeface="Arial MT"/>
              </a:rPr>
              <a:t>some</a:t>
            </a:r>
            <a:r>
              <a:rPr sz="2400" spc="-65" dirty="0">
                <a:latin typeface="Arial MT"/>
                <a:cs typeface="Arial MT"/>
              </a:rPr>
              <a:t> </a:t>
            </a:r>
            <a:r>
              <a:rPr sz="2400" dirty="0">
                <a:latin typeface="Arial MT"/>
                <a:cs typeface="Arial MT"/>
              </a:rPr>
              <a:t>point</a:t>
            </a:r>
            <a:r>
              <a:rPr sz="2400" spc="-40" dirty="0">
                <a:latin typeface="Arial MT"/>
                <a:cs typeface="Arial MT"/>
              </a:rPr>
              <a:t> </a:t>
            </a:r>
            <a:r>
              <a:rPr sz="2400" dirty="0">
                <a:latin typeface="Arial MT"/>
                <a:cs typeface="Arial MT"/>
              </a:rPr>
              <a:t>in</a:t>
            </a:r>
            <a:r>
              <a:rPr sz="2400" spc="-65" dirty="0">
                <a:latin typeface="Arial MT"/>
                <a:cs typeface="Arial MT"/>
              </a:rPr>
              <a:t> </a:t>
            </a:r>
            <a:r>
              <a:rPr sz="2400" dirty="0">
                <a:latin typeface="Arial MT"/>
                <a:cs typeface="Arial MT"/>
              </a:rPr>
              <a:t>the</a:t>
            </a:r>
            <a:r>
              <a:rPr sz="2400" spc="-70" dirty="0">
                <a:latin typeface="Arial MT"/>
                <a:cs typeface="Arial MT"/>
              </a:rPr>
              <a:t> </a:t>
            </a:r>
            <a:r>
              <a:rPr sz="2400" spc="-10" dirty="0">
                <a:latin typeface="Arial MT"/>
                <a:cs typeface="Arial MT"/>
              </a:rPr>
              <a:t>past.</a:t>
            </a:r>
            <a:endParaRPr sz="2400">
              <a:latin typeface="Arial MT"/>
              <a:cs typeface="Arial MT"/>
            </a:endParaRPr>
          </a:p>
        </p:txBody>
      </p:sp>
      <p:pic>
        <p:nvPicPr>
          <p:cNvPr id="4" name="object 4"/>
          <p:cNvPicPr/>
          <p:nvPr/>
        </p:nvPicPr>
        <p:blipFill>
          <a:blip r:embed="rId2" cstate="print"/>
          <a:stretch>
            <a:fillRect/>
          </a:stretch>
        </p:blipFill>
        <p:spPr>
          <a:xfrm>
            <a:off x="3358896" y="3500628"/>
            <a:ext cx="3494532" cy="1891284"/>
          </a:xfrm>
          <a:prstGeom prst="rect">
            <a:avLst/>
          </a:prstGeom>
        </p:spPr>
      </p:pic>
      <p:pic>
        <p:nvPicPr>
          <p:cNvPr id="5" name="object 5"/>
          <p:cNvPicPr/>
          <p:nvPr/>
        </p:nvPicPr>
        <p:blipFill>
          <a:blip r:embed="rId3" cstate="print"/>
          <a:stretch>
            <a:fillRect/>
          </a:stretch>
        </p:blipFill>
        <p:spPr>
          <a:xfrm>
            <a:off x="7927752" y="4110132"/>
            <a:ext cx="777430" cy="954119"/>
          </a:xfrm>
          <a:prstGeom prst="rect">
            <a:avLst/>
          </a:prstGeom>
        </p:spPr>
      </p:pic>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dirty="0"/>
              <a:t>Elapsed</a:t>
            </a:r>
            <a:r>
              <a:rPr spc="-10" dirty="0"/>
              <a:t> </a:t>
            </a:r>
            <a:r>
              <a:rPr dirty="0"/>
              <a:t>serial</a:t>
            </a:r>
            <a:r>
              <a:rPr spc="-15" dirty="0"/>
              <a:t> </a:t>
            </a:r>
            <a:r>
              <a:rPr spc="-20" dirty="0"/>
              <a:t>time</a:t>
            </a:r>
          </a:p>
        </p:txBody>
      </p:sp>
      <p:pic>
        <p:nvPicPr>
          <p:cNvPr id="3" name="object 3"/>
          <p:cNvPicPr/>
          <p:nvPr/>
        </p:nvPicPr>
        <p:blipFill>
          <a:blip r:embed="rId2" cstate="print"/>
          <a:stretch>
            <a:fillRect/>
          </a:stretch>
        </p:blipFill>
        <p:spPr>
          <a:xfrm>
            <a:off x="1991867" y="1484375"/>
            <a:ext cx="7941564" cy="2951988"/>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10" dirty="0">
                <a:solidFill>
                  <a:srgbClr val="001F5F"/>
                </a:solidFill>
              </a:rPr>
              <a:t>Communicator</a:t>
            </a:r>
          </a:p>
        </p:txBody>
      </p:sp>
      <p:sp>
        <p:nvSpPr>
          <p:cNvPr id="3" name="object 3"/>
          <p:cNvSpPr txBox="1"/>
          <p:nvPr/>
        </p:nvSpPr>
        <p:spPr>
          <a:xfrm>
            <a:off x="850493" y="1238549"/>
            <a:ext cx="10150475" cy="3702685"/>
          </a:xfrm>
          <a:prstGeom prst="rect">
            <a:avLst/>
          </a:prstGeom>
        </p:spPr>
        <p:txBody>
          <a:bodyPr vert="horz" wrap="square" lIns="0" tIns="152400" rIns="0" bIns="0" rtlCol="0">
            <a:spAutoFit/>
          </a:bodyPr>
          <a:lstStyle/>
          <a:p>
            <a:pPr marL="393065" indent="-380365">
              <a:lnSpc>
                <a:spcPct val="100000"/>
              </a:lnSpc>
              <a:spcBef>
                <a:spcPts val="1200"/>
              </a:spcBef>
              <a:buChar char="•"/>
              <a:tabLst>
                <a:tab pos="393065" algn="l"/>
              </a:tabLst>
            </a:pPr>
            <a:r>
              <a:rPr sz="2400" dirty="0">
                <a:latin typeface="Arial MT"/>
                <a:cs typeface="Arial MT"/>
              </a:rPr>
              <a:t>An</a:t>
            </a:r>
            <a:r>
              <a:rPr sz="2400" spc="-75" dirty="0">
                <a:latin typeface="Arial MT"/>
                <a:cs typeface="Arial MT"/>
              </a:rPr>
              <a:t> </a:t>
            </a:r>
            <a:r>
              <a:rPr sz="2400" dirty="0">
                <a:latin typeface="Arial MT"/>
                <a:cs typeface="Arial MT"/>
              </a:rPr>
              <a:t>identifier</a:t>
            </a:r>
            <a:r>
              <a:rPr sz="2400" spc="-45" dirty="0">
                <a:latin typeface="Arial MT"/>
                <a:cs typeface="Arial MT"/>
              </a:rPr>
              <a:t> </a:t>
            </a:r>
            <a:r>
              <a:rPr sz="2400" dirty="0">
                <a:latin typeface="Arial MT"/>
                <a:cs typeface="Arial MT"/>
              </a:rPr>
              <a:t>associated</a:t>
            </a:r>
            <a:r>
              <a:rPr sz="2400" spc="-55" dirty="0">
                <a:latin typeface="Arial MT"/>
                <a:cs typeface="Arial MT"/>
              </a:rPr>
              <a:t> </a:t>
            </a:r>
            <a:r>
              <a:rPr sz="2400" dirty="0">
                <a:latin typeface="Arial MT"/>
                <a:cs typeface="Arial MT"/>
              </a:rPr>
              <a:t>with</a:t>
            </a:r>
            <a:r>
              <a:rPr sz="2400" spc="-65" dirty="0">
                <a:latin typeface="Arial MT"/>
                <a:cs typeface="Arial MT"/>
              </a:rPr>
              <a:t> </a:t>
            </a:r>
            <a:r>
              <a:rPr sz="2400" dirty="0">
                <a:latin typeface="Arial MT"/>
                <a:cs typeface="Arial MT"/>
              </a:rPr>
              <a:t>a</a:t>
            </a:r>
            <a:r>
              <a:rPr sz="2400" spc="-70" dirty="0">
                <a:latin typeface="Arial MT"/>
                <a:cs typeface="Arial MT"/>
              </a:rPr>
              <a:t> </a:t>
            </a:r>
            <a:r>
              <a:rPr sz="2400" dirty="0">
                <a:latin typeface="Arial MT"/>
                <a:cs typeface="Arial MT"/>
              </a:rPr>
              <a:t>group</a:t>
            </a:r>
            <a:r>
              <a:rPr sz="2400" spc="-55" dirty="0">
                <a:latin typeface="Arial MT"/>
                <a:cs typeface="Arial MT"/>
              </a:rPr>
              <a:t> </a:t>
            </a:r>
            <a:r>
              <a:rPr sz="2400" dirty="0">
                <a:latin typeface="Arial MT"/>
                <a:cs typeface="Arial MT"/>
              </a:rPr>
              <a:t>of</a:t>
            </a:r>
            <a:r>
              <a:rPr sz="2400" spc="-65" dirty="0">
                <a:latin typeface="Arial MT"/>
                <a:cs typeface="Arial MT"/>
              </a:rPr>
              <a:t> </a:t>
            </a:r>
            <a:r>
              <a:rPr sz="2400" spc="-10" dirty="0">
                <a:latin typeface="Arial MT"/>
                <a:cs typeface="Arial MT"/>
              </a:rPr>
              <a:t>processes</a:t>
            </a:r>
            <a:endParaRPr sz="2400" dirty="0">
              <a:latin typeface="Arial MT"/>
              <a:cs typeface="Arial MT"/>
            </a:endParaRPr>
          </a:p>
          <a:p>
            <a:pPr marL="850900" marR="251460" lvl="1" indent="-368935">
              <a:lnSpc>
                <a:spcPct val="100000"/>
              </a:lnSpc>
              <a:spcBef>
                <a:spcPts val="1005"/>
              </a:spcBef>
              <a:buChar char="•"/>
              <a:tabLst>
                <a:tab pos="850900" algn="l"/>
              </a:tabLst>
            </a:pPr>
            <a:r>
              <a:rPr sz="2200" dirty="0">
                <a:latin typeface="Arial MT"/>
                <a:cs typeface="Arial MT"/>
              </a:rPr>
              <a:t>Each</a:t>
            </a:r>
            <a:r>
              <a:rPr sz="2200" spc="-60" dirty="0">
                <a:latin typeface="Arial MT"/>
                <a:cs typeface="Arial MT"/>
              </a:rPr>
              <a:t> </a:t>
            </a:r>
            <a:r>
              <a:rPr sz="2200" dirty="0">
                <a:latin typeface="Arial MT"/>
                <a:cs typeface="Arial MT"/>
              </a:rPr>
              <a:t>process</a:t>
            </a:r>
            <a:r>
              <a:rPr sz="2200" spc="-55" dirty="0">
                <a:latin typeface="Arial MT"/>
                <a:cs typeface="Arial MT"/>
              </a:rPr>
              <a:t> </a:t>
            </a:r>
            <a:r>
              <a:rPr sz="2200" dirty="0">
                <a:latin typeface="Arial MT"/>
                <a:cs typeface="Arial MT"/>
              </a:rPr>
              <a:t>has</a:t>
            </a:r>
            <a:r>
              <a:rPr sz="2200" spc="-60" dirty="0">
                <a:latin typeface="Arial MT"/>
                <a:cs typeface="Arial MT"/>
              </a:rPr>
              <a:t> </a:t>
            </a:r>
            <a:r>
              <a:rPr sz="2200" dirty="0">
                <a:latin typeface="Arial MT"/>
                <a:cs typeface="Arial MT"/>
              </a:rPr>
              <a:t>a</a:t>
            </a:r>
            <a:r>
              <a:rPr sz="2200" spc="-45" dirty="0">
                <a:latin typeface="Arial MT"/>
                <a:cs typeface="Arial MT"/>
              </a:rPr>
              <a:t> </a:t>
            </a:r>
            <a:r>
              <a:rPr sz="2200" dirty="0">
                <a:latin typeface="Arial MT"/>
                <a:cs typeface="Arial MT"/>
              </a:rPr>
              <a:t>unique</a:t>
            </a:r>
            <a:r>
              <a:rPr sz="2200" spc="-50" dirty="0">
                <a:latin typeface="Arial MT"/>
                <a:cs typeface="Arial MT"/>
              </a:rPr>
              <a:t> </a:t>
            </a:r>
            <a:r>
              <a:rPr sz="2200" dirty="0">
                <a:latin typeface="Arial MT"/>
                <a:cs typeface="Arial MT"/>
              </a:rPr>
              <a:t>rank</a:t>
            </a:r>
            <a:r>
              <a:rPr sz="2200" spc="-55" dirty="0">
                <a:latin typeface="Arial MT"/>
                <a:cs typeface="Arial MT"/>
              </a:rPr>
              <a:t> </a:t>
            </a:r>
            <a:r>
              <a:rPr sz="2200" dirty="0">
                <a:latin typeface="Arial MT"/>
                <a:cs typeface="Arial MT"/>
              </a:rPr>
              <a:t>within</a:t>
            </a:r>
            <a:r>
              <a:rPr sz="2200" spc="-55" dirty="0">
                <a:latin typeface="Arial MT"/>
                <a:cs typeface="Arial MT"/>
              </a:rPr>
              <a:t> </a:t>
            </a:r>
            <a:r>
              <a:rPr sz="2200" dirty="0">
                <a:latin typeface="Arial MT"/>
                <a:cs typeface="Arial MT"/>
              </a:rPr>
              <a:t>a</a:t>
            </a:r>
            <a:r>
              <a:rPr sz="2200" spc="-60" dirty="0">
                <a:latin typeface="Arial MT"/>
                <a:cs typeface="Arial MT"/>
              </a:rPr>
              <a:t> </a:t>
            </a:r>
            <a:r>
              <a:rPr sz="2200" dirty="0">
                <a:latin typeface="Arial MT"/>
                <a:cs typeface="Arial MT"/>
              </a:rPr>
              <a:t>specific</a:t>
            </a:r>
            <a:r>
              <a:rPr sz="2200" spc="-75" dirty="0">
                <a:latin typeface="Arial MT"/>
                <a:cs typeface="Arial MT"/>
              </a:rPr>
              <a:t> </a:t>
            </a:r>
            <a:r>
              <a:rPr sz="2200" dirty="0">
                <a:latin typeface="Arial MT"/>
                <a:cs typeface="Arial MT"/>
              </a:rPr>
              <a:t>communicator</a:t>
            </a:r>
            <a:r>
              <a:rPr sz="2200" spc="-25" dirty="0">
                <a:latin typeface="Arial MT"/>
                <a:cs typeface="Arial MT"/>
              </a:rPr>
              <a:t> </a:t>
            </a:r>
            <a:r>
              <a:rPr sz="2200" dirty="0">
                <a:latin typeface="Arial MT"/>
                <a:cs typeface="Arial MT"/>
              </a:rPr>
              <a:t>from</a:t>
            </a:r>
            <a:r>
              <a:rPr sz="2200" spc="-45" dirty="0">
                <a:latin typeface="Arial MT"/>
                <a:cs typeface="Arial MT"/>
              </a:rPr>
              <a:t> </a:t>
            </a:r>
            <a:r>
              <a:rPr sz="2200" dirty="0">
                <a:latin typeface="Arial MT"/>
                <a:cs typeface="Arial MT"/>
              </a:rPr>
              <a:t>0</a:t>
            </a:r>
            <a:r>
              <a:rPr sz="2200" spc="-60" dirty="0">
                <a:latin typeface="Arial MT"/>
                <a:cs typeface="Arial MT"/>
              </a:rPr>
              <a:t> </a:t>
            </a:r>
            <a:r>
              <a:rPr sz="2200" spc="-25" dirty="0">
                <a:latin typeface="Arial MT"/>
                <a:cs typeface="Arial MT"/>
              </a:rPr>
              <a:t>to </a:t>
            </a:r>
            <a:r>
              <a:rPr sz="2200" spc="-10" dirty="0">
                <a:latin typeface="Arial MT"/>
                <a:cs typeface="Arial MT"/>
              </a:rPr>
              <a:t>(nprocesses-</a:t>
            </a:r>
            <a:r>
              <a:rPr sz="2200" spc="-25" dirty="0">
                <a:latin typeface="Arial MT"/>
                <a:cs typeface="Arial MT"/>
              </a:rPr>
              <a:t>1)</a:t>
            </a:r>
            <a:endParaRPr sz="2200" dirty="0">
              <a:latin typeface="Arial MT"/>
              <a:cs typeface="Arial MT"/>
            </a:endParaRPr>
          </a:p>
          <a:p>
            <a:pPr marL="850265" lvl="1" indent="-368300">
              <a:lnSpc>
                <a:spcPct val="100000"/>
              </a:lnSpc>
              <a:spcBef>
                <a:spcPts val="994"/>
              </a:spcBef>
              <a:buChar char="•"/>
              <a:tabLst>
                <a:tab pos="850265" algn="l"/>
              </a:tabLst>
            </a:pPr>
            <a:r>
              <a:rPr sz="2200" dirty="0">
                <a:latin typeface="Arial MT"/>
                <a:cs typeface="Arial MT"/>
              </a:rPr>
              <a:t>Always</a:t>
            </a:r>
            <a:r>
              <a:rPr sz="2200" spc="-55" dirty="0">
                <a:latin typeface="Arial MT"/>
                <a:cs typeface="Arial MT"/>
              </a:rPr>
              <a:t> </a:t>
            </a:r>
            <a:r>
              <a:rPr sz="2200" dirty="0">
                <a:latin typeface="Arial MT"/>
                <a:cs typeface="Arial MT"/>
              </a:rPr>
              <a:t>required</a:t>
            </a:r>
            <a:r>
              <a:rPr sz="2200" spc="-50" dirty="0">
                <a:latin typeface="Arial MT"/>
                <a:cs typeface="Arial MT"/>
              </a:rPr>
              <a:t> </a:t>
            </a:r>
            <a:r>
              <a:rPr sz="2200" dirty="0">
                <a:latin typeface="Arial MT"/>
                <a:cs typeface="Arial MT"/>
              </a:rPr>
              <a:t>when</a:t>
            </a:r>
            <a:r>
              <a:rPr sz="2200" spc="-45" dirty="0">
                <a:latin typeface="Arial MT"/>
                <a:cs typeface="Arial MT"/>
              </a:rPr>
              <a:t> </a:t>
            </a:r>
            <a:r>
              <a:rPr sz="2200" dirty="0">
                <a:latin typeface="Arial MT"/>
                <a:cs typeface="Arial MT"/>
              </a:rPr>
              <a:t>initiating</a:t>
            </a:r>
            <a:r>
              <a:rPr sz="2200" spc="-60" dirty="0">
                <a:latin typeface="Arial MT"/>
                <a:cs typeface="Arial MT"/>
              </a:rPr>
              <a:t> </a:t>
            </a:r>
            <a:r>
              <a:rPr sz="2200" dirty="0">
                <a:latin typeface="Arial MT"/>
                <a:cs typeface="Arial MT"/>
              </a:rPr>
              <a:t>a</a:t>
            </a:r>
            <a:r>
              <a:rPr sz="2200" spc="-55" dirty="0">
                <a:latin typeface="Arial MT"/>
                <a:cs typeface="Arial MT"/>
              </a:rPr>
              <a:t> </a:t>
            </a:r>
            <a:r>
              <a:rPr sz="2200" spc="-10" dirty="0">
                <a:latin typeface="Arial MT"/>
                <a:cs typeface="Arial MT"/>
              </a:rPr>
              <a:t>communication</a:t>
            </a:r>
            <a:r>
              <a:rPr sz="2200" spc="-45" dirty="0">
                <a:latin typeface="Arial MT"/>
                <a:cs typeface="Arial MT"/>
              </a:rPr>
              <a:t> </a:t>
            </a:r>
            <a:r>
              <a:rPr sz="2200" dirty="0">
                <a:latin typeface="Arial MT"/>
                <a:cs typeface="Arial MT"/>
              </a:rPr>
              <a:t>by</a:t>
            </a:r>
            <a:r>
              <a:rPr sz="2200" spc="-55" dirty="0">
                <a:latin typeface="Arial MT"/>
                <a:cs typeface="Arial MT"/>
              </a:rPr>
              <a:t> </a:t>
            </a:r>
            <a:r>
              <a:rPr sz="2200" dirty="0">
                <a:latin typeface="Arial MT"/>
                <a:cs typeface="Arial MT"/>
              </a:rPr>
              <a:t>calling</a:t>
            </a:r>
            <a:r>
              <a:rPr sz="2200" spc="-60" dirty="0">
                <a:latin typeface="Arial MT"/>
                <a:cs typeface="Arial MT"/>
              </a:rPr>
              <a:t> </a:t>
            </a:r>
            <a:r>
              <a:rPr sz="2200" dirty="0">
                <a:latin typeface="Arial MT"/>
                <a:cs typeface="Arial MT"/>
              </a:rPr>
              <a:t>an</a:t>
            </a:r>
            <a:r>
              <a:rPr sz="2200" spc="-55" dirty="0">
                <a:latin typeface="Arial MT"/>
                <a:cs typeface="Arial MT"/>
              </a:rPr>
              <a:t> </a:t>
            </a:r>
            <a:r>
              <a:rPr sz="2200" dirty="0">
                <a:latin typeface="Arial MT"/>
                <a:cs typeface="Arial MT"/>
              </a:rPr>
              <a:t>MPI</a:t>
            </a:r>
            <a:r>
              <a:rPr sz="2200" spc="-50" dirty="0">
                <a:latin typeface="Arial MT"/>
                <a:cs typeface="Arial MT"/>
              </a:rPr>
              <a:t> </a:t>
            </a:r>
            <a:r>
              <a:rPr sz="2200" spc="-10" dirty="0">
                <a:latin typeface="Arial MT"/>
                <a:cs typeface="Arial MT"/>
              </a:rPr>
              <a:t>function</a:t>
            </a:r>
            <a:endParaRPr sz="2200" dirty="0">
              <a:latin typeface="Arial MT"/>
              <a:cs typeface="Arial MT"/>
            </a:endParaRPr>
          </a:p>
          <a:p>
            <a:pPr marL="393065" indent="-380365">
              <a:lnSpc>
                <a:spcPct val="100000"/>
              </a:lnSpc>
              <a:spcBef>
                <a:spcPts val="1000"/>
              </a:spcBef>
              <a:buChar char="•"/>
              <a:tabLst>
                <a:tab pos="393065" algn="l"/>
              </a:tabLst>
            </a:pPr>
            <a:r>
              <a:rPr sz="2400" dirty="0">
                <a:latin typeface="Arial MT"/>
                <a:cs typeface="Arial MT"/>
              </a:rPr>
              <a:t>Default:</a:t>
            </a:r>
            <a:r>
              <a:rPr sz="2400" spc="-105" dirty="0">
                <a:latin typeface="Arial MT"/>
                <a:cs typeface="Arial MT"/>
              </a:rPr>
              <a:t> </a:t>
            </a:r>
            <a:r>
              <a:rPr sz="2400" spc="-10" dirty="0">
                <a:latin typeface="Arial MT"/>
                <a:cs typeface="Arial MT"/>
              </a:rPr>
              <a:t>MPI_COMM_WORLD</a:t>
            </a:r>
            <a:endParaRPr sz="2400" dirty="0">
              <a:latin typeface="Arial MT"/>
              <a:cs typeface="Arial MT"/>
            </a:endParaRPr>
          </a:p>
          <a:p>
            <a:pPr marL="850265" lvl="1" indent="-368300">
              <a:lnSpc>
                <a:spcPct val="100000"/>
              </a:lnSpc>
              <a:spcBef>
                <a:spcPts val="1010"/>
              </a:spcBef>
              <a:buChar char="•"/>
              <a:tabLst>
                <a:tab pos="850265" algn="l"/>
              </a:tabLst>
            </a:pPr>
            <a:r>
              <a:rPr sz="2200" dirty="0">
                <a:latin typeface="Arial MT"/>
                <a:cs typeface="Arial MT"/>
              </a:rPr>
              <a:t>Contains</a:t>
            </a:r>
            <a:r>
              <a:rPr sz="2200" spc="-65" dirty="0">
                <a:latin typeface="Arial MT"/>
                <a:cs typeface="Arial MT"/>
              </a:rPr>
              <a:t> </a:t>
            </a:r>
            <a:r>
              <a:rPr sz="2200" dirty="0">
                <a:latin typeface="Arial MT"/>
                <a:cs typeface="Arial MT"/>
              </a:rPr>
              <a:t>all</a:t>
            </a:r>
            <a:r>
              <a:rPr sz="2200" spc="-70" dirty="0">
                <a:latin typeface="Arial MT"/>
                <a:cs typeface="Arial MT"/>
              </a:rPr>
              <a:t> </a:t>
            </a:r>
            <a:r>
              <a:rPr sz="2200" spc="-10" dirty="0">
                <a:latin typeface="Arial MT"/>
                <a:cs typeface="Arial MT"/>
              </a:rPr>
              <a:t>processes</a:t>
            </a:r>
            <a:endParaRPr sz="2200" dirty="0">
              <a:latin typeface="Arial MT"/>
              <a:cs typeface="Arial MT"/>
            </a:endParaRPr>
          </a:p>
          <a:p>
            <a:pPr marL="393065" indent="-380365">
              <a:lnSpc>
                <a:spcPct val="100000"/>
              </a:lnSpc>
              <a:spcBef>
                <a:spcPts val="1000"/>
              </a:spcBef>
              <a:buChar char="•"/>
              <a:tabLst>
                <a:tab pos="393065" algn="l"/>
              </a:tabLst>
            </a:pPr>
            <a:r>
              <a:rPr sz="2400" dirty="0">
                <a:latin typeface="Arial MT"/>
                <a:cs typeface="Arial MT"/>
              </a:rPr>
              <a:t>Several</a:t>
            </a:r>
            <a:r>
              <a:rPr sz="2400" spc="-60" dirty="0">
                <a:latin typeface="Arial MT"/>
                <a:cs typeface="Arial MT"/>
              </a:rPr>
              <a:t> </a:t>
            </a:r>
            <a:r>
              <a:rPr sz="2400" spc="-10" dirty="0">
                <a:latin typeface="Arial MT"/>
                <a:cs typeface="Arial MT"/>
              </a:rPr>
              <a:t>communicators</a:t>
            </a:r>
            <a:r>
              <a:rPr sz="2400" spc="-50" dirty="0">
                <a:latin typeface="Arial MT"/>
                <a:cs typeface="Arial MT"/>
              </a:rPr>
              <a:t> </a:t>
            </a:r>
            <a:r>
              <a:rPr sz="2400" dirty="0">
                <a:latin typeface="Arial MT"/>
                <a:cs typeface="Arial MT"/>
              </a:rPr>
              <a:t>can</a:t>
            </a:r>
            <a:r>
              <a:rPr sz="2400" spc="-65" dirty="0">
                <a:latin typeface="Arial MT"/>
                <a:cs typeface="Arial MT"/>
              </a:rPr>
              <a:t> </a:t>
            </a:r>
            <a:r>
              <a:rPr sz="2400" spc="-20" dirty="0">
                <a:latin typeface="Arial MT"/>
                <a:cs typeface="Arial MT"/>
              </a:rPr>
              <a:t>co-</a:t>
            </a:r>
            <a:r>
              <a:rPr sz="2400" spc="-10" dirty="0">
                <a:latin typeface="Arial MT"/>
                <a:cs typeface="Arial MT"/>
              </a:rPr>
              <a:t>exist</a:t>
            </a:r>
            <a:endParaRPr sz="2400" dirty="0">
              <a:latin typeface="Arial MT"/>
              <a:cs typeface="Arial MT"/>
            </a:endParaRPr>
          </a:p>
          <a:p>
            <a:pPr marL="850265" lvl="1" indent="-368300">
              <a:lnSpc>
                <a:spcPct val="100000"/>
              </a:lnSpc>
              <a:spcBef>
                <a:spcPts val="1000"/>
              </a:spcBef>
              <a:buChar char="•"/>
              <a:tabLst>
                <a:tab pos="850265" algn="l"/>
              </a:tabLst>
            </a:pPr>
            <a:r>
              <a:rPr sz="2200" dirty="0">
                <a:latin typeface="Arial MT"/>
                <a:cs typeface="Arial MT"/>
              </a:rPr>
              <a:t>A</a:t>
            </a:r>
            <a:r>
              <a:rPr sz="2200" spc="-55" dirty="0">
                <a:latin typeface="Arial MT"/>
                <a:cs typeface="Arial MT"/>
              </a:rPr>
              <a:t> </a:t>
            </a:r>
            <a:r>
              <a:rPr sz="2200" dirty="0">
                <a:latin typeface="Arial MT"/>
                <a:cs typeface="Arial MT"/>
              </a:rPr>
              <a:t>process</a:t>
            </a:r>
            <a:r>
              <a:rPr sz="2200" spc="-45" dirty="0">
                <a:latin typeface="Arial MT"/>
                <a:cs typeface="Arial MT"/>
              </a:rPr>
              <a:t> </a:t>
            </a:r>
            <a:r>
              <a:rPr sz="2200" dirty="0">
                <a:latin typeface="Arial MT"/>
                <a:cs typeface="Arial MT"/>
              </a:rPr>
              <a:t>can</a:t>
            </a:r>
            <a:r>
              <a:rPr sz="2200" spc="-55" dirty="0">
                <a:latin typeface="Arial MT"/>
                <a:cs typeface="Arial MT"/>
              </a:rPr>
              <a:t> </a:t>
            </a:r>
            <a:r>
              <a:rPr sz="2200" dirty="0">
                <a:latin typeface="Arial MT"/>
                <a:cs typeface="Arial MT"/>
              </a:rPr>
              <a:t>belong</a:t>
            </a:r>
            <a:r>
              <a:rPr sz="2200" spc="-55" dirty="0">
                <a:latin typeface="Arial MT"/>
                <a:cs typeface="Arial MT"/>
              </a:rPr>
              <a:t> </a:t>
            </a:r>
            <a:r>
              <a:rPr sz="2200" dirty="0">
                <a:latin typeface="Arial MT"/>
                <a:cs typeface="Arial MT"/>
              </a:rPr>
              <a:t>to</a:t>
            </a:r>
            <a:r>
              <a:rPr sz="2200" spc="-55" dirty="0">
                <a:latin typeface="Arial MT"/>
                <a:cs typeface="Arial MT"/>
              </a:rPr>
              <a:t> </a:t>
            </a:r>
            <a:r>
              <a:rPr sz="2200" dirty="0">
                <a:latin typeface="Arial MT"/>
                <a:cs typeface="Arial MT"/>
              </a:rPr>
              <a:t>different</a:t>
            </a:r>
            <a:r>
              <a:rPr sz="2200" spc="-50" dirty="0">
                <a:latin typeface="Arial MT"/>
                <a:cs typeface="Arial MT"/>
              </a:rPr>
              <a:t> </a:t>
            </a:r>
            <a:r>
              <a:rPr sz="2200" spc="-10" dirty="0">
                <a:latin typeface="Arial MT"/>
                <a:cs typeface="Arial MT"/>
              </a:rPr>
              <a:t>communicators</a:t>
            </a:r>
            <a:r>
              <a:rPr sz="2200" spc="-25" dirty="0">
                <a:latin typeface="Arial MT"/>
                <a:cs typeface="Arial MT"/>
              </a:rPr>
              <a:t> </a:t>
            </a:r>
            <a:r>
              <a:rPr sz="2200" dirty="0">
                <a:latin typeface="Arial MT"/>
                <a:cs typeface="Arial MT"/>
              </a:rPr>
              <a:t>at</a:t>
            </a:r>
            <a:r>
              <a:rPr sz="2200" spc="-50" dirty="0">
                <a:latin typeface="Arial MT"/>
                <a:cs typeface="Arial MT"/>
              </a:rPr>
              <a:t> </a:t>
            </a:r>
            <a:r>
              <a:rPr sz="2200" dirty="0">
                <a:latin typeface="Arial MT"/>
                <a:cs typeface="Arial MT"/>
              </a:rPr>
              <a:t>the</a:t>
            </a:r>
            <a:r>
              <a:rPr sz="2200" spc="-35" dirty="0">
                <a:latin typeface="Arial MT"/>
                <a:cs typeface="Arial MT"/>
              </a:rPr>
              <a:t> </a:t>
            </a:r>
            <a:r>
              <a:rPr sz="2200" dirty="0">
                <a:latin typeface="Arial MT"/>
                <a:cs typeface="Arial MT"/>
              </a:rPr>
              <a:t>same</a:t>
            </a:r>
            <a:r>
              <a:rPr sz="2200" spc="-40" dirty="0">
                <a:latin typeface="Arial MT"/>
                <a:cs typeface="Arial MT"/>
              </a:rPr>
              <a:t> </a:t>
            </a:r>
            <a:r>
              <a:rPr sz="2200" spc="-20" dirty="0">
                <a:latin typeface="Arial MT"/>
                <a:cs typeface="Arial MT"/>
              </a:rPr>
              <a:t>time</a:t>
            </a:r>
            <a:endParaRPr sz="2200" dirty="0">
              <a:latin typeface="Arial MT"/>
              <a:cs typeface="Arial MT"/>
            </a:endParaRP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10" dirty="0"/>
              <a:t>MPI_Barrier</a:t>
            </a:r>
          </a:p>
        </p:txBody>
      </p:sp>
      <p:sp>
        <p:nvSpPr>
          <p:cNvPr id="3" name="object 3"/>
          <p:cNvSpPr txBox="1"/>
          <p:nvPr/>
        </p:nvSpPr>
        <p:spPr>
          <a:xfrm>
            <a:off x="850493" y="1378458"/>
            <a:ext cx="10421620" cy="756920"/>
          </a:xfrm>
          <a:prstGeom prst="rect">
            <a:avLst/>
          </a:prstGeom>
        </p:spPr>
        <p:txBody>
          <a:bodyPr vert="horz" wrap="square" lIns="0" tIns="12700" rIns="0" bIns="0" rtlCol="0">
            <a:spAutoFit/>
          </a:bodyPr>
          <a:lstStyle/>
          <a:p>
            <a:pPr marL="393700" marR="5080" indent="-381000">
              <a:lnSpc>
                <a:spcPct val="100000"/>
              </a:lnSpc>
              <a:spcBef>
                <a:spcPts val="100"/>
              </a:spcBef>
              <a:buChar char="•"/>
              <a:tabLst>
                <a:tab pos="393700" algn="l"/>
              </a:tabLst>
            </a:pPr>
            <a:r>
              <a:rPr sz="2400" dirty="0">
                <a:latin typeface="Arial MT"/>
                <a:cs typeface="Arial MT"/>
              </a:rPr>
              <a:t>Ensures</a:t>
            </a:r>
            <a:r>
              <a:rPr sz="2400" spc="-45" dirty="0">
                <a:latin typeface="Arial MT"/>
                <a:cs typeface="Arial MT"/>
              </a:rPr>
              <a:t> </a:t>
            </a:r>
            <a:r>
              <a:rPr sz="2400" dirty="0">
                <a:latin typeface="Arial MT"/>
                <a:cs typeface="Arial MT"/>
              </a:rPr>
              <a:t>that</a:t>
            </a:r>
            <a:r>
              <a:rPr sz="2400" spc="-70" dirty="0">
                <a:latin typeface="Arial MT"/>
                <a:cs typeface="Arial MT"/>
              </a:rPr>
              <a:t> </a:t>
            </a:r>
            <a:r>
              <a:rPr sz="2400" dirty="0">
                <a:latin typeface="Arial MT"/>
                <a:cs typeface="Arial MT"/>
              </a:rPr>
              <a:t>no</a:t>
            </a:r>
            <a:r>
              <a:rPr sz="2400" spc="-55" dirty="0">
                <a:latin typeface="Arial MT"/>
                <a:cs typeface="Arial MT"/>
              </a:rPr>
              <a:t> </a:t>
            </a:r>
            <a:r>
              <a:rPr sz="2400" dirty="0">
                <a:latin typeface="Arial MT"/>
                <a:cs typeface="Arial MT"/>
              </a:rPr>
              <a:t>process</a:t>
            </a:r>
            <a:r>
              <a:rPr sz="2400" spc="-45" dirty="0">
                <a:latin typeface="Arial MT"/>
                <a:cs typeface="Arial MT"/>
              </a:rPr>
              <a:t> </a:t>
            </a:r>
            <a:r>
              <a:rPr sz="2400" dirty="0">
                <a:latin typeface="Arial MT"/>
                <a:cs typeface="Arial MT"/>
              </a:rPr>
              <a:t>will</a:t>
            </a:r>
            <a:r>
              <a:rPr sz="2400" spc="-40" dirty="0">
                <a:latin typeface="Arial MT"/>
                <a:cs typeface="Arial MT"/>
              </a:rPr>
              <a:t> </a:t>
            </a:r>
            <a:r>
              <a:rPr sz="2400" dirty="0">
                <a:latin typeface="Arial MT"/>
                <a:cs typeface="Arial MT"/>
              </a:rPr>
              <a:t>return</a:t>
            </a:r>
            <a:r>
              <a:rPr sz="2400" spc="-60" dirty="0">
                <a:latin typeface="Arial MT"/>
                <a:cs typeface="Arial MT"/>
              </a:rPr>
              <a:t> </a:t>
            </a:r>
            <a:r>
              <a:rPr sz="2400" dirty="0">
                <a:latin typeface="Arial MT"/>
                <a:cs typeface="Arial MT"/>
              </a:rPr>
              <a:t>from</a:t>
            </a:r>
            <a:r>
              <a:rPr sz="2400" spc="-75" dirty="0">
                <a:latin typeface="Arial MT"/>
                <a:cs typeface="Arial MT"/>
              </a:rPr>
              <a:t> </a:t>
            </a:r>
            <a:r>
              <a:rPr sz="2400" dirty="0">
                <a:latin typeface="Arial MT"/>
                <a:cs typeface="Arial MT"/>
              </a:rPr>
              <a:t>calling</a:t>
            </a:r>
            <a:r>
              <a:rPr sz="2400" spc="-20" dirty="0">
                <a:latin typeface="Arial MT"/>
                <a:cs typeface="Arial MT"/>
              </a:rPr>
              <a:t> </a:t>
            </a:r>
            <a:r>
              <a:rPr sz="2400" dirty="0">
                <a:latin typeface="Arial MT"/>
                <a:cs typeface="Arial MT"/>
              </a:rPr>
              <a:t>it</a:t>
            </a:r>
            <a:r>
              <a:rPr sz="2400" spc="-65" dirty="0">
                <a:latin typeface="Arial MT"/>
                <a:cs typeface="Arial MT"/>
              </a:rPr>
              <a:t> </a:t>
            </a:r>
            <a:r>
              <a:rPr sz="2400" dirty="0">
                <a:latin typeface="Arial MT"/>
                <a:cs typeface="Arial MT"/>
              </a:rPr>
              <a:t>until</a:t>
            </a:r>
            <a:r>
              <a:rPr sz="2400" spc="-55" dirty="0">
                <a:latin typeface="Arial MT"/>
                <a:cs typeface="Arial MT"/>
              </a:rPr>
              <a:t> </a:t>
            </a:r>
            <a:r>
              <a:rPr sz="2400" dirty="0">
                <a:latin typeface="Arial MT"/>
                <a:cs typeface="Arial MT"/>
              </a:rPr>
              <a:t>every</a:t>
            </a:r>
            <a:r>
              <a:rPr sz="2400" spc="-50" dirty="0">
                <a:latin typeface="Arial MT"/>
                <a:cs typeface="Arial MT"/>
              </a:rPr>
              <a:t> </a:t>
            </a:r>
            <a:r>
              <a:rPr sz="2400" dirty="0">
                <a:latin typeface="Arial MT"/>
                <a:cs typeface="Arial MT"/>
              </a:rPr>
              <a:t>process</a:t>
            </a:r>
            <a:r>
              <a:rPr sz="2400" spc="-55" dirty="0">
                <a:latin typeface="Arial MT"/>
                <a:cs typeface="Arial MT"/>
              </a:rPr>
              <a:t> </a:t>
            </a:r>
            <a:r>
              <a:rPr sz="2400" dirty="0">
                <a:latin typeface="Arial MT"/>
                <a:cs typeface="Arial MT"/>
              </a:rPr>
              <a:t>in</a:t>
            </a:r>
            <a:r>
              <a:rPr sz="2400" spc="-50" dirty="0">
                <a:latin typeface="Arial MT"/>
                <a:cs typeface="Arial MT"/>
              </a:rPr>
              <a:t> </a:t>
            </a:r>
            <a:r>
              <a:rPr sz="2400" spc="-25" dirty="0">
                <a:latin typeface="Arial MT"/>
                <a:cs typeface="Arial MT"/>
              </a:rPr>
              <a:t>the </a:t>
            </a:r>
            <a:r>
              <a:rPr sz="2400" dirty="0">
                <a:latin typeface="Arial MT"/>
                <a:cs typeface="Arial MT"/>
              </a:rPr>
              <a:t>communicator</a:t>
            </a:r>
            <a:r>
              <a:rPr sz="2400" spc="-80" dirty="0">
                <a:latin typeface="Arial MT"/>
                <a:cs typeface="Arial MT"/>
              </a:rPr>
              <a:t> </a:t>
            </a:r>
            <a:r>
              <a:rPr sz="2400" dirty="0">
                <a:latin typeface="Arial MT"/>
                <a:cs typeface="Arial MT"/>
              </a:rPr>
              <a:t>has</a:t>
            </a:r>
            <a:r>
              <a:rPr sz="2400" spc="-90" dirty="0">
                <a:latin typeface="Arial MT"/>
                <a:cs typeface="Arial MT"/>
              </a:rPr>
              <a:t> </a:t>
            </a:r>
            <a:r>
              <a:rPr sz="2400" dirty="0">
                <a:latin typeface="Arial MT"/>
                <a:cs typeface="Arial MT"/>
              </a:rPr>
              <a:t>started</a:t>
            </a:r>
            <a:r>
              <a:rPr sz="2400" spc="-110" dirty="0">
                <a:latin typeface="Arial MT"/>
                <a:cs typeface="Arial MT"/>
              </a:rPr>
              <a:t> </a:t>
            </a:r>
            <a:r>
              <a:rPr sz="2400" dirty="0">
                <a:latin typeface="Arial MT"/>
                <a:cs typeface="Arial MT"/>
              </a:rPr>
              <a:t>calling</a:t>
            </a:r>
            <a:r>
              <a:rPr sz="2400" spc="-60" dirty="0">
                <a:latin typeface="Arial MT"/>
                <a:cs typeface="Arial MT"/>
              </a:rPr>
              <a:t> </a:t>
            </a:r>
            <a:r>
              <a:rPr sz="2400" spc="-25" dirty="0">
                <a:latin typeface="Arial MT"/>
                <a:cs typeface="Arial MT"/>
              </a:rPr>
              <a:t>it.</a:t>
            </a:r>
            <a:endParaRPr sz="2400">
              <a:latin typeface="Arial MT"/>
              <a:cs typeface="Arial MT"/>
            </a:endParaRPr>
          </a:p>
        </p:txBody>
      </p:sp>
      <p:pic>
        <p:nvPicPr>
          <p:cNvPr id="4" name="object 4"/>
          <p:cNvPicPr/>
          <p:nvPr/>
        </p:nvPicPr>
        <p:blipFill>
          <a:blip r:embed="rId2" cstate="print"/>
          <a:stretch>
            <a:fillRect/>
          </a:stretch>
        </p:blipFill>
        <p:spPr>
          <a:xfrm>
            <a:off x="2159872" y="3483102"/>
            <a:ext cx="7602221" cy="265430"/>
          </a:xfrm>
          <a:prstGeom prst="rect">
            <a:avLst/>
          </a:prstGeom>
        </p:spPr>
      </p:pic>
      <p:pic>
        <p:nvPicPr>
          <p:cNvPr id="5" name="object 5"/>
          <p:cNvPicPr/>
          <p:nvPr/>
        </p:nvPicPr>
        <p:blipFill>
          <a:blip r:embed="rId3" cstate="print"/>
          <a:stretch>
            <a:fillRect/>
          </a:stretch>
        </p:blipFill>
        <p:spPr>
          <a:xfrm>
            <a:off x="8112252" y="4076700"/>
            <a:ext cx="1943100" cy="1943100"/>
          </a:xfrm>
          <a:prstGeom prst="rect">
            <a:avLst/>
          </a:prstGeom>
        </p:spPr>
      </p:pic>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10" dirty="0"/>
              <a:t>MPI_Barrier</a:t>
            </a:r>
          </a:p>
        </p:txBody>
      </p:sp>
      <p:grpSp>
        <p:nvGrpSpPr>
          <p:cNvPr id="3" name="object 3"/>
          <p:cNvGrpSpPr/>
          <p:nvPr/>
        </p:nvGrpSpPr>
        <p:grpSpPr>
          <a:xfrm>
            <a:off x="1918716" y="1341119"/>
            <a:ext cx="8470900" cy="4057015"/>
            <a:chOff x="1918716" y="1341119"/>
            <a:chExt cx="8470900" cy="4057015"/>
          </a:xfrm>
        </p:grpSpPr>
        <p:pic>
          <p:nvPicPr>
            <p:cNvPr id="4" name="object 4"/>
            <p:cNvPicPr/>
            <p:nvPr/>
          </p:nvPicPr>
          <p:blipFill>
            <a:blip r:embed="rId2" cstate="print"/>
            <a:stretch>
              <a:fillRect/>
            </a:stretch>
          </p:blipFill>
          <p:spPr>
            <a:xfrm>
              <a:off x="1918716" y="1341119"/>
              <a:ext cx="8470392" cy="1943100"/>
            </a:xfrm>
            <a:prstGeom prst="rect">
              <a:avLst/>
            </a:prstGeom>
          </p:spPr>
        </p:pic>
        <p:pic>
          <p:nvPicPr>
            <p:cNvPr id="5" name="object 5"/>
            <p:cNvPicPr/>
            <p:nvPr/>
          </p:nvPicPr>
          <p:blipFill>
            <a:blip r:embed="rId3" cstate="print"/>
            <a:stretch>
              <a:fillRect/>
            </a:stretch>
          </p:blipFill>
          <p:spPr>
            <a:xfrm>
              <a:off x="1918716" y="3284219"/>
              <a:ext cx="7057644" cy="2113788"/>
            </a:xfrm>
            <a:prstGeom prst="rect">
              <a:avLst/>
            </a:prstGeom>
          </p:spPr>
        </p:pic>
      </p:gr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74293" y="133857"/>
            <a:ext cx="8733790" cy="953135"/>
          </a:xfrm>
          <a:prstGeom prst="rect">
            <a:avLst/>
          </a:prstGeom>
        </p:spPr>
        <p:txBody>
          <a:bodyPr vert="horz" wrap="square" lIns="0" tIns="67945" rIns="0" bIns="0" rtlCol="0">
            <a:spAutoFit/>
          </a:bodyPr>
          <a:lstStyle/>
          <a:p>
            <a:pPr marL="12700" marR="5080">
              <a:lnSpc>
                <a:spcPts val="3460"/>
              </a:lnSpc>
              <a:spcBef>
                <a:spcPts val="535"/>
              </a:spcBef>
            </a:pPr>
            <a:r>
              <a:rPr sz="3200" dirty="0"/>
              <a:t>Run-times</a:t>
            </a:r>
            <a:r>
              <a:rPr sz="3200" spc="-35" dirty="0"/>
              <a:t> </a:t>
            </a:r>
            <a:r>
              <a:rPr sz="3200" dirty="0"/>
              <a:t>of</a:t>
            </a:r>
            <a:r>
              <a:rPr sz="3200" spc="-15" dirty="0"/>
              <a:t> </a:t>
            </a:r>
            <a:r>
              <a:rPr sz="3200" dirty="0"/>
              <a:t>serial</a:t>
            </a:r>
            <a:r>
              <a:rPr sz="3200" spc="-15" dirty="0"/>
              <a:t> </a:t>
            </a:r>
            <a:r>
              <a:rPr sz="3200" dirty="0"/>
              <a:t>and</a:t>
            </a:r>
            <a:r>
              <a:rPr sz="3200" spc="-25" dirty="0"/>
              <a:t> </a:t>
            </a:r>
            <a:r>
              <a:rPr sz="3200" dirty="0"/>
              <a:t>parallel</a:t>
            </a:r>
            <a:r>
              <a:rPr sz="3200" spc="-10" dirty="0"/>
              <a:t> matrix-vector multiplication</a:t>
            </a:r>
            <a:endParaRPr sz="3200"/>
          </a:p>
        </p:txBody>
      </p:sp>
      <p:pic>
        <p:nvPicPr>
          <p:cNvPr id="3" name="object 3"/>
          <p:cNvPicPr/>
          <p:nvPr/>
        </p:nvPicPr>
        <p:blipFill>
          <a:blip r:embed="rId2" cstate="print"/>
          <a:stretch>
            <a:fillRect/>
          </a:stretch>
        </p:blipFill>
        <p:spPr>
          <a:xfrm>
            <a:off x="2279904" y="1629155"/>
            <a:ext cx="7042404" cy="3168396"/>
          </a:xfrm>
          <a:prstGeom prst="rect">
            <a:avLst/>
          </a:prstGeom>
        </p:spPr>
      </p:pic>
      <p:sp>
        <p:nvSpPr>
          <p:cNvPr id="4" name="object 4"/>
          <p:cNvSpPr txBox="1"/>
          <p:nvPr/>
        </p:nvSpPr>
        <p:spPr>
          <a:xfrm>
            <a:off x="7975854" y="5111622"/>
            <a:ext cx="1187450" cy="330835"/>
          </a:xfrm>
          <a:prstGeom prst="rect">
            <a:avLst/>
          </a:prstGeom>
        </p:spPr>
        <p:txBody>
          <a:bodyPr vert="horz" wrap="square" lIns="0" tIns="12700" rIns="0" bIns="0" rtlCol="0">
            <a:spAutoFit/>
          </a:bodyPr>
          <a:lstStyle/>
          <a:p>
            <a:pPr marL="12700">
              <a:lnSpc>
                <a:spcPct val="100000"/>
              </a:lnSpc>
              <a:spcBef>
                <a:spcPts val="100"/>
              </a:spcBef>
            </a:pPr>
            <a:r>
              <a:rPr sz="2000" i="1" spc="-10" dirty="0">
                <a:solidFill>
                  <a:srgbClr val="FF0000"/>
                </a:solidFill>
                <a:latin typeface="Arial"/>
                <a:cs typeface="Arial"/>
              </a:rPr>
              <a:t>(Seconds)</a:t>
            </a:r>
            <a:endParaRPr sz="2000">
              <a:latin typeface="Arial"/>
              <a:cs typeface="Arial"/>
            </a:endParaRPr>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10" dirty="0"/>
              <a:t>Speedup</a:t>
            </a:r>
          </a:p>
        </p:txBody>
      </p:sp>
      <p:pic>
        <p:nvPicPr>
          <p:cNvPr id="3" name="object 3"/>
          <p:cNvPicPr/>
          <p:nvPr/>
        </p:nvPicPr>
        <p:blipFill>
          <a:blip r:embed="rId2" cstate="print"/>
          <a:stretch>
            <a:fillRect/>
          </a:stretch>
        </p:blipFill>
        <p:spPr>
          <a:xfrm>
            <a:off x="3370326" y="2102829"/>
            <a:ext cx="4711446" cy="1274463"/>
          </a:xfrm>
          <a:prstGeom prst="rect">
            <a:avLst/>
          </a:prstGeom>
        </p:spPr>
      </p:pic>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10" dirty="0"/>
              <a:t>Efficiency</a:t>
            </a:r>
          </a:p>
        </p:txBody>
      </p:sp>
      <p:pic>
        <p:nvPicPr>
          <p:cNvPr id="3" name="object 3"/>
          <p:cNvPicPr/>
          <p:nvPr/>
        </p:nvPicPr>
        <p:blipFill>
          <a:blip r:embed="rId2" cstate="print"/>
          <a:stretch>
            <a:fillRect/>
          </a:stretch>
        </p:blipFill>
        <p:spPr>
          <a:xfrm>
            <a:off x="2695065" y="2602923"/>
            <a:ext cx="6540812" cy="1120054"/>
          </a:xfrm>
          <a:prstGeom prst="rect">
            <a:avLst/>
          </a:prstGeom>
        </p:spPr>
      </p:pic>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dirty="0"/>
              <a:t>Speedups</a:t>
            </a:r>
            <a:r>
              <a:rPr spc="5" dirty="0"/>
              <a:t> </a:t>
            </a:r>
            <a:r>
              <a:rPr dirty="0"/>
              <a:t>of</a:t>
            </a:r>
            <a:r>
              <a:rPr spc="5" dirty="0"/>
              <a:t> </a:t>
            </a:r>
            <a:r>
              <a:rPr dirty="0"/>
              <a:t>Parallel</a:t>
            </a:r>
            <a:r>
              <a:rPr spc="-5" dirty="0"/>
              <a:t> </a:t>
            </a:r>
            <a:r>
              <a:rPr spc="-10" dirty="0"/>
              <a:t>Matrix-</a:t>
            </a:r>
            <a:r>
              <a:rPr dirty="0"/>
              <a:t>Vector</a:t>
            </a:r>
            <a:r>
              <a:rPr spc="-10" dirty="0"/>
              <a:t> Multiplication</a:t>
            </a:r>
          </a:p>
        </p:txBody>
      </p:sp>
      <p:pic>
        <p:nvPicPr>
          <p:cNvPr id="3" name="object 3"/>
          <p:cNvPicPr/>
          <p:nvPr/>
        </p:nvPicPr>
        <p:blipFill>
          <a:blip r:embed="rId2" cstate="print"/>
          <a:stretch>
            <a:fillRect/>
          </a:stretch>
        </p:blipFill>
        <p:spPr>
          <a:xfrm>
            <a:off x="2424683" y="1700783"/>
            <a:ext cx="7639811" cy="3363467"/>
          </a:xfrm>
          <a:prstGeom prst="rect">
            <a:avLst/>
          </a:prstGeom>
        </p:spPr>
      </p:pic>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z="3200" dirty="0"/>
              <a:t>Efficiencies</a:t>
            </a:r>
            <a:r>
              <a:rPr sz="3200" spc="-55" dirty="0"/>
              <a:t> </a:t>
            </a:r>
            <a:r>
              <a:rPr sz="3200" dirty="0"/>
              <a:t>of</a:t>
            </a:r>
            <a:r>
              <a:rPr sz="3200" spc="-20" dirty="0"/>
              <a:t> </a:t>
            </a:r>
            <a:r>
              <a:rPr sz="3200" dirty="0"/>
              <a:t>Parallel</a:t>
            </a:r>
            <a:r>
              <a:rPr sz="3200" spc="-5" dirty="0"/>
              <a:t> </a:t>
            </a:r>
            <a:r>
              <a:rPr sz="3200" spc="-10" dirty="0"/>
              <a:t>Matrix-</a:t>
            </a:r>
            <a:r>
              <a:rPr sz="3200" dirty="0"/>
              <a:t>Vector</a:t>
            </a:r>
            <a:r>
              <a:rPr sz="3200" spc="-25" dirty="0"/>
              <a:t> </a:t>
            </a:r>
            <a:r>
              <a:rPr sz="3200" spc="-10" dirty="0"/>
              <a:t>Multiplication</a:t>
            </a:r>
            <a:endParaRPr sz="3200"/>
          </a:p>
        </p:txBody>
      </p:sp>
      <p:pic>
        <p:nvPicPr>
          <p:cNvPr id="3" name="object 3"/>
          <p:cNvPicPr/>
          <p:nvPr/>
        </p:nvPicPr>
        <p:blipFill>
          <a:blip r:embed="rId2" cstate="print"/>
          <a:stretch>
            <a:fillRect/>
          </a:stretch>
        </p:blipFill>
        <p:spPr>
          <a:xfrm>
            <a:off x="2279904" y="1700783"/>
            <a:ext cx="7353300" cy="3313176"/>
          </a:xfrm>
          <a:prstGeom prst="rect">
            <a:avLst/>
          </a:prstGeom>
        </p:spPr>
      </p:pic>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10" dirty="0"/>
              <a:t>Scalability</a:t>
            </a:r>
          </a:p>
        </p:txBody>
      </p:sp>
      <p:sp>
        <p:nvSpPr>
          <p:cNvPr id="3" name="object 3"/>
          <p:cNvSpPr txBox="1"/>
          <p:nvPr/>
        </p:nvSpPr>
        <p:spPr>
          <a:xfrm>
            <a:off x="850493" y="1378458"/>
            <a:ext cx="10507980" cy="756920"/>
          </a:xfrm>
          <a:prstGeom prst="rect">
            <a:avLst/>
          </a:prstGeom>
        </p:spPr>
        <p:txBody>
          <a:bodyPr vert="horz" wrap="square" lIns="0" tIns="12700" rIns="0" bIns="0" rtlCol="0">
            <a:spAutoFit/>
          </a:bodyPr>
          <a:lstStyle/>
          <a:p>
            <a:pPr marL="393700" marR="5080" indent="-381000">
              <a:lnSpc>
                <a:spcPct val="100000"/>
              </a:lnSpc>
              <a:spcBef>
                <a:spcPts val="100"/>
              </a:spcBef>
              <a:buChar char="•"/>
              <a:tabLst>
                <a:tab pos="393700" algn="l"/>
              </a:tabLst>
            </a:pPr>
            <a:r>
              <a:rPr sz="2400" dirty="0">
                <a:latin typeface="Arial MT"/>
                <a:cs typeface="Arial MT"/>
              </a:rPr>
              <a:t>A</a:t>
            </a:r>
            <a:r>
              <a:rPr sz="2400" spc="-55" dirty="0">
                <a:latin typeface="Arial MT"/>
                <a:cs typeface="Arial MT"/>
              </a:rPr>
              <a:t> </a:t>
            </a:r>
            <a:r>
              <a:rPr sz="2400" dirty="0">
                <a:latin typeface="Arial MT"/>
                <a:cs typeface="Arial MT"/>
              </a:rPr>
              <a:t>program</a:t>
            </a:r>
            <a:r>
              <a:rPr sz="2400" spc="-45" dirty="0">
                <a:latin typeface="Arial MT"/>
                <a:cs typeface="Arial MT"/>
              </a:rPr>
              <a:t> </a:t>
            </a:r>
            <a:r>
              <a:rPr sz="2400" dirty="0">
                <a:latin typeface="Arial MT"/>
                <a:cs typeface="Arial MT"/>
              </a:rPr>
              <a:t>is</a:t>
            </a:r>
            <a:r>
              <a:rPr sz="2400" spc="-50" dirty="0">
                <a:latin typeface="Arial MT"/>
                <a:cs typeface="Arial MT"/>
              </a:rPr>
              <a:t> </a:t>
            </a:r>
            <a:r>
              <a:rPr sz="2400" dirty="0">
                <a:solidFill>
                  <a:srgbClr val="FF0000"/>
                </a:solidFill>
                <a:latin typeface="Arial MT"/>
                <a:cs typeface="Arial MT"/>
              </a:rPr>
              <a:t>scalable</a:t>
            </a:r>
            <a:r>
              <a:rPr sz="2400" spc="-30" dirty="0">
                <a:solidFill>
                  <a:srgbClr val="FF0000"/>
                </a:solidFill>
                <a:latin typeface="Arial MT"/>
                <a:cs typeface="Arial MT"/>
              </a:rPr>
              <a:t> </a:t>
            </a:r>
            <a:r>
              <a:rPr sz="2400" dirty="0">
                <a:latin typeface="Arial MT"/>
                <a:cs typeface="Arial MT"/>
              </a:rPr>
              <a:t>if</a:t>
            </a:r>
            <a:r>
              <a:rPr sz="2400" spc="-60" dirty="0">
                <a:latin typeface="Arial MT"/>
                <a:cs typeface="Arial MT"/>
              </a:rPr>
              <a:t> </a:t>
            </a:r>
            <a:r>
              <a:rPr sz="2400" dirty="0">
                <a:latin typeface="Arial MT"/>
                <a:cs typeface="Arial MT"/>
              </a:rPr>
              <a:t>the</a:t>
            </a:r>
            <a:r>
              <a:rPr sz="2400" spc="-50" dirty="0">
                <a:latin typeface="Arial MT"/>
                <a:cs typeface="Arial MT"/>
              </a:rPr>
              <a:t> </a:t>
            </a:r>
            <a:r>
              <a:rPr sz="2400" dirty="0">
                <a:latin typeface="Arial MT"/>
                <a:cs typeface="Arial MT"/>
              </a:rPr>
              <a:t>problem</a:t>
            </a:r>
            <a:r>
              <a:rPr sz="2400" spc="-35" dirty="0">
                <a:latin typeface="Arial MT"/>
                <a:cs typeface="Arial MT"/>
              </a:rPr>
              <a:t> </a:t>
            </a:r>
            <a:r>
              <a:rPr sz="2400" dirty="0">
                <a:latin typeface="Arial MT"/>
                <a:cs typeface="Arial MT"/>
              </a:rPr>
              <a:t>size</a:t>
            </a:r>
            <a:r>
              <a:rPr sz="2400" spc="-50" dirty="0">
                <a:latin typeface="Arial MT"/>
                <a:cs typeface="Arial MT"/>
              </a:rPr>
              <a:t> </a:t>
            </a:r>
            <a:r>
              <a:rPr sz="2400" dirty="0">
                <a:latin typeface="Arial MT"/>
                <a:cs typeface="Arial MT"/>
              </a:rPr>
              <a:t>can</a:t>
            </a:r>
            <a:r>
              <a:rPr sz="2400" spc="-50" dirty="0">
                <a:latin typeface="Arial MT"/>
                <a:cs typeface="Arial MT"/>
              </a:rPr>
              <a:t> </a:t>
            </a:r>
            <a:r>
              <a:rPr sz="2400" dirty="0">
                <a:latin typeface="Arial MT"/>
                <a:cs typeface="Arial MT"/>
              </a:rPr>
              <a:t>be</a:t>
            </a:r>
            <a:r>
              <a:rPr sz="2400" spc="-50" dirty="0">
                <a:latin typeface="Arial MT"/>
                <a:cs typeface="Arial MT"/>
              </a:rPr>
              <a:t> </a:t>
            </a:r>
            <a:r>
              <a:rPr sz="2400" dirty="0">
                <a:latin typeface="Arial MT"/>
                <a:cs typeface="Arial MT"/>
              </a:rPr>
              <a:t>increased</a:t>
            </a:r>
            <a:r>
              <a:rPr sz="2400" spc="-30" dirty="0">
                <a:latin typeface="Arial MT"/>
                <a:cs typeface="Arial MT"/>
              </a:rPr>
              <a:t> </a:t>
            </a:r>
            <a:r>
              <a:rPr sz="2400" dirty="0">
                <a:latin typeface="Arial MT"/>
                <a:cs typeface="Arial MT"/>
              </a:rPr>
              <a:t>at</a:t>
            </a:r>
            <a:r>
              <a:rPr sz="2400" spc="-70" dirty="0">
                <a:latin typeface="Arial MT"/>
                <a:cs typeface="Arial MT"/>
              </a:rPr>
              <a:t> </a:t>
            </a:r>
            <a:r>
              <a:rPr sz="2400" dirty="0">
                <a:latin typeface="Arial MT"/>
                <a:cs typeface="Arial MT"/>
              </a:rPr>
              <a:t>a</a:t>
            </a:r>
            <a:r>
              <a:rPr sz="2400" spc="-50" dirty="0">
                <a:latin typeface="Arial MT"/>
                <a:cs typeface="Arial MT"/>
              </a:rPr>
              <a:t> </a:t>
            </a:r>
            <a:r>
              <a:rPr sz="2400" dirty="0">
                <a:latin typeface="Arial MT"/>
                <a:cs typeface="Arial MT"/>
              </a:rPr>
              <a:t>rate</a:t>
            </a:r>
            <a:r>
              <a:rPr sz="2400" spc="-55" dirty="0">
                <a:latin typeface="Arial MT"/>
                <a:cs typeface="Arial MT"/>
              </a:rPr>
              <a:t> </a:t>
            </a:r>
            <a:r>
              <a:rPr sz="2400" dirty="0">
                <a:latin typeface="Arial MT"/>
                <a:cs typeface="Arial MT"/>
              </a:rPr>
              <a:t>so</a:t>
            </a:r>
            <a:r>
              <a:rPr sz="2400" spc="-50" dirty="0">
                <a:latin typeface="Arial MT"/>
                <a:cs typeface="Arial MT"/>
              </a:rPr>
              <a:t> </a:t>
            </a:r>
            <a:r>
              <a:rPr sz="2400" spc="-20" dirty="0">
                <a:latin typeface="Arial MT"/>
                <a:cs typeface="Arial MT"/>
              </a:rPr>
              <a:t>that </a:t>
            </a:r>
            <a:r>
              <a:rPr sz="2400" dirty="0">
                <a:latin typeface="Arial MT"/>
                <a:cs typeface="Arial MT"/>
              </a:rPr>
              <a:t>the</a:t>
            </a:r>
            <a:r>
              <a:rPr sz="2400" spc="-70" dirty="0">
                <a:latin typeface="Arial MT"/>
                <a:cs typeface="Arial MT"/>
              </a:rPr>
              <a:t> </a:t>
            </a:r>
            <a:r>
              <a:rPr sz="2400" dirty="0">
                <a:latin typeface="Arial MT"/>
                <a:cs typeface="Arial MT"/>
              </a:rPr>
              <a:t>efficiency</a:t>
            </a:r>
            <a:r>
              <a:rPr sz="2400" spc="-65" dirty="0">
                <a:latin typeface="Arial MT"/>
                <a:cs typeface="Arial MT"/>
              </a:rPr>
              <a:t> </a:t>
            </a:r>
            <a:r>
              <a:rPr sz="2400" dirty="0">
                <a:latin typeface="Arial MT"/>
                <a:cs typeface="Arial MT"/>
              </a:rPr>
              <a:t>doesn’t</a:t>
            </a:r>
            <a:r>
              <a:rPr sz="2400" spc="-60" dirty="0">
                <a:latin typeface="Arial MT"/>
                <a:cs typeface="Arial MT"/>
              </a:rPr>
              <a:t> </a:t>
            </a:r>
            <a:r>
              <a:rPr sz="2400" dirty="0">
                <a:latin typeface="Arial MT"/>
                <a:cs typeface="Arial MT"/>
              </a:rPr>
              <a:t>decrease</a:t>
            </a:r>
            <a:r>
              <a:rPr sz="2400" spc="-65" dirty="0">
                <a:latin typeface="Arial MT"/>
                <a:cs typeface="Arial MT"/>
              </a:rPr>
              <a:t> </a:t>
            </a:r>
            <a:r>
              <a:rPr sz="2400" dirty="0">
                <a:latin typeface="Arial MT"/>
                <a:cs typeface="Arial MT"/>
              </a:rPr>
              <a:t>as</a:t>
            </a:r>
            <a:r>
              <a:rPr sz="2400" spc="-70" dirty="0">
                <a:latin typeface="Arial MT"/>
                <a:cs typeface="Arial MT"/>
              </a:rPr>
              <a:t> </a:t>
            </a:r>
            <a:r>
              <a:rPr sz="2400" dirty="0">
                <a:latin typeface="Arial MT"/>
                <a:cs typeface="Arial MT"/>
              </a:rPr>
              <a:t>the</a:t>
            </a:r>
            <a:r>
              <a:rPr sz="2400" spc="-85" dirty="0">
                <a:latin typeface="Arial MT"/>
                <a:cs typeface="Arial MT"/>
              </a:rPr>
              <a:t> </a:t>
            </a:r>
            <a:r>
              <a:rPr sz="2400" dirty="0">
                <a:latin typeface="Arial MT"/>
                <a:cs typeface="Arial MT"/>
              </a:rPr>
              <a:t>number</a:t>
            </a:r>
            <a:r>
              <a:rPr sz="2400" spc="-60" dirty="0">
                <a:latin typeface="Arial MT"/>
                <a:cs typeface="Arial MT"/>
              </a:rPr>
              <a:t> </a:t>
            </a:r>
            <a:r>
              <a:rPr sz="2400" dirty="0">
                <a:latin typeface="Arial MT"/>
                <a:cs typeface="Arial MT"/>
              </a:rPr>
              <a:t>of</a:t>
            </a:r>
            <a:r>
              <a:rPr sz="2400" spc="-85" dirty="0">
                <a:latin typeface="Arial MT"/>
                <a:cs typeface="Arial MT"/>
              </a:rPr>
              <a:t> </a:t>
            </a:r>
            <a:r>
              <a:rPr sz="2400" dirty="0">
                <a:latin typeface="Arial MT"/>
                <a:cs typeface="Arial MT"/>
              </a:rPr>
              <a:t>processes</a:t>
            </a:r>
            <a:r>
              <a:rPr sz="2400" spc="-60" dirty="0">
                <a:latin typeface="Arial MT"/>
                <a:cs typeface="Arial MT"/>
              </a:rPr>
              <a:t> </a:t>
            </a:r>
            <a:r>
              <a:rPr sz="2400" spc="-10" dirty="0">
                <a:latin typeface="Arial MT"/>
                <a:cs typeface="Arial MT"/>
              </a:rPr>
              <a:t>increase.</a:t>
            </a:r>
            <a:endParaRPr sz="2400">
              <a:latin typeface="Arial MT"/>
              <a:cs typeface="Arial MT"/>
            </a:endParaRPr>
          </a:p>
        </p:txBody>
      </p:sp>
      <p:pic>
        <p:nvPicPr>
          <p:cNvPr id="4" name="object 4"/>
          <p:cNvPicPr/>
          <p:nvPr/>
        </p:nvPicPr>
        <p:blipFill>
          <a:blip r:embed="rId2" cstate="print"/>
          <a:stretch>
            <a:fillRect/>
          </a:stretch>
        </p:blipFill>
        <p:spPr>
          <a:xfrm>
            <a:off x="6888480" y="2852927"/>
            <a:ext cx="3095244" cy="3095244"/>
          </a:xfrm>
          <a:prstGeom prst="rect">
            <a:avLst/>
          </a:prstGeom>
        </p:spPr>
      </p:pic>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10" dirty="0"/>
              <a:t>Scalability</a:t>
            </a:r>
          </a:p>
        </p:txBody>
      </p:sp>
      <p:sp>
        <p:nvSpPr>
          <p:cNvPr id="3" name="object 3"/>
          <p:cNvSpPr txBox="1"/>
          <p:nvPr/>
        </p:nvSpPr>
        <p:spPr>
          <a:xfrm>
            <a:off x="850493" y="1378458"/>
            <a:ext cx="10015855" cy="2346960"/>
          </a:xfrm>
          <a:prstGeom prst="rect">
            <a:avLst/>
          </a:prstGeom>
        </p:spPr>
        <p:txBody>
          <a:bodyPr vert="horz" wrap="square" lIns="0" tIns="12700" rIns="0" bIns="0" rtlCol="0">
            <a:spAutoFit/>
          </a:bodyPr>
          <a:lstStyle/>
          <a:p>
            <a:pPr marL="393700" marR="5080" indent="-381000">
              <a:lnSpc>
                <a:spcPct val="100000"/>
              </a:lnSpc>
              <a:spcBef>
                <a:spcPts val="100"/>
              </a:spcBef>
              <a:buChar char="•"/>
              <a:tabLst>
                <a:tab pos="393700" algn="l"/>
              </a:tabLst>
            </a:pPr>
            <a:r>
              <a:rPr sz="2400" dirty="0">
                <a:latin typeface="Arial MT"/>
                <a:cs typeface="Arial MT"/>
              </a:rPr>
              <a:t>Programs</a:t>
            </a:r>
            <a:r>
              <a:rPr sz="2400" spc="-80" dirty="0">
                <a:latin typeface="Arial MT"/>
                <a:cs typeface="Arial MT"/>
              </a:rPr>
              <a:t> </a:t>
            </a:r>
            <a:r>
              <a:rPr sz="2400" dirty="0">
                <a:latin typeface="Arial MT"/>
                <a:cs typeface="Arial MT"/>
              </a:rPr>
              <a:t>that</a:t>
            </a:r>
            <a:r>
              <a:rPr sz="2400" spc="-90" dirty="0">
                <a:latin typeface="Arial MT"/>
                <a:cs typeface="Arial MT"/>
              </a:rPr>
              <a:t> </a:t>
            </a:r>
            <a:r>
              <a:rPr sz="2400" dirty="0">
                <a:latin typeface="Arial MT"/>
                <a:cs typeface="Arial MT"/>
              </a:rPr>
              <a:t>can</a:t>
            </a:r>
            <a:r>
              <a:rPr sz="2400" spc="-75" dirty="0">
                <a:latin typeface="Arial MT"/>
                <a:cs typeface="Arial MT"/>
              </a:rPr>
              <a:t> </a:t>
            </a:r>
            <a:r>
              <a:rPr sz="2400" dirty="0">
                <a:latin typeface="Arial MT"/>
                <a:cs typeface="Arial MT"/>
              </a:rPr>
              <a:t>maintain</a:t>
            </a:r>
            <a:r>
              <a:rPr sz="2400" spc="-80" dirty="0">
                <a:latin typeface="Arial MT"/>
                <a:cs typeface="Arial MT"/>
              </a:rPr>
              <a:t> </a:t>
            </a:r>
            <a:r>
              <a:rPr sz="2400" dirty="0">
                <a:latin typeface="Arial MT"/>
                <a:cs typeface="Arial MT"/>
              </a:rPr>
              <a:t>a</a:t>
            </a:r>
            <a:r>
              <a:rPr sz="2400" spc="-80" dirty="0">
                <a:latin typeface="Arial MT"/>
                <a:cs typeface="Arial MT"/>
              </a:rPr>
              <a:t> </a:t>
            </a:r>
            <a:r>
              <a:rPr sz="2400" dirty="0">
                <a:latin typeface="Arial MT"/>
                <a:cs typeface="Arial MT"/>
              </a:rPr>
              <a:t>constant</a:t>
            </a:r>
            <a:r>
              <a:rPr sz="2400" spc="-80" dirty="0">
                <a:latin typeface="Arial MT"/>
                <a:cs typeface="Arial MT"/>
              </a:rPr>
              <a:t> </a:t>
            </a:r>
            <a:r>
              <a:rPr sz="2400" dirty="0">
                <a:latin typeface="Arial MT"/>
                <a:cs typeface="Arial MT"/>
              </a:rPr>
              <a:t>efficiency</a:t>
            </a:r>
            <a:r>
              <a:rPr sz="2400" spc="-70" dirty="0">
                <a:latin typeface="Arial MT"/>
                <a:cs typeface="Arial MT"/>
              </a:rPr>
              <a:t> </a:t>
            </a:r>
            <a:r>
              <a:rPr sz="2400" dirty="0">
                <a:latin typeface="Arial MT"/>
                <a:cs typeface="Arial MT"/>
              </a:rPr>
              <a:t>without</a:t>
            </a:r>
            <a:r>
              <a:rPr sz="2400" spc="-75" dirty="0">
                <a:latin typeface="Arial MT"/>
                <a:cs typeface="Arial MT"/>
              </a:rPr>
              <a:t> </a:t>
            </a:r>
            <a:r>
              <a:rPr sz="2400" dirty="0">
                <a:latin typeface="Arial MT"/>
                <a:cs typeface="Arial MT"/>
              </a:rPr>
              <a:t>increasing</a:t>
            </a:r>
            <a:r>
              <a:rPr sz="2400" spc="-60" dirty="0">
                <a:latin typeface="Arial MT"/>
                <a:cs typeface="Arial MT"/>
              </a:rPr>
              <a:t> </a:t>
            </a:r>
            <a:r>
              <a:rPr sz="2400" spc="-25" dirty="0">
                <a:latin typeface="Arial MT"/>
                <a:cs typeface="Arial MT"/>
              </a:rPr>
              <a:t>the </a:t>
            </a:r>
            <a:r>
              <a:rPr sz="2400" dirty="0">
                <a:latin typeface="Arial MT"/>
                <a:cs typeface="Arial MT"/>
              </a:rPr>
              <a:t>problem</a:t>
            </a:r>
            <a:r>
              <a:rPr sz="2400" spc="-50" dirty="0">
                <a:latin typeface="Arial MT"/>
                <a:cs typeface="Arial MT"/>
              </a:rPr>
              <a:t> </a:t>
            </a:r>
            <a:r>
              <a:rPr sz="2400" dirty="0">
                <a:latin typeface="Arial MT"/>
                <a:cs typeface="Arial MT"/>
              </a:rPr>
              <a:t>size</a:t>
            </a:r>
            <a:r>
              <a:rPr sz="2400" spc="-60" dirty="0">
                <a:latin typeface="Arial MT"/>
                <a:cs typeface="Arial MT"/>
              </a:rPr>
              <a:t> </a:t>
            </a:r>
            <a:r>
              <a:rPr sz="2400" dirty="0">
                <a:latin typeface="Arial MT"/>
                <a:cs typeface="Arial MT"/>
              </a:rPr>
              <a:t>are</a:t>
            </a:r>
            <a:r>
              <a:rPr sz="2400" spc="-75" dirty="0">
                <a:latin typeface="Arial MT"/>
                <a:cs typeface="Arial MT"/>
              </a:rPr>
              <a:t> </a:t>
            </a:r>
            <a:r>
              <a:rPr sz="2400" dirty="0">
                <a:latin typeface="Arial MT"/>
                <a:cs typeface="Arial MT"/>
              </a:rPr>
              <a:t>sometimes</a:t>
            </a:r>
            <a:r>
              <a:rPr sz="2400" spc="-55" dirty="0">
                <a:latin typeface="Arial MT"/>
                <a:cs typeface="Arial MT"/>
              </a:rPr>
              <a:t> </a:t>
            </a:r>
            <a:r>
              <a:rPr sz="2400" dirty="0">
                <a:latin typeface="Arial MT"/>
                <a:cs typeface="Arial MT"/>
              </a:rPr>
              <a:t>said</a:t>
            </a:r>
            <a:r>
              <a:rPr sz="2400" spc="-65" dirty="0">
                <a:latin typeface="Arial MT"/>
                <a:cs typeface="Arial MT"/>
              </a:rPr>
              <a:t> </a:t>
            </a:r>
            <a:r>
              <a:rPr sz="2400" dirty="0">
                <a:latin typeface="Arial MT"/>
                <a:cs typeface="Arial MT"/>
              </a:rPr>
              <a:t>to</a:t>
            </a:r>
            <a:r>
              <a:rPr sz="2400" spc="-65" dirty="0">
                <a:latin typeface="Arial MT"/>
                <a:cs typeface="Arial MT"/>
              </a:rPr>
              <a:t> </a:t>
            </a:r>
            <a:r>
              <a:rPr sz="2400" dirty="0">
                <a:latin typeface="Arial MT"/>
                <a:cs typeface="Arial MT"/>
              </a:rPr>
              <a:t>be</a:t>
            </a:r>
            <a:r>
              <a:rPr sz="2400" spc="-45" dirty="0">
                <a:latin typeface="Arial MT"/>
                <a:cs typeface="Arial MT"/>
              </a:rPr>
              <a:t> </a:t>
            </a:r>
            <a:r>
              <a:rPr sz="2400" dirty="0">
                <a:solidFill>
                  <a:srgbClr val="FF0000"/>
                </a:solidFill>
                <a:latin typeface="Arial MT"/>
                <a:cs typeface="Arial MT"/>
              </a:rPr>
              <a:t>strongly</a:t>
            </a:r>
            <a:r>
              <a:rPr sz="2400" spc="-55" dirty="0">
                <a:solidFill>
                  <a:srgbClr val="FF0000"/>
                </a:solidFill>
                <a:latin typeface="Arial MT"/>
                <a:cs typeface="Arial MT"/>
              </a:rPr>
              <a:t> </a:t>
            </a:r>
            <a:r>
              <a:rPr sz="2400" spc="-10" dirty="0">
                <a:solidFill>
                  <a:srgbClr val="FF0000"/>
                </a:solidFill>
                <a:latin typeface="Arial MT"/>
                <a:cs typeface="Arial MT"/>
              </a:rPr>
              <a:t>scalable</a:t>
            </a:r>
            <a:r>
              <a:rPr sz="2400" spc="-10" dirty="0">
                <a:latin typeface="Arial MT"/>
                <a:cs typeface="Arial MT"/>
              </a:rPr>
              <a:t>.</a:t>
            </a:r>
            <a:endParaRPr sz="2400">
              <a:latin typeface="Arial MT"/>
              <a:cs typeface="Arial MT"/>
            </a:endParaRPr>
          </a:p>
          <a:p>
            <a:pPr>
              <a:lnSpc>
                <a:spcPct val="100000"/>
              </a:lnSpc>
              <a:spcBef>
                <a:spcPts val="1115"/>
              </a:spcBef>
              <a:buFont typeface="Arial MT"/>
              <a:buChar char="•"/>
            </a:pPr>
            <a:endParaRPr sz="2400">
              <a:latin typeface="Arial MT"/>
              <a:cs typeface="Arial MT"/>
            </a:endParaRPr>
          </a:p>
          <a:p>
            <a:pPr marL="393700" marR="92710" indent="-381000">
              <a:lnSpc>
                <a:spcPct val="100000"/>
              </a:lnSpc>
              <a:buChar char="•"/>
              <a:tabLst>
                <a:tab pos="393700" algn="l"/>
              </a:tabLst>
            </a:pPr>
            <a:r>
              <a:rPr sz="2400" dirty="0">
                <a:latin typeface="Arial MT"/>
                <a:cs typeface="Arial MT"/>
              </a:rPr>
              <a:t>Programs</a:t>
            </a:r>
            <a:r>
              <a:rPr sz="2400" spc="-65" dirty="0">
                <a:latin typeface="Arial MT"/>
                <a:cs typeface="Arial MT"/>
              </a:rPr>
              <a:t> </a:t>
            </a:r>
            <a:r>
              <a:rPr sz="2400" dirty="0">
                <a:latin typeface="Arial MT"/>
                <a:cs typeface="Arial MT"/>
              </a:rPr>
              <a:t>that</a:t>
            </a:r>
            <a:r>
              <a:rPr sz="2400" spc="-85" dirty="0">
                <a:latin typeface="Arial MT"/>
                <a:cs typeface="Arial MT"/>
              </a:rPr>
              <a:t> </a:t>
            </a:r>
            <a:r>
              <a:rPr sz="2400" dirty="0">
                <a:latin typeface="Arial MT"/>
                <a:cs typeface="Arial MT"/>
              </a:rPr>
              <a:t>can</a:t>
            </a:r>
            <a:r>
              <a:rPr sz="2400" spc="-65" dirty="0">
                <a:latin typeface="Arial MT"/>
                <a:cs typeface="Arial MT"/>
              </a:rPr>
              <a:t> </a:t>
            </a:r>
            <a:r>
              <a:rPr sz="2400" dirty="0">
                <a:latin typeface="Arial MT"/>
                <a:cs typeface="Arial MT"/>
              </a:rPr>
              <a:t>maintain</a:t>
            </a:r>
            <a:r>
              <a:rPr sz="2400" spc="-70" dirty="0">
                <a:latin typeface="Arial MT"/>
                <a:cs typeface="Arial MT"/>
              </a:rPr>
              <a:t> </a:t>
            </a:r>
            <a:r>
              <a:rPr sz="2400" dirty="0">
                <a:latin typeface="Arial MT"/>
                <a:cs typeface="Arial MT"/>
              </a:rPr>
              <a:t>a</a:t>
            </a:r>
            <a:r>
              <a:rPr sz="2400" spc="-65" dirty="0">
                <a:latin typeface="Arial MT"/>
                <a:cs typeface="Arial MT"/>
              </a:rPr>
              <a:t> </a:t>
            </a:r>
            <a:r>
              <a:rPr sz="2400" dirty="0">
                <a:latin typeface="Arial MT"/>
                <a:cs typeface="Arial MT"/>
              </a:rPr>
              <a:t>constant</a:t>
            </a:r>
            <a:r>
              <a:rPr sz="2400" spc="-70" dirty="0">
                <a:latin typeface="Arial MT"/>
                <a:cs typeface="Arial MT"/>
              </a:rPr>
              <a:t> </a:t>
            </a:r>
            <a:r>
              <a:rPr sz="2400" dirty="0">
                <a:latin typeface="Arial MT"/>
                <a:cs typeface="Arial MT"/>
              </a:rPr>
              <a:t>efficiency</a:t>
            </a:r>
            <a:r>
              <a:rPr sz="2400" spc="-60" dirty="0">
                <a:latin typeface="Arial MT"/>
                <a:cs typeface="Arial MT"/>
              </a:rPr>
              <a:t> </a:t>
            </a:r>
            <a:r>
              <a:rPr sz="2400" dirty="0">
                <a:latin typeface="Arial MT"/>
                <a:cs typeface="Arial MT"/>
              </a:rPr>
              <a:t>if</a:t>
            </a:r>
            <a:r>
              <a:rPr sz="2400" spc="-80" dirty="0">
                <a:latin typeface="Arial MT"/>
                <a:cs typeface="Arial MT"/>
              </a:rPr>
              <a:t> </a:t>
            </a:r>
            <a:r>
              <a:rPr sz="2400" dirty="0">
                <a:latin typeface="Arial MT"/>
                <a:cs typeface="Arial MT"/>
              </a:rPr>
              <a:t>the</a:t>
            </a:r>
            <a:r>
              <a:rPr sz="2400" spc="-70" dirty="0">
                <a:latin typeface="Arial MT"/>
                <a:cs typeface="Arial MT"/>
              </a:rPr>
              <a:t> </a:t>
            </a:r>
            <a:r>
              <a:rPr sz="2400" dirty="0">
                <a:latin typeface="Arial MT"/>
                <a:cs typeface="Arial MT"/>
              </a:rPr>
              <a:t>problem</a:t>
            </a:r>
            <a:r>
              <a:rPr sz="2400" spc="-40" dirty="0">
                <a:latin typeface="Arial MT"/>
                <a:cs typeface="Arial MT"/>
              </a:rPr>
              <a:t> </a:t>
            </a:r>
            <a:r>
              <a:rPr sz="2400" spc="-20" dirty="0">
                <a:latin typeface="Arial MT"/>
                <a:cs typeface="Arial MT"/>
              </a:rPr>
              <a:t>size </a:t>
            </a:r>
            <a:r>
              <a:rPr sz="2400" dirty="0">
                <a:latin typeface="Arial MT"/>
                <a:cs typeface="Arial MT"/>
              </a:rPr>
              <a:t>increases</a:t>
            </a:r>
            <a:r>
              <a:rPr sz="2400" spc="-45" dirty="0">
                <a:latin typeface="Arial MT"/>
                <a:cs typeface="Arial MT"/>
              </a:rPr>
              <a:t> </a:t>
            </a:r>
            <a:r>
              <a:rPr sz="2400" dirty="0">
                <a:latin typeface="Arial MT"/>
                <a:cs typeface="Arial MT"/>
              </a:rPr>
              <a:t>at</a:t>
            </a:r>
            <a:r>
              <a:rPr sz="2400" spc="-55" dirty="0">
                <a:latin typeface="Arial MT"/>
                <a:cs typeface="Arial MT"/>
              </a:rPr>
              <a:t> </a:t>
            </a:r>
            <a:r>
              <a:rPr sz="2400" dirty="0">
                <a:latin typeface="Arial MT"/>
                <a:cs typeface="Arial MT"/>
              </a:rPr>
              <a:t>the</a:t>
            </a:r>
            <a:r>
              <a:rPr sz="2400" spc="-55" dirty="0">
                <a:latin typeface="Arial MT"/>
                <a:cs typeface="Arial MT"/>
              </a:rPr>
              <a:t> </a:t>
            </a:r>
            <a:r>
              <a:rPr sz="2400" dirty="0">
                <a:latin typeface="Arial MT"/>
                <a:cs typeface="Arial MT"/>
              </a:rPr>
              <a:t>same</a:t>
            </a:r>
            <a:r>
              <a:rPr sz="2400" spc="-55" dirty="0">
                <a:latin typeface="Arial MT"/>
                <a:cs typeface="Arial MT"/>
              </a:rPr>
              <a:t> </a:t>
            </a:r>
            <a:r>
              <a:rPr sz="2400" dirty="0">
                <a:latin typeface="Arial MT"/>
                <a:cs typeface="Arial MT"/>
              </a:rPr>
              <a:t>rate</a:t>
            </a:r>
            <a:r>
              <a:rPr sz="2400" spc="-55" dirty="0">
                <a:latin typeface="Arial MT"/>
                <a:cs typeface="Arial MT"/>
              </a:rPr>
              <a:t> </a:t>
            </a:r>
            <a:r>
              <a:rPr sz="2400" dirty="0">
                <a:latin typeface="Arial MT"/>
                <a:cs typeface="Arial MT"/>
              </a:rPr>
              <a:t>as</a:t>
            </a:r>
            <a:r>
              <a:rPr sz="2400" spc="-60" dirty="0">
                <a:latin typeface="Arial MT"/>
                <a:cs typeface="Arial MT"/>
              </a:rPr>
              <a:t> </a:t>
            </a:r>
            <a:r>
              <a:rPr sz="2400" dirty="0">
                <a:latin typeface="Arial MT"/>
                <a:cs typeface="Arial MT"/>
              </a:rPr>
              <a:t>the</a:t>
            </a:r>
            <a:r>
              <a:rPr sz="2400" spc="-55" dirty="0">
                <a:latin typeface="Arial MT"/>
                <a:cs typeface="Arial MT"/>
              </a:rPr>
              <a:t> </a:t>
            </a:r>
            <a:r>
              <a:rPr sz="2400" dirty="0">
                <a:latin typeface="Arial MT"/>
                <a:cs typeface="Arial MT"/>
              </a:rPr>
              <a:t>number</a:t>
            </a:r>
            <a:r>
              <a:rPr sz="2400" spc="-50" dirty="0">
                <a:latin typeface="Arial MT"/>
                <a:cs typeface="Arial MT"/>
              </a:rPr>
              <a:t> </a:t>
            </a:r>
            <a:r>
              <a:rPr sz="2400" dirty="0">
                <a:latin typeface="Arial MT"/>
                <a:cs typeface="Arial MT"/>
              </a:rPr>
              <a:t>of</a:t>
            </a:r>
            <a:r>
              <a:rPr sz="2400" spc="-55" dirty="0">
                <a:latin typeface="Arial MT"/>
                <a:cs typeface="Arial MT"/>
              </a:rPr>
              <a:t> </a:t>
            </a:r>
            <a:r>
              <a:rPr sz="2400" dirty="0">
                <a:latin typeface="Arial MT"/>
                <a:cs typeface="Arial MT"/>
              </a:rPr>
              <a:t>processes</a:t>
            </a:r>
            <a:r>
              <a:rPr sz="2400" spc="-50" dirty="0">
                <a:latin typeface="Arial MT"/>
                <a:cs typeface="Arial MT"/>
              </a:rPr>
              <a:t> </a:t>
            </a:r>
            <a:r>
              <a:rPr sz="2400" dirty="0">
                <a:latin typeface="Arial MT"/>
                <a:cs typeface="Arial MT"/>
              </a:rPr>
              <a:t>are</a:t>
            </a:r>
            <a:r>
              <a:rPr sz="2400" spc="-55" dirty="0">
                <a:latin typeface="Arial MT"/>
                <a:cs typeface="Arial MT"/>
              </a:rPr>
              <a:t> </a:t>
            </a:r>
            <a:r>
              <a:rPr sz="2400" spc="-10" dirty="0">
                <a:latin typeface="Arial MT"/>
                <a:cs typeface="Arial MT"/>
              </a:rPr>
              <a:t>sometimes </a:t>
            </a:r>
            <a:r>
              <a:rPr sz="2400" dirty="0">
                <a:latin typeface="Arial MT"/>
                <a:cs typeface="Arial MT"/>
              </a:rPr>
              <a:t>said</a:t>
            </a:r>
            <a:r>
              <a:rPr sz="2400" spc="-40" dirty="0">
                <a:latin typeface="Arial MT"/>
                <a:cs typeface="Arial MT"/>
              </a:rPr>
              <a:t> </a:t>
            </a:r>
            <a:r>
              <a:rPr sz="2400" dirty="0">
                <a:latin typeface="Arial MT"/>
                <a:cs typeface="Arial MT"/>
              </a:rPr>
              <a:t>to</a:t>
            </a:r>
            <a:r>
              <a:rPr sz="2400" spc="-60" dirty="0">
                <a:latin typeface="Arial MT"/>
                <a:cs typeface="Arial MT"/>
              </a:rPr>
              <a:t> </a:t>
            </a:r>
            <a:r>
              <a:rPr sz="2400" dirty="0">
                <a:latin typeface="Arial MT"/>
                <a:cs typeface="Arial MT"/>
              </a:rPr>
              <a:t>be</a:t>
            </a:r>
            <a:r>
              <a:rPr sz="2400" spc="-50" dirty="0">
                <a:latin typeface="Arial MT"/>
                <a:cs typeface="Arial MT"/>
              </a:rPr>
              <a:t> </a:t>
            </a:r>
            <a:r>
              <a:rPr sz="2400" dirty="0">
                <a:solidFill>
                  <a:srgbClr val="FF0000"/>
                </a:solidFill>
                <a:latin typeface="Arial MT"/>
                <a:cs typeface="Arial MT"/>
              </a:rPr>
              <a:t>weakly</a:t>
            </a:r>
            <a:r>
              <a:rPr sz="2400" spc="-25" dirty="0">
                <a:solidFill>
                  <a:srgbClr val="FF0000"/>
                </a:solidFill>
                <a:latin typeface="Arial MT"/>
                <a:cs typeface="Arial MT"/>
              </a:rPr>
              <a:t> </a:t>
            </a:r>
            <a:r>
              <a:rPr sz="2400" spc="-10" dirty="0">
                <a:solidFill>
                  <a:srgbClr val="FF0000"/>
                </a:solidFill>
                <a:latin typeface="Arial MT"/>
                <a:cs typeface="Arial MT"/>
              </a:rPr>
              <a:t>scalable</a:t>
            </a:r>
            <a:r>
              <a:rPr sz="2400" spc="-10" dirty="0">
                <a:latin typeface="Arial MT"/>
                <a:cs typeface="Arial MT"/>
              </a:rPr>
              <a:t>.</a:t>
            </a:r>
            <a:endParaRPr sz="2400">
              <a:latin typeface="Arial MT"/>
              <a:cs typeface="Arial MT"/>
            </a:endParaRPr>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dirty="0"/>
              <a:t>A</a:t>
            </a:r>
            <a:r>
              <a:rPr spc="-20" dirty="0"/>
              <a:t> </a:t>
            </a:r>
            <a:r>
              <a:rPr dirty="0"/>
              <a:t>parallel</a:t>
            </a:r>
            <a:r>
              <a:rPr spc="-25" dirty="0"/>
              <a:t> </a:t>
            </a:r>
            <a:r>
              <a:rPr dirty="0"/>
              <a:t>sorting</a:t>
            </a:r>
            <a:r>
              <a:rPr spc="-10" dirty="0"/>
              <a:t> algorithm</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dirty="0">
                <a:solidFill>
                  <a:srgbClr val="001F5F"/>
                </a:solidFill>
              </a:rPr>
              <a:t>Hello </a:t>
            </a:r>
            <a:r>
              <a:rPr spc="-10" dirty="0">
                <a:solidFill>
                  <a:srgbClr val="001F5F"/>
                </a:solidFill>
              </a:rPr>
              <a:t>World</a:t>
            </a:r>
          </a:p>
        </p:txBody>
      </p:sp>
      <p:sp>
        <p:nvSpPr>
          <p:cNvPr id="3" name="object 3"/>
          <p:cNvSpPr txBox="1"/>
          <p:nvPr/>
        </p:nvSpPr>
        <p:spPr>
          <a:xfrm>
            <a:off x="850493" y="1251051"/>
            <a:ext cx="8204834" cy="4848860"/>
          </a:xfrm>
          <a:prstGeom prst="rect">
            <a:avLst/>
          </a:prstGeom>
        </p:spPr>
        <p:txBody>
          <a:bodyPr vert="horz" wrap="square" lIns="0" tIns="79375" rIns="0" bIns="0" rtlCol="0">
            <a:spAutoFit/>
          </a:bodyPr>
          <a:lstStyle/>
          <a:p>
            <a:pPr marL="12700">
              <a:lnSpc>
                <a:spcPct val="100000"/>
              </a:lnSpc>
              <a:spcBef>
                <a:spcPts val="625"/>
              </a:spcBef>
            </a:pPr>
            <a:r>
              <a:rPr sz="2000" dirty="0">
                <a:latin typeface="Arial MT"/>
                <a:cs typeface="Arial MT"/>
              </a:rPr>
              <a:t>#include</a:t>
            </a:r>
            <a:r>
              <a:rPr sz="2000" spc="-25" dirty="0">
                <a:latin typeface="Arial MT"/>
                <a:cs typeface="Arial MT"/>
              </a:rPr>
              <a:t> </a:t>
            </a:r>
            <a:r>
              <a:rPr sz="2000" spc="-10" dirty="0">
                <a:latin typeface="Arial MT"/>
                <a:cs typeface="Arial MT"/>
              </a:rPr>
              <a:t>"mpi.h”</a:t>
            </a:r>
            <a:endParaRPr sz="2000">
              <a:latin typeface="Arial MT"/>
              <a:cs typeface="Arial MT"/>
            </a:endParaRPr>
          </a:p>
          <a:p>
            <a:pPr marL="12700">
              <a:lnSpc>
                <a:spcPct val="100000"/>
              </a:lnSpc>
              <a:spcBef>
                <a:spcPts val="530"/>
              </a:spcBef>
            </a:pPr>
            <a:r>
              <a:rPr sz="2000" dirty="0">
                <a:latin typeface="Arial MT"/>
                <a:cs typeface="Arial MT"/>
              </a:rPr>
              <a:t>int</a:t>
            </a:r>
            <a:r>
              <a:rPr sz="2000" spc="-10" dirty="0">
                <a:latin typeface="Arial MT"/>
                <a:cs typeface="Arial MT"/>
              </a:rPr>
              <a:t> </a:t>
            </a:r>
            <a:r>
              <a:rPr sz="2000" dirty="0">
                <a:latin typeface="Arial MT"/>
                <a:cs typeface="Arial MT"/>
              </a:rPr>
              <a:t>main(</a:t>
            </a:r>
            <a:r>
              <a:rPr sz="2000" spc="-20" dirty="0">
                <a:latin typeface="Arial MT"/>
                <a:cs typeface="Arial MT"/>
              </a:rPr>
              <a:t> </a:t>
            </a:r>
            <a:r>
              <a:rPr sz="2000" dirty="0">
                <a:latin typeface="Arial MT"/>
                <a:cs typeface="Arial MT"/>
              </a:rPr>
              <a:t>int</a:t>
            </a:r>
            <a:r>
              <a:rPr sz="2000" spc="-10" dirty="0">
                <a:latin typeface="Arial MT"/>
                <a:cs typeface="Arial MT"/>
              </a:rPr>
              <a:t> </a:t>
            </a:r>
            <a:r>
              <a:rPr sz="2000" dirty="0">
                <a:latin typeface="Arial MT"/>
                <a:cs typeface="Arial MT"/>
              </a:rPr>
              <a:t>argc,</a:t>
            </a:r>
            <a:r>
              <a:rPr sz="2000" spc="-30" dirty="0">
                <a:latin typeface="Arial MT"/>
                <a:cs typeface="Arial MT"/>
              </a:rPr>
              <a:t> </a:t>
            </a:r>
            <a:r>
              <a:rPr sz="2000" dirty="0">
                <a:latin typeface="Arial MT"/>
                <a:cs typeface="Arial MT"/>
              </a:rPr>
              <a:t>char</a:t>
            </a:r>
            <a:r>
              <a:rPr sz="2000" spc="-20" dirty="0">
                <a:latin typeface="Arial MT"/>
                <a:cs typeface="Arial MT"/>
              </a:rPr>
              <a:t> </a:t>
            </a:r>
            <a:r>
              <a:rPr sz="2000" dirty="0">
                <a:latin typeface="Arial MT"/>
                <a:cs typeface="Arial MT"/>
              </a:rPr>
              <a:t>*argv[]</a:t>
            </a:r>
            <a:r>
              <a:rPr sz="2000" spc="-40" dirty="0">
                <a:latin typeface="Arial MT"/>
                <a:cs typeface="Arial MT"/>
              </a:rPr>
              <a:t> </a:t>
            </a:r>
            <a:r>
              <a:rPr sz="2000" dirty="0">
                <a:latin typeface="Arial MT"/>
                <a:cs typeface="Arial MT"/>
              </a:rPr>
              <a:t>)</a:t>
            </a:r>
            <a:r>
              <a:rPr sz="2000" spc="-10" dirty="0">
                <a:latin typeface="Arial MT"/>
                <a:cs typeface="Arial MT"/>
              </a:rPr>
              <a:t> </a:t>
            </a:r>
            <a:r>
              <a:rPr sz="2000" spc="-50" dirty="0">
                <a:latin typeface="Arial MT"/>
                <a:cs typeface="Arial MT"/>
              </a:rPr>
              <a:t>{</a:t>
            </a:r>
            <a:endParaRPr sz="2000">
              <a:latin typeface="Arial MT"/>
              <a:cs typeface="Arial MT"/>
            </a:endParaRPr>
          </a:p>
          <a:p>
            <a:pPr marL="393700">
              <a:lnSpc>
                <a:spcPct val="100000"/>
              </a:lnSpc>
              <a:spcBef>
                <a:spcPts val="515"/>
              </a:spcBef>
            </a:pPr>
            <a:r>
              <a:rPr sz="2000" dirty="0">
                <a:latin typeface="Arial MT"/>
                <a:cs typeface="Arial MT"/>
              </a:rPr>
              <a:t>int</a:t>
            </a:r>
            <a:r>
              <a:rPr sz="2000" spc="-10" dirty="0">
                <a:latin typeface="Arial MT"/>
                <a:cs typeface="Arial MT"/>
              </a:rPr>
              <a:t> </a:t>
            </a:r>
            <a:r>
              <a:rPr sz="2000" dirty="0">
                <a:latin typeface="Arial MT"/>
                <a:cs typeface="Arial MT"/>
              </a:rPr>
              <a:t>nproc,</a:t>
            </a:r>
            <a:r>
              <a:rPr sz="2000" spc="-45" dirty="0">
                <a:latin typeface="Arial MT"/>
                <a:cs typeface="Arial MT"/>
              </a:rPr>
              <a:t> </a:t>
            </a:r>
            <a:r>
              <a:rPr sz="2000" spc="-10" dirty="0">
                <a:latin typeface="Arial MT"/>
                <a:cs typeface="Arial MT"/>
              </a:rPr>
              <a:t>rank;</a:t>
            </a:r>
            <a:endParaRPr sz="2000">
              <a:latin typeface="Arial MT"/>
              <a:cs typeface="Arial MT"/>
            </a:endParaRPr>
          </a:p>
          <a:p>
            <a:pPr marL="393700">
              <a:lnSpc>
                <a:spcPct val="100000"/>
              </a:lnSpc>
              <a:spcBef>
                <a:spcPts val="520"/>
              </a:spcBef>
            </a:pPr>
            <a:r>
              <a:rPr sz="2000" dirty="0">
                <a:latin typeface="Arial MT"/>
                <a:cs typeface="Arial MT"/>
              </a:rPr>
              <a:t>MPI_Init</a:t>
            </a:r>
            <a:r>
              <a:rPr sz="2000" spc="-50" dirty="0">
                <a:latin typeface="Arial MT"/>
                <a:cs typeface="Arial MT"/>
              </a:rPr>
              <a:t> </a:t>
            </a:r>
            <a:r>
              <a:rPr sz="2000" dirty="0">
                <a:latin typeface="Arial MT"/>
                <a:cs typeface="Arial MT"/>
              </a:rPr>
              <a:t>(&amp;argc,&amp;argv);</a:t>
            </a:r>
            <a:r>
              <a:rPr sz="2000" spc="-70" dirty="0">
                <a:latin typeface="Arial MT"/>
                <a:cs typeface="Arial MT"/>
              </a:rPr>
              <a:t> </a:t>
            </a:r>
            <a:r>
              <a:rPr sz="2000" dirty="0">
                <a:latin typeface="Arial MT"/>
                <a:cs typeface="Arial MT"/>
              </a:rPr>
              <a:t>/*</a:t>
            </a:r>
            <a:r>
              <a:rPr sz="2000" spc="-50" dirty="0">
                <a:latin typeface="Arial MT"/>
                <a:cs typeface="Arial MT"/>
              </a:rPr>
              <a:t> </a:t>
            </a:r>
            <a:r>
              <a:rPr sz="2000" dirty="0">
                <a:latin typeface="Arial MT"/>
                <a:cs typeface="Arial MT"/>
              </a:rPr>
              <a:t>Initialize</a:t>
            </a:r>
            <a:r>
              <a:rPr sz="2000" spc="-20" dirty="0">
                <a:latin typeface="Arial MT"/>
                <a:cs typeface="Arial MT"/>
              </a:rPr>
              <a:t> </a:t>
            </a:r>
            <a:r>
              <a:rPr sz="2000" dirty="0">
                <a:latin typeface="Arial MT"/>
                <a:cs typeface="Arial MT"/>
              </a:rPr>
              <a:t>MPI</a:t>
            </a:r>
            <a:r>
              <a:rPr sz="2000" spc="-40" dirty="0">
                <a:latin typeface="Arial MT"/>
                <a:cs typeface="Arial MT"/>
              </a:rPr>
              <a:t> </a:t>
            </a:r>
            <a:r>
              <a:rPr sz="2000" spc="-25" dirty="0">
                <a:latin typeface="Arial MT"/>
                <a:cs typeface="Arial MT"/>
              </a:rPr>
              <a:t>*/</a:t>
            </a:r>
            <a:endParaRPr sz="2000">
              <a:latin typeface="Arial MT"/>
              <a:cs typeface="Arial MT"/>
            </a:endParaRPr>
          </a:p>
          <a:p>
            <a:pPr>
              <a:lnSpc>
                <a:spcPct val="100000"/>
              </a:lnSpc>
              <a:spcBef>
                <a:spcPts val="625"/>
              </a:spcBef>
            </a:pPr>
            <a:endParaRPr sz="2000">
              <a:latin typeface="Arial MT"/>
              <a:cs typeface="Arial MT"/>
            </a:endParaRPr>
          </a:p>
          <a:p>
            <a:pPr marL="393700" marR="5080">
              <a:lnSpc>
                <a:spcPct val="121600"/>
              </a:lnSpc>
            </a:pPr>
            <a:r>
              <a:rPr sz="2000" spc="-10" dirty="0">
                <a:latin typeface="Arial MT"/>
                <a:cs typeface="Arial MT"/>
              </a:rPr>
              <a:t>MPI_Comm_size(MPI_COMM_WORLD,&amp;nproc); </a:t>
            </a:r>
            <a:r>
              <a:rPr sz="2000" dirty="0">
                <a:latin typeface="Arial MT"/>
                <a:cs typeface="Arial MT"/>
              </a:rPr>
              <a:t>/*</a:t>
            </a:r>
            <a:r>
              <a:rPr sz="2000" spc="10" dirty="0">
                <a:latin typeface="Arial MT"/>
                <a:cs typeface="Arial MT"/>
              </a:rPr>
              <a:t> </a:t>
            </a:r>
            <a:r>
              <a:rPr sz="2000" dirty="0">
                <a:latin typeface="Arial MT"/>
                <a:cs typeface="Arial MT"/>
              </a:rPr>
              <a:t>Get</a:t>
            </a:r>
            <a:r>
              <a:rPr sz="2000" spc="20" dirty="0">
                <a:latin typeface="Arial MT"/>
                <a:cs typeface="Arial MT"/>
              </a:rPr>
              <a:t> </a:t>
            </a:r>
            <a:r>
              <a:rPr sz="2000" dirty="0">
                <a:latin typeface="Arial MT"/>
                <a:cs typeface="Arial MT"/>
              </a:rPr>
              <a:t>Comm</a:t>
            </a:r>
            <a:r>
              <a:rPr sz="2000" spc="5" dirty="0">
                <a:latin typeface="Arial MT"/>
                <a:cs typeface="Arial MT"/>
              </a:rPr>
              <a:t> </a:t>
            </a:r>
            <a:r>
              <a:rPr sz="2000" spc="-10" dirty="0">
                <a:latin typeface="Arial MT"/>
                <a:cs typeface="Arial MT"/>
              </a:rPr>
              <a:t>Size*/ MPI_Comm_rank(MPI_COMM_WORLD,&amp;rank);</a:t>
            </a:r>
            <a:r>
              <a:rPr sz="2000" spc="-20" dirty="0">
                <a:latin typeface="Arial MT"/>
                <a:cs typeface="Arial MT"/>
              </a:rPr>
              <a:t> </a:t>
            </a:r>
            <a:r>
              <a:rPr sz="2000" dirty="0">
                <a:latin typeface="Arial MT"/>
                <a:cs typeface="Arial MT"/>
              </a:rPr>
              <a:t>/*</a:t>
            </a:r>
            <a:r>
              <a:rPr sz="2000" spc="35" dirty="0">
                <a:latin typeface="Arial MT"/>
                <a:cs typeface="Arial MT"/>
              </a:rPr>
              <a:t> </a:t>
            </a:r>
            <a:r>
              <a:rPr sz="2000" dirty="0">
                <a:latin typeface="Arial MT"/>
                <a:cs typeface="Arial MT"/>
              </a:rPr>
              <a:t>Get</a:t>
            </a:r>
            <a:r>
              <a:rPr sz="2000" spc="5" dirty="0">
                <a:latin typeface="Arial MT"/>
                <a:cs typeface="Arial MT"/>
              </a:rPr>
              <a:t> </a:t>
            </a:r>
            <a:r>
              <a:rPr sz="2000" dirty="0">
                <a:latin typeface="Arial MT"/>
                <a:cs typeface="Arial MT"/>
              </a:rPr>
              <a:t>rank</a:t>
            </a:r>
            <a:r>
              <a:rPr sz="2000" spc="20" dirty="0">
                <a:latin typeface="Arial MT"/>
                <a:cs typeface="Arial MT"/>
              </a:rPr>
              <a:t> </a:t>
            </a:r>
            <a:r>
              <a:rPr sz="2000" spc="-25" dirty="0">
                <a:latin typeface="Arial MT"/>
                <a:cs typeface="Arial MT"/>
              </a:rPr>
              <a:t>*/</a:t>
            </a:r>
            <a:endParaRPr sz="2000">
              <a:latin typeface="Arial MT"/>
              <a:cs typeface="Arial MT"/>
            </a:endParaRPr>
          </a:p>
          <a:p>
            <a:pPr>
              <a:lnSpc>
                <a:spcPct val="100000"/>
              </a:lnSpc>
              <a:spcBef>
                <a:spcPts val="1140"/>
              </a:spcBef>
            </a:pPr>
            <a:endParaRPr sz="2000">
              <a:latin typeface="Arial MT"/>
              <a:cs typeface="Arial MT"/>
            </a:endParaRPr>
          </a:p>
          <a:p>
            <a:pPr marL="393700">
              <a:lnSpc>
                <a:spcPct val="100000"/>
              </a:lnSpc>
              <a:spcBef>
                <a:spcPts val="5"/>
              </a:spcBef>
            </a:pPr>
            <a:r>
              <a:rPr sz="2000" dirty="0">
                <a:latin typeface="Arial MT"/>
                <a:cs typeface="Arial MT"/>
              </a:rPr>
              <a:t>printf(“Hello</a:t>
            </a:r>
            <a:r>
              <a:rPr sz="2000" spc="-60" dirty="0">
                <a:latin typeface="Arial MT"/>
                <a:cs typeface="Arial MT"/>
              </a:rPr>
              <a:t> </a:t>
            </a:r>
            <a:r>
              <a:rPr sz="2000" dirty="0">
                <a:latin typeface="Arial MT"/>
                <a:cs typeface="Arial MT"/>
              </a:rPr>
              <a:t>World</a:t>
            </a:r>
            <a:r>
              <a:rPr sz="2000" spc="-30" dirty="0">
                <a:latin typeface="Arial MT"/>
                <a:cs typeface="Arial MT"/>
              </a:rPr>
              <a:t> </a:t>
            </a:r>
            <a:r>
              <a:rPr sz="2000" dirty="0">
                <a:latin typeface="Arial MT"/>
                <a:cs typeface="Arial MT"/>
              </a:rPr>
              <a:t>from</a:t>
            </a:r>
            <a:r>
              <a:rPr sz="2000" spc="-40" dirty="0">
                <a:latin typeface="Arial MT"/>
                <a:cs typeface="Arial MT"/>
              </a:rPr>
              <a:t> </a:t>
            </a:r>
            <a:r>
              <a:rPr sz="2000" dirty="0">
                <a:latin typeface="Arial MT"/>
                <a:cs typeface="Arial MT"/>
              </a:rPr>
              <a:t>process</a:t>
            </a:r>
            <a:r>
              <a:rPr sz="2000" spc="-65" dirty="0">
                <a:latin typeface="Arial MT"/>
                <a:cs typeface="Arial MT"/>
              </a:rPr>
              <a:t> </a:t>
            </a:r>
            <a:r>
              <a:rPr sz="2000" dirty="0">
                <a:latin typeface="Arial MT"/>
                <a:cs typeface="Arial MT"/>
              </a:rPr>
              <a:t>%d\n”,</a:t>
            </a:r>
            <a:r>
              <a:rPr sz="2000" spc="-50" dirty="0">
                <a:latin typeface="Arial MT"/>
                <a:cs typeface="Arial MT"/>
              </a:rPr>
              <a:t> </a:t>
            </a:r>
            <a:r>
              <a:rPr sz="2000" spc="-10" dirty="0">
                <a:latin typeface="Arial MT"/>
                <a:cs typeface="Arial MT"/>
              </a:rPr>
              <a:t>rank);</a:t>
            </a:r>
            <a:endParaRPr sz="2000">
              <a:latin typeface="Arial MT"/>
              <a:cs typeface="Arial MT"/>
            </a:endParaRPr>
          </a:p>
          <a:p>
            <a:pPr>
              <a:lnSpc>
                <a:spcPct val="100000"/>
              </a:lnSpc>
              <a:spcBef>
                <a:spcPts val="630"/>
              </a:spcBef>
            </a:pPr>
            <a:endParaRPr sz="2000">
              <a:latin typeface="Arial MT"/>
              <a:cs typeface="Arial MT"/>
            </a:endParaRPr>
          </a:p>
          <a:p>
            <a:pPr marL="393700" marR="4668520">
              <a:lnSpc>
                <a:spcPct val="121500"/>
              </a:lnSpc>
            </a:pPr>
            <a:r>
              <a:rPr sz="2000" dirty="0">
                <a:latin typeface="Arial MT"/>
                <a:cs typeface="Arial MT"/>
              </a:rPr>
              <a:t>MPI_Finalize();</a:t>
            </a:r>
            <a:r>
              <a:rPr sz="2000" spc="-80" dirty="0">
                <a:latin typeface="Arial MT"/>
                <a:cs typeface="Arial MT"/>
              </a:rPr>
              <a:t> </a:t>
            </a:r>
            <a:r>
              <a:rPr sz="2000" dirty="0">
                <a:latin typeface="Arial MT"/>
                <a:cs typeface="Arial MT"/>
              </a:rPr>
              <a:t>/*</a:t>
            </a:r>
            <a:r>
              <a:rPr sz="2000" spc="-65" dirty="0">
                <a:latin typeface="Arial MT"/>
                <a:cs typeface="Arial MT"/>
              </a:rPr>
              <a:t> </a:t>
            </a:r>
            <a:r>
              <a:rPr sz="2000" dirty="0">
                <a:latin typeface="Arial MT"/>
                <a:cs typeface="Arial MT"/>
              </a:rPr>
              <a:t>Finalize</a:t>
            </a:r>
            <a:r>
              <a:rPr sz="2000" spc="-45" dirty="0">
                <a:latin typeface="Arial MT"/>
                <a:cs typeface="Arial MT"/>
              </a:rPr>
              <a:t> </a:t>
            </a:r>
            <a:r>
              <a:rPr sz="2000" spc="-25" dirty="0">
                <a:latin typeface="Arial MT"/>
                <a:cs typeface="Arial MT"/>
              </a:rPr>
              <a:t>*/ </a:t>
            </a:r>
            <a:r>
              <a:rPr sz="2000" dirty="0">
                <a:latin typeface="Arial MT"/>
                <a:cs typeface="Arial MT"/>
              </a:rPr>
              <a:t>return</a:t>
            </a:r>
            <a:r>
              <a:rPr sz="2000" spc="-60" dirty="0">
                <a:latin typeface="Arial MT"/>
                <a:cs typeface="Arial MT"/>
              </a:rPr>
              <a:t> </a:t>
            </a:r>
            <a:r>
              <a:rPr sz="2000" spc="-25" dirty="0">
                <a:latin typeface="Arial MT"/>
                <a:cs typeface="Arial MT"/>
              </a:rPr>
              <a:t>0;</a:t>
            </a:r>
            <a:endParaRPr sz="2000">
              <a:latin typeface="Arial MT"/>
              <a:cs typeface="Arial MT"/>
            </a:endParaRPr>
          </a:p>
          <a:p>
            <a:pPr marL="12700">
              <a:lnSpc>
                <a:spcPct val="100000"/>
              </a:lnSpc>
              <a:spcBef>
                <a:spcPts val="515"/>
              </a:spcBef>
            </a:pPr>
            <a:r>
              <a:rPr sz="2000" spc="-50" dirty="0">
                <a:latin typeface="Arial MT"/>
                <a:cs typeface="Arial MT"/>
              </a:rPr>
              <a:t>}</a:t>
            </a:r>
            <a:endParaRPr sz="2000">
              <a:latin typeface="Arial MT"/>
              <a:cs typeface="Arial MT"/>
            </a:endParaRPr>
          </a:p>
        </p:txBody>
      </p:sp>
      <p:sp>
        <p:nvSpPr>
          <p:cNvPr id="5" name="TextBox 4">
            <a:extLst>
              <a:ext uri="{FF2B5EF4-FFF2-40B4-BE49-F238E27FC236}">
                <a16:creationId xmlns:a16="http://schemas.microsoft.com/office/drawing/2014/main" id="{90F10CDC-B04E-8F0C-FD85-850161A83EB7}"/>
              </a:ext>
            </a:extLst>
          </p:cNvPr>
          <p:cNvSpPr txBox="1"/>
          <p:nvPr/>
        </p:nvSpPr>
        <p:spPr>
          <a:xfrm>
            <a:off x="2667000" y="6019800"/>
            <a:ext cx="7315200" cy="369332"/>
          </a:xfrm>
          <a:prstGeom prst="rect">
            <a:avLst/>
          </a:prstGeom>
          <a:noFill/>
        </p:spPr>
        <p:txBody>
          <a:bodyPr wrap="square">
            <a:spAutoFit/>
          </a:bodyPr>
          <a:lstStyle/>
          <a:p>
            <a:r>
              <a:rPr lang="en-IN" dirty="0"/>
              <a:t>https://github.com/sachugowda/pds-bits/blob/main/run-simplempi.md</a:t>
            </a:r>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10" dirty="0"/>
              <a:t>Sorting</a:t>
            </a:r>
          </a:p>
        </p:txBody>
      </p:sp>
      <p:sp>
        <p:nvSpPr>
          <p:cNvPr id="3" name="object 3"/>
          <p:cNvSpPr txBox="1"/>
          <p:nvPr/>
        </p:nvSpPr>
        <p:spPr>
          <a:xfrm>
            <a:off x="850493" y="1252397"/>
            <a:ext cx="10544810" cy="3256279"/>
          </a:xfrm>
          <a:prstGeom prst="rect">
            <a:avLst/>
          </a:prstGeom>
        </p:spPr>
        <p:txBody>
          <a:bodyPr vert="horz" wrap="square" lIns="0" tIns="138430" rIns="0" bIns="0" rtlCol="0">
            <a:spAutoFit/>
          </a:bodyPr>
          <a:lstStyle/>
          <a:p>
            <a:pPr marL="393065" indent="-380365">
              <a:lnSpc>
                <a:spcPct val="100000"/>
              </a:lnSpc>
              <a:spcBef>
                <a:spcPts val="1090"/>
              </a:spcBef>
              <a:buClr>
                <a:srgbClr val="000000"/>
              </a:buClr>
              <a:buChar char="•"/>
              <a:tabLst>
                <a:tab pos="393065" algn="l"/>
              </a:tabLst>
            </a:pPr>
            <a:r>
              <a:rPr sz="2400" dirty="0">
                <a:solidFill>
                  <a:srgbClr val="FF0000"/>
                </a:solidFill>
                <a:latin typeface="Arial MT"/>
                <a:cs typeface="Arial MT"/>
              </a:rPr>
              <a:t>n</a:t>
            </a:r>
            <a:r>
              <a:rPr sz="2400" spc="-30" dirty="0">
                <a:solidFill>
                  <a:srgbClr val="FF0000"/>
                </a:solidFill>
                <a:latin typeface="Arial MT"/>
                <a:cs typeface="Arial MT"/>
              </a:rPr>
              <a:t> </a:t>
            </a:r>
            <a:r>
              <a:rPr sz="2400" dirty="0">
                <a:latin typeface="Arial MT"/>
                <a:cs typeface="Arial MT"/>
              </a:rPr>
              <a:t>keys</a:t>
            </a:r>
            <a:r>
              <a:rPr sz="2400" spc="-40" dirty="0">
                <a:latin typeface="Arial MT"/>
                <a:cs typeface="Arial MT"/>
              </a:rPr>
              <a:t> </a:t>
            </a:r>
            <a:r>
              <a:rPr sz="2400" dirty="0">
                <a:latin typeface="Arial MT"/>
                <a:cs typeface="Arial MT"/>
              </a:rPr>
              <a:t>and</a:t>
            </a:r>
            <a:r>
              <a:rPr sz="2400" spc="-25" dirty="0">
                <a:latin typeface="Arial MT"/>
                <a:cs typeface="Arial MT"/>
              </a:rPr>
              <a:t> </a:t>
            </a:r>
            <a:r>
              <a:rPr sz="2400" dirty="0">
                <a:solidFill>
                  <a:srgbClr val="FF0000"/>
                </a:solidFill>
                <a:latin typeface="Arial MT"/>
                <a:cs typeface="Arial MT"/>
              </a:rPr>
              <a:t>p</a:t>
            </a:r>
            <a:r>
              <a:rPr sz="2400" spc="-30" dirty="0">
                <a:solidFill>
                  <a:srgbClr val="FF0000"/>
                </a:solidFill>
                <a:latin typeface="Arial MT"/>
                <a:cs typeface="Arial MT"/>
              </a:rPr>
              <a:t> </a:t>
            </a:r>
            <a:r>
              <a:rPr sz="2400" dirty="0">
                <a:solidFill>
                  <a:srgbClr val="FF0000"/>
                </a:solidFill>
                <a:latin typeface="Arial MT"/>
                <a:cs typeface="Arial MT"/>
              </a:rPr>
              <a:t>=</a:t>
            </a:r>
            <a:r>
              <a:rPr sz="2400" spc="-40" dirty="0">
                <a:solidFill>
                  <a:srgbClr val="FF0000"/>
                </a:solidFill>
                <a:latin typeface="Arial MT"/>
                <a:cs typeface="Arial MT"/>
              </a:rPr>
              <a:t> </a:t>
            </a:r>
            <a:r>
              <a:rPr sz="2400" dirty="0">
                <a:solidFill>
                  <a:srgbClr val="FF0000"/>
                </a:solidFill>
                <a:latin typeface="Arial MT"/>
                <a:cs typeface="Arial MT"/>
              </a:rPr>
              <a:t>comm</a:t>
            </a:r>
            <a:r>
              <a:rPr sz="2400" spc="-25" dirty="0">
                <a:solidFill>
                  <a:srgbClr val="FF0000"/>
                </a:solidFill>
                <a:latin typeface="Arial MT"/>
                <a:cs typeface="Arial MT"/>
              </a:rPr>
              <a:t> </a:t>
            </a:r>
            <a:r>
              <a:rPr sz="2400" dirty="0">
                <a:solidFill>
                  <a:srgbClr val="FF0000"/>
                </a:solidFill>
                <a:latin typeface="Arial MT"/>
                <a:cs typeface="Arial MT"/>
              </a:rPr>
              <a:t>sz</a:t>
            </a:r>
            <a:r>
              <a:rPr sz="2400" spc="-30" dirty="0">
                <a:solidFill>
                  <a:srgbClr val="FF0000"/>
                </a:solidFill>
                <a:latin typeface="Arial MT"/>
                <a:cs typeface="Arial MT"/>
              </a:rPr>
              <a:t> </a:t>
            </a:r>
            <a:r>
              <a:rPr sz="2400" spc="-10" dirty="0">
                <a:solidFill>
                  <a:srgbClr val="FF0000"/>
                </a:solidFill>
                <a:latin typeface="Arial MT"/>
                <a:cs typeface="Arial MT"/>
              </a:rPr>
              <a:t>processes</a:t>
            </a:r>
            <a:r>
              <a:rPr sz="2400" spc="-10" dirty="0">
                <a:latin typeface="Arial MT"/>
                <a:cs typeface="Arial MT"/>
              </a:rPr>
              <a:t>.</a:t>
            </a:r>
            <a:endParaRPr sz="2400">
              <a:latin typeface="Arial MT"/>
              <a:cs typeface="Arial MT"/>
            </a:endParaRPr>
          </a:p>
          <a:p>
            <a:pPr marL="393065" indent="-380365">
              <a:lnSpc>
                <a:spcPct val="100000"/>
              </a:lnSpc>
              <a:spcBef>
                <a:spcPts val="994"/>
              </a:spcBef>
              <a:buClr>
                <a:srgbClr val="000000"/>
              </a:buClr>
              <a:buChar char="•"/>
              <a:tabLst>
                <a:tab pos="393065" algn="l"/>
              </a:tabLst>
            </a:pPr>
            <a:r>
              <a:rPr sz="2400" dirty="0">
                <a:solidFill>
                  <a:srgbClr val="FF0000"/>
                </a:solidFill>
                <a:latin typeface="Arial MT"/>
                <a:cs typeface="Arial MT"/>
              </a:rPr>
              <a:t>n/p</a:t>
            </a:r>
            <a:r>
              <a:rPr sz="2400" spc="-55" dirty="0">
                <a:solidFill>
                  <a:srgbClr val="FF0000"/>
                </a:solidFill>
                <a:latin typeface="Arial MT"/>
                <a:cs typeface="Arial MT"/>
              </a:rPr>
              <a:t> </a:t>
            </a:r>
            <a:r>
              <a:rPr sz="2400" dirty="0">
                <a:latin typeface="Arial MT"/>
                <a:cs typeface="Arial MT"/>
              </a:rPr>
              <a:t>keys</a:t>
            </a:r>
            <a:r>
              <a:rPr sz="2400" spc="-55" dirty="0">
                <a:latin typeface="Arial MT"/>
                <a:cs typeface="Arial MT"/>
              </a:rPr>
              <a:t> </a:t>
            </a:r>
            <a:r>
              <a:rPr sz="2400" dirty="0">
                <a:latin typeface="Arial MT"/>
                <a:cs typeface="Arial MT"/>
              </a:rPr>
              <a:t>assigned</a:t>
            </a:r>
            <a:r>
              <a:rPr sz="2400" spc="-35" dirty="0">
                <a:latin typeface="Arial MT"/>
                <a:cs typeface="Arial MT"/>
              </a:rPr>
              <a:t> </a:t>
            </a:r>
            <a:r>
              <a:rPr sz="2400" dirty="0">
                <a:latin typeface="Arial MT"/>
                <a:cs typeface="Arial MT"/>
              </a:rPr>
              <a:t>to</a:t>
            </a:r>
            <a:r>
              <a:rPr sz="2400" spc="-50" dirty="0">
                <a:latin typeface="Arial MT"/>
                <a:cs typeface="Arial MT"/>
              </a:rPr>
              <a:t> </a:t>
            </a:r>
            <a:r>
              <a:rPr sz="2400" dirty="0">
                <a:latin typeface="Arial MT"/>
                <a:cs typeface="Arial MT"/>
              </a:rPr>
              <a:t>each</a:t>
            </a:r>
            <a:r>
              <a:rPr sz="2400" spc="-45" dirty="0">
                <a:latin typeface="Arial MT"/>
                <a:cs typeface="Arial MT"/>
              </a:rPr>
              <a:t> </a:t>
            </a:r>
            <a:r>
              <a:rPr sz="2400" spc="-10" dirty="0">
                <a:latin typeface="Arial MT"/>
                <a:cs typeface="Arial MT"/>
              </a:rPr>
              <a:t>process.</a:t>
            </a:r>
            <a:endParaRPr sz="2400">
              <a:latin typeface="Arial MT"/>
              <a:cs typeface="Arial MT"/>
            </a:endParaRPr>
          </a:p>
          <a:p>
            <a:pPr marL="393065" indent="-380365">
              <a:lnSpc>
                <a:spcPct val="100000"/>
              </a:lnSpc>
              <a:spcBef>
                <a:spcPts val="1010"/>
              </a:spcBef>
              <a:buChar char="•"/>
              <a:tabLst>
                <a:tab pos="393065" algn="l"/>
              </a:tabLst>
            </a:pPr>
            <a:r>
              <a:rPr sz="2400" dirty="0">
                <a:latin typeface="Arial MT"/>
                <a:cs typeface="Arial MT"/>
              </a:rPr>
              <a:t>No</a:t>
            </a:r>
            <a:r>
              <a:rPr sz="2400" spc="-75" dirty="0">
                <a:latin typeface="Arial MT"/>
                <a:cs typeface="Arial MT"/>
              </a:rPr>
              <a:t> </a:t>
            </a:r>
            <a:r>
              <a:rPr sz="2400" dirty="0">
                <a:latin typeface="Arial MT"/>
                <a:cs typeface="Arial MT"/>
              </a:rPr>
              <a:t>restrictions</a:t>
            </a:r>
            <a:r>
              <a:rPr sz="2400" spc="-65" dirty="0">
                <a:latin typeface="Arial MT"/>
                <a:cs typeface="Arial MT"/>
              </a:rPr>
              <a:t> </a:t>
            </a:r>
            <a:r>
              <a:rPr sz="2400" dirty="0">
                <a:latin typeface="Arial MT"/>
                <a:cs typeface="Arial MT"/>
              </a:rPr>
              <a:t>on</a:t>
            </a:r>
            <a:r>
              <a:rPr sz="2400" spc="-55" dirty="0">
                <a:latin typeface="Arial MT"/>
                <a:cs typeface="Arial MT"/>
              </a:rPr>
              <a:t> </a:t>
            </a:r>
            <a:r>
              <a:rPr sz="2400" dirty="0">
                <a:latin typeface="Arial MT"/>
                <a:cs typeface="Arial MT"/>
              </a:rPr>
              <a:t>which</a:t>
            </a:r>
            <a:r>
              <a:rPr sz="2400" spc="-55" dirty="0">
                <a:latin typeface="Arial MT"/>
                <a:cs typeface="Arial MT"/>
              </a:rPr>
              <a:t> </a:t>
            </a:r>
            <a:r>
              <a:rPr sz="2400" dirty="0">
                <a:latin typeface="Arial MT"/>
                <a:cs typeface="Arial MT"/>
              </a:rPr>
              <a:t>keys</a:t>
            </a:r>
            <a:r>
              <a:rPr sz="2400" spc="-65" dirty="0">
                <a:latin typeface="Arial MT"/>
                <a:cs typeface="Arial MT"/>
              </a:rPr>
              <a:t> </a:t>
            </a:r>
            <a:r>
              <a:rPr sz="2400" dirty="0">
                <a:latin typeface="Arial MT"/>
                <a:cs typeface="Arial MT"/>
              </a:rPr>
              <a:t>are</a:t>
            </a:r>
            <a:r>
              <a:rPr sz="2400" spc="-65" dirty="0">
                <a:latin typeface="Arial MT"/>
                <a:cs typeface="Arial MT"/>
              </a:rPr>
              <a:t> </a:t>
            </a:r>
            <a:r>
              <a:rPr sz="2400" dirty="0">
                <a:latin typeface="Arial MT"/>
                <a:cs typeface="Arial MT"/>
              </a:rPr>
              <a:t>assigned</a:t>
            </a:r>
            <a:r>
              <a:rPr sz="2400" spc="-50" dirty="0">
                <a:latin typeface="Arial MT"/>
                <a:cs typeface="Arial MT"/>
              </a:rPr>
              <a:t> </a:t>
            </a:r>
            <a:r>
              <a:rPr sz="2400" dirty="0">
                <a:latin typeface="Arial MT"/>
                <a:cs typeface="Arial MT"/>
              </a:rPr>
              <a:t>to</a:t>
            </a:r>
            <a:r>
              <a:rPr sz="2400" spc="-60" dirty="0">
                <a:latin typeface="Arial MT"/>
                <a:cs typeface="Arial MT"/>
              </a:rPr>
              <a:t> </a:t>
            </a:r>
            <a:r>
              <a:rPr sz="2400" dirty="0">
                <a:latin typeface="Arial MT"/>
                <a:cs typeface="Arial MT"/>
              </a:rPr>
              <a:t>which</a:t>
            </a:r>
            <a:r>
              <a:rPr sz="2400" spc="-45" dirty="0">
                <a:latin typeface="Arial MT"/>
                <a:cs typeface="Arial MT"/>
              </a:rPr>
              <a:t> </a:t>
            </a:r>
            <a:r>
              <a:rPr sz="2400" spc="-10" dirty="0">
                <a:latin typeface="Arial MT"/>
                <a:cs typeface="Arial MT"/>
              </a:rPr>
              <a:t>processes.</a:t>
            </a:r>
            <a:endParaRPr sz="2400">
              <a:latin typeface="Arial MT"/>
              <a:cs typeface="Arial MT"/>
            </a:endParaRPr>
          </a:p>
          <a:p>
            <a:pPr marL="393065" indent="-380365">
              <a:lnSpc>
                <a:spcPct val="100000"/>
              </a:lnSpc>
              <a:spcBef>
                <a:spcPts val="1000"/>
              </a:spcBef>
              <a:buChar char="•"/>
              <a:tabLst>
                <a:tab pos="393065" algn="l"/>
              </a:tabLst>
            </a:pPr>
            <a:r>
              <a:rPr sz="2400" dirty="0">
                <a:latin typeface="Arial MT"/>
                <a:cs typeface="Arial MT"/>
              </a:rPr>
              <a:t>When</a:t>
            </a:r>
            <a:r>
              <a:rPr sz="2400" spc="-85" dirty="0">
                <a:latin typeface="Arial MT"/>
                <a:cs typeface="Arial MT"/>
              </a:rPr>
              <a:t> </a:t>
            </a:r>
            <a:r>
              <a:rPr sz="2400" dirty="0">
                <a:latin typeface="Arial MT"/>
                <a:cs typeface="Arial MT"/>
              </a:rPr>
              <a:t>the</a:t>
            </a:r>
            <a:r>
              <a:rPr sz="2400" spc="-80" dirty="0">
                <a:latin typeface="Arial MT"/>
                <a:cs typeface="Arial MT"/>
              </a:rPr>
              <a:t> </a:t>
            </a:r>
            <a:r>
              <a:rPr sz="2400" dirty="0">
                <a:latin typeface="Arial MT"/>
                <a:cs typeface="Arial MT"/>
              </a:rPr>
              <a:t>algorithm</a:t>
            </a:r>
            <a:r>
              <a:rPr sz="2400" spc="-50" dirty="0">
                <a:latin typeface="Arial MT"/>
                <a:cs typeface="Arial MT"/>
              </a:rPr>
              <a:t> </a:t>
            </a:r>
            <a:r>
              <a:rPr sz="2400" spc="-10" dirty="0">
                <a:latin typeface="Arial MT"/>
                <a:cs typeface="Arial MT"/>
              </a:rPr>
              <a:t>terminates:</a:t>
            </a:r>
            <a:endParaRPr sz="2400">
              <a:latin typeface="Arial MT"/>
              <a:cs typeface="Arial MT"/>
            </a:endParaRPr>
          </a:p>
          <a:p>
            <a:pPr marL="850265" lvl="1" indent="-368300">
              <a:lnSpc>
                <a:spcPct val="100000"/>
              </a:lnSpc>
              <a:spcBef>
                <a:spcPts val="1000"/>
              </a:spcBef>
              <a:buChar char="•"/>
              <a:tabLst>
                <a:tab pos="850265" algn="l"/>
              </a:tabLst>
            </a:pPr>
            <a:r>
              <a:rPr sz="2200" dirty="0">
                <a:latin typeface="Arial MT"/>
                <a:cs typeface="Arial MT"/>
              </a:rPr>
              <a:t>The</a:t>
            </a:r>
            <a:r>
              <a:rPr sz="2200" spc="-45" dirty="0">
                <a:latin typeface="Arial MT"/>
                <a:cs typeface="Arial MT"/>
              </a:rPr>
              <a:t> </a:t>
            </a:r>
            <a:r>
              <a:rPr sz="2200" dirty="0">
                <a:latin typeface="Arial MT"/>
                <a:cs typeface="Arial MT"/>
              </a:rPr>
              <a:t>keys</a:t>
            </a:r>
            <a:r>
              <a:rPr sz="2200" spc="-60" dirty="0">
                <a:latin typeface="Arial MT"/>
                <a:cs typeface="Arial MT"/>
              </a:rPr>
              <a:t> </a:t>
            </a:r>
            <a:r>
              <a:rPr sz="2200" dirty="0">
                <a:latin typeface="Arial MT"/>
                <a:cs typeface="Arial MT"/>
              </a:rPr>
              <a:t>assigned</a:t>
            </a:r>
            <a:r>
              <a:rPr sz="2200" spc="-65" dirty="0">
                <a:latin typeface="Arial MT"/>
                <a:cs typeface="Arial MT"/>
              </a:rPr>
              <a:t> </a:t>
            </a:r>
            <a:r>
              <a:rPr sz="2200" dirty="0">
                <a:latin typeface="Arial MT"/>
                <a:cs typeface="Arial MT"/>
              </a:rPr>
              <a:t>to</a:t>
            </a:r>
            <a:r>
              <a:rPr sz="2200" spc="-65" dirty="0">
                <a:latin typeface="Arial MT"/>
                <a:cs typeface="Arial MT"/>
              </a:rPr>
              <a:t> </a:t>
            </a:r>
            <a:r>
              <a:rPr sz="2200" dirty="0">
                <a:latin typeface="Arial MT"/>
                <a:cs typeface="Arial MT"/>
              </a:rPr>
              <a:t>each</a:t>
            </a:r>
            <a:r>
              <a:rPr sz="2200" spc="-55" dirty="0">
                <a:latin typeface="Arial MT"/>
                <a:cs typeface="Arial MT"/>
              </a:rPr>
              <a:t> </a:t>
            </a:r>
            <a:r>
              <a:rPr sz="2200" dirty="0">
                <a:latin typeface="Arial MT"/>
                <a:cs typeface="Arial MT"/>
              </a:rPr>
              <a:t>process</a:t>
            </a:r>
            <a:r>
              <a:rPr sz="2200" spc="-50" dirty="0">
                <a:latin typeface="Arial MT"/>
                <a:cs typeface="Arial MT"/>
              </a:rPr>
              <a:t> </a:t>
            </a:r>
            <a:r>
              <a:rPr sz="2200" dirty="0">
                <a:latin typeface="Arial MT"/>
                <a:cs typeface="Arial MT"/>
              </a:rPr>
              <a:t>should</a:t>
            </a:r>
            <a:r>
              <a:rPr sz="2200" spc="-60" dirty="0">
                <a:latin typeface="Arial MT"/>
                <a:cs typeface="Arial MT"/>
              </a:rPr>
              <a:t> </a:t>
            </a:r>
            <a:r>
              <a:rPr sz="2200" dirty="0">
                <a:latin typeface="Arial MT"/>
                <a:cs typeface="Arial MT"/>
              </a:rPr>
              <a:t>be</a:t>
            </a:r>
            <a:r>
              <a:rPr sz="2200" spc="-60" dirty="0">
                <a:latin typeface="Arial MT"/>
                <a:cs typeface="Arial MT"/>
              </a:rPr>
              <a:t> </a:t>
            </a:r>
            <a:r>
              <a:rPr sz="2200" dirty="0">
                <a:latin typeface="Arial MT"/>
                <a:cs typeface="Arial MT"/>
              </a:rPr>
              <a:t>sorted</a:t>
            </a:r>
            <a:r>
              <a:rPr sz="2200" spc="-60" dirty="0">
                <a:latin typeface="Arial MT"/>
                <a:cs typeface="Arial MT"/>
              </a:rPr>
              <a:t> </a:t>
            </a:r>
            <a:r>
              <a:rPr sz="2200" dirty="0">
                <a:latin typeface="Arial MT"/>
                <a:cs typeface="Arial MT"/>
              </a:rPr>
              <a:t>in</a:t>
            </a:r>
            <a:r>
              <a:rPr sz="2200" spc="-60" dirty="0">
                <a:latin typeface="Arial MT"/>
                <a:cs typeface="Arial MT"/>
              </a:rPr>
              <a:t> </a:t>
            </a:r>
            <a:r>
              <a:rPr sz="2200" dirty="0">
                <a:latin typeface="Arial MT"/>
                <a:cs typeface="Arial MT"/>
              </a:rPr>
              <a:t>(say)</a:t>
            </a:r>
            <a:r>
              <a:rPr sz="2200" spc="-45" dirty="0">
                <a:latin typeface="Arial MT"/>
                <a:cs typeface="Arial MT"/>
              </a:rPr>
              <a:t> </a:t>
            </a:r>
            <a:r>
              <a:rPr sz="2200" dirty="0">
                <a:latin typeface="Arial MT"/>
                <a:cs typeface="Arial MT"/>
              </a:rPr>
              <a:t>increasing</a:t>
            </a:r>
            <a:r>
              <a:rPr sz="2200" spc="-65" dirty="0">
                <a:latin typeface="Arial MT"/>
                <a:cs typeface="Arial MT"/>
              </a:rPr>
              <a:t> </a:t>
            </a:r>
            <a:r>
              <a:rPr sz="2200" spc="-10" dirty="0">
                <a:latin typeface="Arial MT"/>
                <a:cs typeface="Arial MT"/>
              </a:rPr>
              <a:t>order.</a:t>
            </a:r>
            <a:endParaRPr sz="2200">
              <a:latin typeface="Arial MT"/>
              <a:cs typeface="Arial MT"/>
            </a:endParaRPr>
          </a:p>
          <a:p>
            <a:pPr marL="850900" marR="436880" lvl="1" indent="-368935">
              <a:lnSpc>
                <a:spcPct val="100000"/>
              </a:lnSpc>
              <a:spcBef>
                <a:spcPts val="1000"/>
              </a:spcBef>
              <a:buChar char="•"/>
              <a:tabLst>
                <a:tab pos="850900" algn="l"/>
              </a:tabLst>
            </a:pPr>
            <a:r>
              <a:rPr sz="2200" dirty="0">
                <a:latin typeface="Arial MT"/>
                <a:cs typeface="Arial MT"/>
              </a:rPr>
              <a:t>If</a:t>
            </a:r>
            <a:r>
              <a:rPr sz="2200" spc="-35" dirty="0">
                <a:latin typeface="Arial MT"/>
                <a:cs typeface="Arial MT"/>
              </a:rPr>
              <a:t> </a:t>
            </a:r>
            <a:r>
              <a:rPr sz="2200" dirty="0">
                <a:solidFill>
                  <a:srgbClr val="FF0000"/>
                </a:solidFill>
                <a:latin typeface="Arial MT"/>
                <a:cs typeface="Arial MT"/>
              </a:rPr>
              <a:t>0</a:t>
            </a:r>
            <a:r>
              <a:rPr sz="2200" spc="-35" dirty="0">
                <a:solidFill>
                  <a:srgbClr val="FF0000"/>
                </a:solidFill>
                <a:latin typeface="Arial MT"/>
                <a:cs typeface="Arial MT"/>
              </a:rPr>
              <a:t> </a:t>
            </a:r>
            <a:r>
              <a:rPr sz="2200" dirty="0">
                <a:solidFill>
                  <a:srgbClr val="FF0000"/>
                </a:solidFill>
                <a:latin typeface="Arial MT"/>
                <a:cs typeface="Arial MT"/>
              </a:rPr>
              <a:t>≤</a:t>
            </a:r>
            <a:r>
              <a:rPr sz="2200" spc="-20" dirty="0">
                <a:solidFill>
                  <a:srgbClr val="FF0000"/>
                </a:solidFill>
                <a:latin typeface="Arial MT"/>
                <a:cs typeface="Arial MT"/>
              </a:rPr>
              <a:t> </a:t>
            </a:r>
            <a:r>
              <a:rPr sz="2200" dirty="0">
                <a:solidFill>
                  <a:srgbClr val="FF0000"/>
                </a:solidFill>
                <a:latin typeface="Arial MT"/>
                <a:cs typeface="Arial MT"/>
              </a:rPr>
              <a:t>q</a:t>
            </a:r>
            <a:r>
              <a:rPr sz="2200" spc="-35" dirty="0">
                <a:solidFill>
                  <a:srgbClr val="FF0000"/>
                </a:solidFill>
                <a:latin typeface="Arial MT"/>
                <a:cs typeface="Arial MT"/>
              </a:rPr>
              <a:t> </a:t>
            </a:r>
            <a:r>
              <a:rPr sz="2200" dirty="0">
                <a:solidFill>
                  <a:srgbClr val="FF0000"/>
                </a:solidFill>
                <a:latin typeface="Arial MT"/>
                <a:cs typeface="Arial MT"/>
              </a:rPr>
              <a:t>&lt;</a:t>
            </a:r>
            <a:r>
              <a:rPr sz="2200" spc="-15" dirty="0">
                <a:solidFill>
                  <a:srgbClr val="FF0000"/>
                </a:solidFill>
                <a:latin typeface="Arial MT"/>
                <a:cs typeface="Arial MT"/>
              </a:rPr>
              <a:t> </a:t>
            </a:r>
            <a:r>
              <a:rPr sz="2200" dirty="0">
                <a:solidFill>
                  <a:srgbClr val="FF0000"/>
                </a:solidFill>
                <a:latin typeface="Arial MT"/>
                <a:cs typeface="Arial MT"/>
              </a:rPr>
              <a:t>r</a:t>
            </a:r>
            <a:r>
              <a:rPr sz="2200" spc="-35" dirty="0">
                <a:solidFill>
                  <a:srgbClr val="FF0000"/>
                </a:solidFill>
                <a:latin typeface="Arial MT"/>
                <a:cs typeface="Arial MT"/>
              </a:rPr>
              <a:t> </a:t>
            </a:r>
            <a:r>
              <a:rPr sz="2200" dirty="0">
                <a:solidFill>
                  <a:srgbClr val="FF0000"/>
                </a:solidFill>
                <a:latin typeface="Arial MT"/>
                <a:cs typeface="Arial MT"/>
              </a:rPr>
              <a:t>&lt;</a:t>
            </a:r>
            <a:r>
              <a:rPr sz="2200" spc="-20" dirty="0">
                <a:solidFill>
                  <a:srgbClr val="FF0000"/>
                </a:solidFill>
                <a:latin typeface="Arial MT"/>
                <a:cs typeface="Arial MT"/>
              </a:rPr>
              <a:t> </a:t>
            </a:r>
            <a:r>
              <a:rPr sz="2200" dirty="0">
                <a:solidFill>
                  <a:srgbClr val="FF0000"/>
                </a:solidFill>
                <a:latin typeface="Arial MT"/>
                <a:cs typeface="Arial MT"/>
              </a:rPr>
              <a:t>p</a:t>
            </a:r>
            <a:r>
              <a:rPr sz="2200" dirty="0">
                <a:latin typeface="Arial MT"/>
                <a:cs typeface="Arial MT"/>
              </a:rPr>
              <a:t>,</a:t>
            </a:r>
            <a:r>
              <a:rPr sz="2200" spc="-35" dirty="0">
                <a:latin typeface="Arial MT"/>
                <a:cs typeface="Arial MT"/>
              </a:rPr>
              <a:t> </a:t>
            </a:r>
            <a:r>
              <a:rPr sz="2200" dirty="0">
                <a:latin typeface="Arial MT"/>
                <a:cs typeface="Arial MT"/>
              </a:rPr>
              <a:t>then</a:t>
            </a:r>
            <a:r>
              <a:rPr sz="2200" spc="-30" dirty="0">
                <a:latin typeface="Arial MT"/>
                <a:cs typeface="Arial MT"/>
              </a:rPr>
              <a:t> </a:t>
            </a:r>
            <a:r>
              <a:rPr sz="2200" dirty="0">
                <a:latin typeface="Arial MT"/>
                <a:cs typeface="Arial MT"/>
              </a:rPr>
              <a:t>each</a:t>
            </a:r>
            <a:r>
              <a:rPr sz="2200" spc="-35" dirty="0">
                <a:latin typeface="Arial MT"/>
                <a:cs typeface="Arial MT"/>
              </a:rPr>
              <a:t> </a:t>
            </a:r>
            <a:r>
              <a:rPr sz="2200" dirty="0">
                <a:latin typeface="Arial MT"/>
                <a:cs typeface="Arial MT"/>
              </a:rPr>
              <a:t>key</a:t>
            </a:r>
            <a:r>
              <a:rPr sz="2200" spc="-25" dirty="0">
                <a:latin typeface="Arial MT"/>
                <a:cs typeface="Arial MT"/>
              </a:rPr>
              <a:t> </a:t>
            </a:r>
            <a:r>
              <a:rPr sz="2200" dirty="0">
                <a:latin typeface="Arial MT"/>
                <a:cs typeface="Arial MT"/>
              </a:rPr>
              <a:t>assigned</a:t>
            </a:r>
            <a:r>
              <a:rPr sz="2200" spc="-40" dirty="0">
                <a:latin typeface="Arial MT"/>
                <a:cs typeface="Arial MT"/>
              </a:rPr>
              <a:t> </a:t>
            </a:r>
            <a:r>
              <a:rPr sz="2200" dirty="0">
                <a:latin typeface="Arial MT"/>
                <a:cs typeface="Arial MT"/>
              </a:rPr>
              <a:t>to</a:t>
            </a:r>
            <a:r>
              <a:rPr sz="2200" spc="-35" dirty="0">
                <a:latin typeface="Arial MT"/>
                <a:cs typeface="Arial MT"/>
              </a:rPr>
              <a:t> </a:t>
            </a:r>
            <a:r>
              <a:rPr sz="2200" dirty="0">
                <a:latin typeface="Arial MT"/>
                <a:cs typeface="Arial MT"/>
              </a:rPr>
              <a:t>process </a:t>
            </a:r>
            <a:r>
              <a:rPr sz="2200" dirty="0">
                <a:solidFill>
                  <a:srgbClr val="FF0000"/>
                </a:solidFill>
                <a:latin typeface="Arial MT"/>
                <a:cs typeface="Arial MT"/>
              </a:rPr>
              <a:t>q</a:t>
            </a:r>
            <a:r>
              <a:rPr sz="2200" spc="-30" dirty="0">
                <a:solidFill>
                  <a:srgbClr val="FF0000"/>
                </a:solidFill>
                <a:latin typeface="Arial MT"/>
                <a:cs typeface="Arial MT"/>
              </a:rPr>
              <a:t> </a:t>
            </a:r>
            <a:r>
              <a:rPr sz="2200" dirty="0">
                <a:latin typeface="Arial MT"/>
                <a:cs typeface="Arial MT"/>
              </a:rPr>
              <a:t>should</a:t>
            </a:r>
            <a:r>
              <a:rPr sz="2200" spc="-35" dirty="0">
                <a:latin typeface="Arial MT"/>
                <a:cs typeface="Arial MT"/>
              </a:rPr>
              <a:t> </a:t>
            </a:r>
            <a:r>
              <a:rPr sz="2200" dirty="0">
                <a:latin typeface="Arial MT"/>
                <a:cs typeface="Arial MT"/>
              </a:rPr>
              <a:t>be</a:t>
            </a:r>
            <a:r>
              <a:rPr sz="2200" spc="-35" dirty="0">
                <a:latin typeface="Arial MT"/>
                <a:cs typeface="Arial MT"/>
              </a:rPr>
              <a:t> </a:t>
            </a:r>
            <a:r>
              <a:rPr sz="2200" dirty="0">
                <a:latin typeface="Arial MT"/>
                <a:cs typeface="Arial MT"/>
              </a:rPr>
              <a:t>less</a:t>
            </a:r>
            <a:r>
              <a:rPr sz="2200" spc="-35" dirty="0">
                <a:latin typeface="Arial MT"/>
                <a:cs typeface="Arial MT"/>
              </a:rPr>
              <a:t> </a:t>
            </a:r>
            <a:r>
              <a:rPr sz="2200" dirty="0">
                <a:latin typeface="Arial MT"/>
                <a:cs typeface="Arial MT"/>
              </a:rPr>
              <a:t>than</a:t>
            </a:r>
            <a:r>
              <a:rPr sz="2200" spc="-30" dirty="0">
                <a:latin typeface="Arial MT"/>
                <a:cs typeface="Arial MT"/>
              </a:rPr>
              <a:t> </a:t>
            </a:r>
            <a:r>
              <a:rPr sz="2200" spc="-25" dirty="0">
                <a:latin typeface="Arial MT"/>
                <a:cs typeface="Arial MT"/>
              </a:rPr>
              <a:t>or </a:t>
            </a:r>
            <a:r>
              <a:rPr sz="2200" dirty="0">
                <a:latin typeface="Arial MT"/>
                <a:cs typeface="Arial MT"/>
              </a:rPr>
              <a:t>equal</a:t>
            </a:r>
            <a:r>
              <a:rPr sz="2200" spc="-50" dirty="0">
                <a:latin typeface="Arial MT"/>
                <a:cs typeface="Arial MT"/>
              </a:rPr>
              <a:t> </a:t>
            </a:r>
            <a:r>
              <a:rPr sz="2200" dirty="0">
                <a:latin typeface="Arial MT"/>
                <a:cs typeface="Arial MT"/>
              </a:rPr>
              <a:t>to</a:t>
            </a:r>
            <a:r>
              <a:rPr sz="2200" spc="-50" dirty="0">
                <a:latin typeface="Arial MT"/>
                <a:cs typeface="Arial MT"/>
              </a:rPr>
              <a:t> </a:t>
            </a:r>
            <a:r>
              <a:rPr sz="2200" dirty="0">
                <a:latin typeface="Arial MT"/>
                <a:cs typeface="Arial MT"/>
              </a:rPr>
              <a:t>every</a:t>
            </a:r>
            <a:r>
              <a:rPr sz="2200" spc="-35" dirty="0">
                <a:latin typeface="Arial MT"/>
                <a:cs typeface="Arial MT"/>
              </a:rPr>
              <a:t> </a:t>
            </a:r>
            <a:r>
              <a:rPr sz="2200" dirty="0">
                <a:latin typeface="Arial MT"/>
                <a:cs typeface="Arial MT"/>
              </a:rPr>
              <a:t>key</a:t>
            </a:r>
            <a:r>
              <a:rPr sz="2200" spc="-50" dirty="0">
                <a:latin typeface="Arial MT"/>
                <a:cs typeface="Arial MT"/>
              </a:rPr>
              <a:t> </a:t>
            </a:r>
            <a:r>
              <a:rPr sz="2200" dirty="0">
                <a:latin typeface="Arial MT"/>
                <a:cs typeface="Arial MT"/>
              </a:rPr>
              <a:t>assigned</a:t>
            </a:r>
            <a:r>
              <a:rPr sz="2200" spc="-60" dirty="0">
                <a:latin typeface="Arial MT"/>
                <a:cs typeface="Arial MT"/>
              </a:rPr>
              <a:t> </a:t>
            </a:r>
            <a:r>
              <a:rPr sz="2200" dirty="0">
                <a:latin typeface="Arial MT"/>
                <a:cs typeface="Arial MT"/>
              </a:rPr>
              <a:t>to</a:t>
            </a:r>
            <a:r>
              <a:rPr sz="2200" spc="-55" dirty="0">
                <a:latin typeface="Arial MT"/>
                <a:cs typeface="Arial MT"/>
              </a:rPr>
              <a:t> </a:t>
            </a:r>
            <a:r>
              <a:rPr sz="2200" dirty="0">
                <a:latin typeface="Arial MT"/>
                <a:cs typeface="Arial MT"/>
              </a:rPr>
              <a:t>process</a:t>
            </a:r>
            <a:r>
              <a:rPr sz="2200" spc="-10" dirty="0">
                <a:latin typeface="Arial MT"/>
                <a:cs typeface="Arial MT"/>
              </a:rPr>
              <a:t> </a:t>
            </a:r>
            <a:r>
              <a:rPr sz="2200" spc="-25" dirty="0">
                <a:solidFill>
                  <a:srgbClr val="FF0000"/>
                </a:solidFill>
                <a:latin typeface="Arial MT"/>
                <a:cs typeface="Arial MT"/>
              </a:rPr>
              <a:t>r</a:t>
            </a:r>
            <a:r>
              <a:rPr sz="2200" spc="-25" dirty="0">
                <a:latin typeface="Arial MT"/>
                <a:cs typeface="Arial MT"/>
              </a:rPr>
              <a:t>.</a:t>
            </a:r>
            <a:endParaRPr sz="2200">
              <a:latin typeface="Arial MT"/>
              <a:cs typeface="Arial MT"/>
            </a:endParaRPr>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dirty="0"/>
              <a:t>Serial</a:t>
            </a:r>
            <a:r>
              <a:rPr spc="-65" dirty="0"/>
              <a:t> </a:t>
            </a:r>
            <a:r>
              <a:rPr dirty="0"/>
              <a:t>bubble</a:t>
            </a:r>
            <a:r>
              <a:rPr spc="-50" dirty="0"/>
              <a:t> </a:t>
            </a:r>
            <a:r>
              <a:rPr spc="-20" dirty="0"/>
              <a:t>sort</a:t>
            </a:r>
          </a:p>
        </p:txBody>
      </p:sp>
      <p:grpSp>
        <p:nvGrpSpPr>
          <p:cNvPr id="3" name="object 3"/>
          <p:cNvGrpSpPr/>
          <p:nvPr/>
        </p:nvGrpSpPr>
        <p:grpSpPr>
          <a:xfrm>
            <a:off x="1996439" y="1196340"/>
            <a:ext cx="8348980" cy="4823460"/>
            <a:chOff x="1996439" y="1196340"/>
            <a:chExt cx="8348980" cy="4823460"/>
          </a:xfrm>
        </p:grpSpPr>
        <p:pic>
          <p:nvPicPr>
            <p:cNvPr id="4" name="object 4"/>
            <p:cNvPicPr/>
            <p:nvPr/>
          </p:nvPicPr>
          <p:blipFill>
            <a:blip r:embed="rId2" cstate="print"/>
            <a:stretch>
              <a:fillRect/>
            </a:stretch>
          </p:blipFill>
          <p:spPr>
            <a:xfrm>
              <a:off x="1996439" y="1196340"/>
              <a:ext cx="8324088" cy="4248912"/>
            </a:xfrm>
            <a:prstGeom prst="rect">
              <a:avLst/>
            </a:prstGeom>
          </p:spPr>
        </p:pic>
        <p:pic>
          <p:nvPicPr>
            <p:cNvPr id="5" name="object 5"/>
            <p:cNvPicPr/>
            <p:nvPr/>
          </p:nvPicPr>
          <p:blipFill>
            <a:blip r:embed="rId3" cstate="print"/>
            <a:stretch>
              <a:fillRect/>
            </a:stretch>
          </p:blipFill>
          <p:spPr>
            <a:xfrm>
              <a:off x="7895843" y="3573780"/>
              <a:ext cx="2449068" cy="2446020"/>
            </a:xfrm>
            <a:prstGeom prst="rect">
              <a:avLst/>
            </a:prstGeom>
          </p:spPr>
        </p:pic>
      </p:gr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30" dirty="0"/>
              <a:t>Odd-</a:t>
            </a:r>
            <a:r>
              <a:rPr dirty="0"/>
              <a:t>even</a:t>
            </a:r>
            <a:r>
              <a:rPr spc="15" dirty="0"/>
              <a:t> </a:t>
            </a:r>
            <a:r>
              <a:rPr dirty="0"/>
              <a:t>transposition </a:t>
            </a:r>
            <a:r>
              <a:rPr spc="-20" dirty="0"/>
              <a:t>sort</a:t>
            </a:r>
          </a:p>
        </p:txBody>
      </p:sp>
      <p:sp>
        <p:nvSpPr>
          <p:cNvPr id="3" name="object 3"/>
          <p:cNvSpPr txBox="1"/>
          <p:nvPr/>
        </p:nvSpPr>
        <p:spPr>
          <a:xfrm>
            <a:off x="850493" y="1252397"/>
            <a:ext cx="4557395" cy="2235200"/>
          </a:xfrm>
          <a:prstGeom prst="rect">
            <a:avLst/>
          </a:prstGeom>
        </p:spPr>
        <p:txBody>
          <a:bodyPr vert="horz" wrap="square" lIns="0" tIns="138430" rIns="0" bIns="0" rtlCol="0">
            <a:spAutoFit/>
          </a:bodyPr>
          <a:lstStyle/>
          <a:p>
            <a:pPr marL="393065" indent="-380365">
              <a:lnSpc>
                <a:spcPct val="100000"/>
              </a:lnSpc>
              <a:spcBef>
                <a:spcPts val="1090"/>
              </a:spcBef>
              <a:buChar char="•"/>
              <a:tabLst>
                <a:tab pos="393065" algn="l"/>
              </a:tabLst>
            </a:pPr>
            <a:r>
              <a:rPr sz="2400" dirty="0">
                <a:latin typeface="Arial MT"/>
                <a:cs typeface="Arial MT"/>
              </a:rPr>
              <a:t>A</a:t>
            </a:r>
            <a:r>
              <a:rPr sz="2400" spc="-50" dirty="0">
                <a:latin typeface="Arial MT"/>
                <a:cs typeface="Arial MT"/>
              </a:rPr>
              <a:t> </a:t>
            </a:r>
            <a:r>
              <a:rPr sz="2400" dirty="0">
                <a:latin typeface="Arial MT"/>
                <a:cs typeface="Arial MT"/>
              </a:rPr>
              <a:t>sequence</a:t>
            </a:r>
            <a:r>
              <a:rPr sz="2400" spc="-30" dirty="0">
                <a:latin typeface="Arial MT"/>
                <a:cs typeface="Arial MT"/>
              </a:rPr>
              <a:t> </a:t>
            </a:r>
            <a:r>
              <a:rPr sz="2400" dirty="0">
                <a:latin typeface="Arial MT"/>
                <a:cs typeface="Arial MT"/>
              </a:rPr>
              <a:t>of</a:t>
            </a:r>
            <a:r>
              <a:rPr sz="2400" spc="-65" dirty="0">
                <a:latin typeface="Arial MT"/>
                <a:cs typeface="Arial MT"/>
              </a:rPr>
              <a:t> </a:t>
            </a:r>
            <a:r>
              <a:rPr sz="2400" spc="-10" dirty="0">
                <a:latin typeface="Arial MT"/>
                <a:cs typeface="Arial MT"/>
              </a:rPr>
              <a:t>phases.</a:t>
            </a:r>
            <a:endParaRPr sz="2400">
              <a:latin typeface="Arial MT"/>
              <a:cs typeface="Arial MT"/>
            </a:endParaRPr>
          </a:p>
          <a:p>
            <a:pPr marL="393065" indent="-380365">
              <a:lnSpc>
                <a:spcPct val="100000"/>
              </a:lnSpc>
              <a:spcBef>
                <a:spcPts val="994"/>
              </a:spcBef>
              <a:buChar char="•"/>
              <a:tabLst>
                <a:tab pos="393065" algn="l"/>
              </a:tabLst>
            </a:pPr>
            <a:r>
              <a:rPr sz="2400" dirty="0">
                <a:latin typeface="Arial MT"/>
                <a:cs typeface="Arial MT"/>
              </a:rPr>
              <a:t>Even</a:t>
            </a:r>
            <a:r>
              <a:rPr sz="2400" spc="-90" dirty="0">
                <a:latin typeface="Arial MT"/>
                <a:cs typeface="Arial MT"/>
              </a:rPr>
              <a:t> </a:t>
            </a:r>
            <a:r>
              <a:rPr sz="2400" dirty="0">
                <a:latin typeface="Arial MT"/>
                <a:cs typeface="Arial MT"/>
              </a:rPr>
              <a:t>phases,</a:t>
            </a:r>
            <a:r>
              <a:rPr sz="2400" spc="-65" dirty="0">
                <a:latin typeface="Arial MT"/>
                <a:cs typeface="Arial MT"/>
              </a:rPr>
              <a:t> </a:t>
            </a:r>
            <a:r>
              <a:rPr sz="2400" dirty="0">
                <a:latin typeface="Arial MT"/>
                <a:cs typeface="Arial MT"/>
              </a:rPr>
              <a:t>compare</a:t>
            </a:r>
            <a:r>
              <a:rPr sz="2400" spc="-80" dirty="0">
                <a:latin typeface="Arial MT"/>
                <a:cs typeface="Arial MT"/>
              </a:rPr>
              <a:t> </a:t>
            </a:r>
            <a:r>
              <a:rPr sz="2400" spc="-10" dirty="0">
                <a:latin typeface="Arial MT"/>
                <a:cs typeface="Arial MT"/>
              </a:rPr>
              <a:t>swaps:</a:t>
            </a:r>
            <a:endParaRPr sz="2400">
              <a:latin typeface="Arial MT"/>
              <a:cs typeface="Arial MT"/>
            </a:endParaRPr>
          </a:p>
          <a:p>
            <a:pPr>
              <a:lnSpc>
                <a:spcPct val="100000"/>
              </a:lnSpc>
              <a:buFont typeface="Arial MT"/>
              <a:buChar char="•"/>
            </a:pPr>
            <a:endParaRPr sz="2400">
              <a:latin typeface="Arial MT"/>
              <a:cs typeface="Arial MT"/>
            </a:endParaRPr>
          </a:p>
          <a:p>
            <a:pPr>
              <a:lnSpc>
                <a:spcPct val="100000"/>
              </a:lnSpc>
              <a:spcBef>
                <a:spcPts val="1250"/>
              </a:spcBef>
              <a:buFont typeface="Arial MT"/>
              <a:buChar char="•"/>
            </a:pPr>
            <a:endParaRPr sz="2400">
              <a:latin typeface="Arial MT"/>
              <a:cs typeface="Arial MT"/>
            </a:endParaRPr>
          </a:p>
          <a:p>
            <a:pPr marL="393065" indent="-380365">
              <a:lnSpc>
                <a:spcPct val="100000"/>
              </a:lnSpc>
              <a:spcBef>
                <a:spcPts val="5"/>
              </a:spcBef>
              <a:buChar char="•"/>
              <a:tabLst>
                <a:tab pos="393065" algn="l"/>
              </a:tabLst>
            </a:pPr>
            <a:r>
              <a:rPr sz="2400" dirty="0">
                <a:latin typeface="Arial MT"/>
                <a:cs typeface="Arial MT"/>
              </a:rPr>
              <a:t>Odd</a:t>
            </a:r>
            <a:r>
              <a:rPr sz="2400" spc="-95" dirty="0">
                <a:latin typeface="Arial MT"/>
                <a:cs typeface="Arial MT"/>
              </a:rPr>
              <a:t> </a:t>
            </a:r>
            <a:r>
              <a:rPr sz="2400" dirty="0">
                <a:latin typeface="Arial MT"/>
                <a:cs typeface="Arial MT"/>
              </a:rPr>
              <a:t>phases,</a:t>
            </a:r>
            <a:r>
              <a:rPr sz="2400" spc="-80" dirty="0">
                <a:latin typeface="Arial MT"/>
                <a:cs typeface="Arial MT"/>
              </a:rPr>
              <a:t> </a:t>
            </a:r>
            <a:r>
              <a:rPr sz="2400" dirty="0">
                <a:latin typeface="Arial MT"/>
                <a:cs typeface="Arial MT"/>
              </a:rPr>
              <a:t>compare</a:t>
            </a:r>
            <a:r>
              <a:rPr sz="2400" spc="-90" dirty="0">
                <a:latin typeface="Arial MT"/>
                <a:cs typeface="Arial MT"/>
              </a:rPr>
              <a:t> </a:t>
            </a:r>
            <a:r>
              <a:rPr sz="2400" spc="-10" dirty="0">
                <a:latin typeface="Arial MT"/>
                <a:cs typeface="Arial MT"/>
              </a:rPr>
              <a:t>swaps:</a:t>
            </a:r>
            <a:endParaRPr sz="2400">
              <a:latin typeface="Arial MT"/>
              <a:cs typeface="Arial MT"/>
            </a:endParaRPr>
          </a:p>
        </p:txBody>
      </p:sp>
      <p:pic>
        <p:nvPicPr>
          <p:cNvPr id="4" name="object 4"/>
          <p:cNvPicPr/>
          <p:nvPr/>
        </p:nvPicPr>
        <p:blipFill>
          <a:blip r:embed="rId2" cstate="print"/>
          <a:stretch>
            <a:fillRect/>
          </a:stretch>
        </p:blipFill>
        <p:spPr>
          <a:xfrm>
            <a:off x="3242654" y="4231584"/>
            <a:ext cx="4946215" cy="323850"/>
          </a:xfrm>
          <a:prstGeom prst="rect">
            <a:avLst/>
          </a:prstGeom>
        </p:spPr>
      </p:pic>
      <p:pic>
        <p:nvPicPr>
          <p:cNvPr id="5" name="object 5"/>
          <p:cNvPicPr/>
          <p:nvPr/>
        </p:nvPicPr>
        <p:blipFill>
          <a:blip r:embed="rId3" cstate="print"/>
          <a:stretch>
            <a:fillRect/>
          </a:stretch>
        </p:blipFill>
        <p:spPr>
          <a:xfrm>
            <a:off x="3285891" y="2604441"/>
            <a:ext cx="4805211" cy="324017"/>
          </a:xfrm>
          <a:prstGeom prst="rect">
            <a:avLst/>
          </a:prstGeom>
        </p:spPr>
      </p:pic>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10" dirty="0"/>
              <a:t>Example</a:t>
            </a:r>
          </a:p>
        </p:txBody>
      </p:sp>
      <p:sp>
        <p:nvSpPr>
          <p:cNvPr id="3" name="object 3"/>
          <p:cNvSpPr txBox="1"/>
          <p:nvPr/>
        </p:nvSpPr>
        <p:spPr>
          <a:xfrm>
            <a:off x="850493" y="1252397"/>
            <a:ext cx="5907405" cy="3952240"/>
          </a:xfrm>
          <a:prstGeom prst="rect">
            <a:avLst/>
          </a:prstGeom>
        </p:spPr>
        <p:txBody>
          <a:bodyPr vert="horz" wrap="square" lIns="0" tIns="138430" rIns="0" bIns="0" rtlCol="0">
            <a:spAutoFit/>
          </a:bodyPr>
          <a:lstStyle/>
          <a:p>
            <a:pPr marL="12700">
              <a:lnSpc>
                <a:spcPct val="100000"/>
              </a:lnSpc>
              <a:spcBef>
                <a:spcPts val="1090"/>
              </a:spcBef>
              <a:tabLst>
                <a:tab pos="907415" algn="l"/>
              </a:tabLst>
            </a:pPr>
            <a:r>
              <a:rPr sz="2400" spc="-10" dirty="0">
                <a:latin typeface="Arial MT"/>
                <a:cs typeface="Arial MT"/>
              </a:rPr>
              <a:t>Start:</a:t>
            </a:r>
            <a:r>
              <a:rPr sz="2400" dirty="0">
                <a:latin typeface="Arial MT"/>
                <a:cs typeface="Arial MT"/>
              </a:rPr>
              <a:t>	5,</a:t>
            </a:r>
            <a:r>
              <a:rPr sz="2400" spc="-25" dirty="0">
                <a:latin typeface="Arial MT"/>
                <a:cs typeface="Arial MT"/>
              </a:rPr>
              <a:t> </a:t>
            </a:r>
            <a:r>
              <a:rPr sz="2400" dirty="0">
                <a:latin typeface="Arial MT"/>
                <a:cs typeface="Arial MT"/>
              </a:rPr>
              <a:t>9,</a:t>
            </a:r>
            <a:r>
              <a:rPr sz="2400" spc="-10" dirty="0">
                <a:latin typeface="Arial MT"/>
                <a:cs typeface="Arial MT"/>
              </a:rPr>
              <a:t> </a:t>
            </a:r>
            <a:r>
              <a:rPr sz="2400" dirty="0">
                <a:latin typeface="Arial MT"/>
                <a:cs typeface="Arial MT"/>
              </a:rPr>
              <a:t>4,</a:t>
            </a:r>
            <a:r>
              <a:rPr sz="2400" spc="-5" dirty="0">
                <a:latin typeface="Arial MT"/>
                <a:cs typeface="Arial MT"/>
              </a:rPr>
              <a:t> </a:t>
            </a:r>
            <a:r>
              <a:rPr sz="2400" spc="-50" dirty="0">
                <a:latin typeface="Arial MT"/>
                <a:cs typeface="Arial MT"/>
              </a:rPr>
              <a:t>3</a:t>
            </a:r>
            <a:endParaRPr sz="2400">
              <a:latin typeface="Arial MT"/>
              <a:cs typeface="Arial MT"/>
            </a:endParaRPr>
          </a:p>
          <a:p>
            <a:pPr marL="12700">
              <a:lnSpc>
                <a:spcPct val="100000"/>
              </a:lnSpc>
              <a:spcBef>
                <a:spcPts val="994"/>
              </a:spcBef>
              <a:tabLst>
                <a:tab pos="1876425" algn="l"/>
              </a:tabLst>
            </a:pPr>
            <a:r>
              <a:rPr sz="2400" dirty="0">
                <a:latin typeface="Arial MT"/>
                <a:cs typeface="Arial MT"/>
              </a:rPr>
              <a:t>Even</a:t>
            </a:r>
            <a:r>
              <a:rPr sz="2400" spc="-55" dirty="0">
                <a:latin typeface="Arial MT"/>
                <a:cs typeface="Arial MT"/>
              </a:rPr>
              <a:t> </a:t>
            </a:r>
            <a:r>
              <a:rPr sz="2400" spc="-10" dirty="0">
                <a:latin typeface="Arial MT"/>
                <a:cs typeface="Arial MT"/>
              </a:rPr>
              <a:t>phase:</a:t>
            </a:r>
            <a:r>
              <a:rPr sz="2400" dirty="0">
                <a:latin typeface="Arial MT"/>
                <a:cs typeface="Arial MT"/>
              </a:rPr>
              <a:t>	</a:t>
            </a:r>
            <a:r>
              <a:rPr sz="2400" spc="-25" dirty="0">
                <a:latin typeface="Arial MT"/>
                <a:cs typeface="Arial MT"/>
              </a:rPr>
              <a:t>compare-</a:t>
            </a:r>
            <a:r>
              <a:rPr sz="2400" dirty="0">
                <a:latin typeface="Arial MT"/>
                <a:cs typeface="Arial MT"/>
              </a:rPr>
              <a:t>swap</a:t>
            </a:r>
            <a:r>
              <a:rPr sz="2400" spc="-10" dirty="0">
                <a:latin typeface="Arial MT"/>
                <a:cs typeface="Arial MT"/>
              </a:rPr>
              <a:t> </a:t>
            </a:r>
            <a:r>
              <a:rPr sz="2400" dirty="0">
                <a:latin typeface="Arial MT"/>
                <a:cs typeface="Arial MT"/>
              </a:rPr>
              <a:t>(5,9)</a:t>
            </a:r>
            <a:r>
              <a:rPr sz="2400" spc="-30" dirty="0">
                <a:latin typeface="Arial MT"/>
                <a:cs typeface="Arial MT"/>
              </a:rPr>
              <a:t> </a:t>
            </a:r>
            <a:r>
              <a:rPr sz="2400" dirty="0">
                <a:latin typeface="Arial MT"/>
                <a:cs typeface="Arial MT"/>
              </a:rPr>
              <a:t>and</a:t>
            </a:r>
            <a:r>
              <a:rPr sz="2400" spc="-10" dirty="0">
                <a:latin typeface="Arial MT"/>
                <a:cs typeface="Arial MT"/>
              </a:rPr>
              <a:t> (4,3)</a:t>
            </a:r>
            <a:endParaRPr sz="2400">
              <a:latin typeface="Arial MT"/>
              <a:cs typeface="Arial MT"/>
            </a:endParaRPr>
          </a:p>
          <a:p>
            <a:pPr marL="477520">
              <a:lnSpc>
                <a:spcPct val="100000"/>
              </a:lnSpc>
              <a:spcBef>
                <a:spcPts val="5"/>
              </a:spcBef>
              <a:tabLst>
                <a:tab pos="2527300" algn="l"/>
              </a:tabLst>
            </a:pPr>
            <a:r>
              <a:rPr sz="2400" dirty="0">
                <a:latin typeface="Arial MT"/>
                <a:cs typeface="Arial MT"/>
              </a:rPr>
              <a:t>getting</a:t>
            </a:r>
            <a:r>
              <a:rPr sz="2400" spc="-75" dirty="0">
                <a:latin typeface="Arial MT"/>
                <a:cs typeface="Arial MT"/>
              </a:rPr>
              <a:t> </a:t>
            </a:r>
            <a:r>
              <a:rPr sz="2400" dirty="0">
                <a:latin typeface="Arial MT"/>
                <a:cs typeface="Arial MT"/>
              </a:rPr>
              <a:t>the</a:t>
            </a:r>
            <a:r>
              <a:rPr sz="2400" spc="-75" dirty="0">
                <a:latin typeface="Arial MT"/>
                <a:cs typeface="Arial MT"/>
              </a:rPr>
              <a:t> </a:t>
            </a:r>
            <a:r>
              <a:rPr sz="2400" spc="-20" dirty="0">
                <a:latin typeface="Arial MT"/>
                <a:cs typeface="Arial MT"/>
              </a:rPr>
              <a:t>list</a:t>
            </a:r>
            <a:r>
              <a:rPr sz="2400" dirty="0">
                <a:latin typeface="Arial MT"/>
                <a:cs typeface="Arial MT"/>
              </a:rPr>
              <a:t>	5,</a:t>
            </a:r>
            <a:r>
              <a:rPr sz="2400" spc="-10" dirty="0">
                <a:latin typeface="Arial MT"/>
                <a:cs typeface="Arial MT"/>
              </a:rPr>
              <a:t> </a:t>
            </a:r>
            <a:r>
              <a:rPr sz="2400" dirty="0">
                <a:latin typeface="Arial MT"/>
                <a:cs typeface="Arial MT"/>
              </a:rPr>
              <a:t>9,</a:t>
            </a:r>
            <a:r>
              <a:rPr sz="2400" spc="-10" dirty="0">
                <a:latin typeface="Arial MT"/>
                <a:cs typeface="Arial MT"/>
              </a:rPr>
              <a:t> </a:t>
            </a:r>
            <a:r>
              <a:rPr sz="2400" dirty="0">
                <a:latin typeface="Arial MT"/>
                <a:cs typeface="Arial MT"/>
              </a:rPr>
              <a:t>3,</a:t>
            </a:r>
            <a:r>
              <a:rPr sz="2400" spc="-15" dirty="0">
                <a:latin typeface="Arial MT"/>
                <a:cs typeface="Arial MT"/>
              </a:rPr>
              <a:t> </a:t>
            </a:r>
            <a:r>
              <a:rPr sz="2400" spc="-50" dirty="0">
                <a:latin typeface="Arial MT"/>
                <a:cs typeface="Arial MT"/>
              </a:rPr>
              <a:t>4</a:t>
            </a:r>
            <a:endParaRPr sz="2400">
              <a:latin typeface="Arial MT"/>
              <a:cs typeface="Arial MT"/>
            </a:endParaRPr>
          </a:p>
          <a:p>
            <a:pPr marL="393700" marR="1428750" indent="-381000">
              <a:lnSpc>
                <a:spcPct val="100000"/>
              </a:lnSpc>
              <a:spcBef>
                <a:spcPts val="1005"/>
              </a:spcBef>
              <a:tabLst>
                <a:tab pos="1757680" algn="l"/>
                <a:tab pos="2443480" algn="l"/>
              </a:tabLst>
            </a:pPr>
            <a:r>
              <a:rPr sz="2400" dirty="0">
                <a:latin typeface="Arial MT"/>
                <a:cs typeface="Arial MT"/>
              </a:rPr>
              <a:t>Odd</a:t>
            </a:r>
            <a:r>
              <a:rPr sz="2400" spc="-60" dirty="0">
                <a:latin typeface="Arial MT"/>
                <a:cs typeface="Arial MT"/>
              </a:rPr>
              <a:t> </a:t>
            </a:r>
            <a:r>
              <a:rPr sz="2400" spc="-10" dirty="0">
                <a:latin typeface="Arial MT"/>
                <a:cs typeface="Arial MT"/>
              </a:rPr>
              <a:t>phase:</a:t>
            </a:r>
            <a:r>
              <a:rPr sz="2400" dirty="0">
                <a:latin typeface="Arial MT"/>
                <a:cs typeface="Arial MT"/>
              </a:rPr>
              <a:t>	</a:t>
            </a:r>
            <a:r>
              <a:rPr sz="2400" spc="-20" dirty="0">
                <a:latin typeface="Arial MT"/>
                <a:cs typeface="Arial MT"/>
              </a:rPr>
              <a:t>compare-</a:t>
            </a:r>
            <a:r>
              <a:rPr sz="2400" dirty="0">
                <a:latin typeface="Arial MT"/>
                <a:cs typeface="Arial MT"/>
              </a:rPr>
              <a:t>swap</a:t>
            </a:r>
            <a:r>
              <a:rPr sz="2400" spc="-20" dirty="0">
                <a:latin typeface="Arial MT"/>
                <a:cs typeface="Arial MT"/>
              </a:rPr>
              <a:t> </a:t>
            </a:r>
            <a:r>
              <a:rPr sz="2400" spc="-10" dirty="0">
                <a:latin typeface="Arial MT"/>
                <a:cs typeface="Arial MT"/>
              </a:rPr>
              <a:t>(9,3) </a:t>
            </a:r>
            <a:r>
              <a:rPr sz="2400" dirty="0">
                <a:latin typeface="Arial MT"/>
                <a:cs typeface="Arial MT"/>
              </a:rPr>
              <a:t>getting</a:t>
            </a:r>
            <a:r>
              <a:rPr sz="2400" spc="-75" dirty="0">
                <a:latin typeface="Arial MT"/>
                <a:cs typeface="Arial MT"/>
              </a:rPr>
              <a:t> </a:t>
            </a:r>
            <a:r>
              <a:rPr sz="2400" dirty="0">
                <a:latin typeface="Arial MT"/>
                <a:cs typeface="Arial MT"/>
              </a:rPr>
              <a:t>the</a:t>
            </a:r>
            <a:r>
              <a:rPr sz="2400" spc="-75" dirty="0">
                <a:latin typeface="Arial MT"/>
                <a:cs typeface="Arial MT"/>
              </a:rPr>
              <a:t> </a:t>
            </a:r>
            <a:r>
              <a:rPr sz="2400" spc="-20" dirty="0">
                <a:latin typeface="Arial MT"/>
                <a:cs typeface="Arial MT"/>
              </a:rPr>
              <a:t>list</a:t>
            </a:r>
            <a:r>
              <a:rPr sz="2400" dirty="0">
                <a:latin typeface="Arial MT"/>
                <a:cs typeface="Arial MT"/>
              </a:rPr>
              <a:t>	5,</a:t>
            </a:r>
            <a:r>
              <a:rPr sz="2400" spc="-10" dirty="0">
                <a:latin typeface="Arial MT"/>
                <a:cs typeface="Arial MT"/>
              </a:rPr>
              <a:t> </a:t>
            </a:r>
            <a:r>
              <a:rPr sz="2400" dirty="0">
                <a:latin typeface="Arial MT"/>
                <a:cs typeface="Arial MT"/>
              </a:rPr>
              <a:t>3,</a:t>
            </a:r>
            <a:r>
              <a:rPr sz="2400" spc="-10" dirty="0">
                <a:latin typeface="Arial MT"/>
                <a:cs typeface="Arial MT"/>
              </a:rPr>
              <a:t> </a:t>
            </a:r>
            <a:r>
              <a:rPr sz="2400" dirty="0">
                <a:latin typeface="Arial MT"/>
                <a:cs typeface="Arial MT"/>
              </a:rPr>
              <a:t>9,</a:t>
            </a:r>
            <a:r>
              <a:rPr sz="2400" spc="-25" dirty="0">
                <a:latin typeface="Arial MT"/>
                <a:cs typeface="Arial MT"/>
              </a:rPr>
              <a:t> </a:t>
            </a:r>
            <a:r>
              <a:rPr sz="2400" spc="-50" dirty="0">
                <a:latin typeface="Arial MT"/>
                <a:cs typeface="Arial MT"/>
              </a:rPr>
              <a:t>4</a:t>
            </a:r>
            <a:endParaRPr sz="2400">
              <a:latin typeface="Arial MT"/>
              <a:cs typeface="Arial MT"/>
            </a:endParaRPr>
          </a:p>
          <a:p>
            <a:pPr marL="12700">
              <a:lnSpc>
                <a:spcPct val="100000"/>
              </a:lnSpc>
              <a:spcBef>
                <a:spcPts val="1000"/>
              </a:spcBef>
              <a:tabLst>
                <a:tab pos="1877060" algn="l"/>
              </a:tabLst>
            </a:pPr>
            <a:r>
              <a:rPr sz="2400" dirty="0">
                <a:latin typeface="Arial MT"/>
                <a:cs typeface="Arial MT"/>
              </a:rPr>
              <a:t>Even</a:t>
            </a:r>
            <a:r>
              <a:rPr sz="2400" spc="-75" dirty="0">
                <a:latin typeface="Arial MT"/>
                <a:cs typeface="Arial MT"/>
              </a:rPr>
              <a:t> </a:t>
            </a:r>
            <a:r>
              <a:rPr sz="2400" spc="-10" dirty="0">
                <a:latin typeface="Arial MT"/>
                <a:cs typeface="Arial MT"/>
              </a:rPr>
              <a:t>phase:</a:t>
            </a:r>
            <a:r>
              <a:rPr sz="2400" dirty="0">
                <a:latin typeface="Arial MT"/>
                <a:cs typeface="Arial MT"/>
              </a:rPr>
              <a:t>	</a:t>
            </a:r>
            <a:r>
              <a:rPr sz="2400" spc="-25" dirty="0">
                <a:latin typeface="Arial MT"/>
                <a:cs typeface="Arial MT"/>
              </a:rPr>
              <a:t>compare-</a:t>
            </a:r>
            <a:r>
              <a:rPr sz="2400" dirty="0">
                <a:latin typeface="Arial MT"/>
                <a:cs typeface="Arial MT"/>
              </a:rPr>
              <a:t>swap</a:t>
            </a:r>
            <a:r>
              <a:rPr sz="2400" spc="-20" dirty="0">
                <a:latin typeface="Arial MT"/>
                <a:cs typeface="Arial MT"/>
              </a:rPr>
              <a:t> </a:t>
            </a:r>
            <a:r>
              <a:rPr sz="2400" dirty="0">
                <a:latin typeface="Arial MT"/>
                <a:cs typeface="Arial MT"/>
              </a:rPr>
              <a:t>(5,3)</a:t>
            </a:r>
            <a:r>
              <a:rPr sz="2400" spc="-45" dirty="0">
                <a:latin typeface="Arial MT"/>
                <a:cs typeface="Arial MT"/>
              </a:rPr>
              <a:t> </a:t>
            </a:r>
            <a:r>
              <a:rPr sz="2400" dirty="0">
                <a:latin typeface="Arial MT"/>
                <a:cs typeface="Arial MT"/>
              </a:rPr>
              <a:t>and</a:t>
            </a:r>
            <a:r>
              <a:rPr sz="2400" spc="-30" dirty="0">
                <a:latin typeface="Arial MT"/>
                <a:cs typeface="Arial MT"/>
              </a:rPr>
              <a:t> </a:t>
            </a:r>
            <a:r>
              <a:rPr sz="2400" spc="-10" dirty="0">
                <a:latin typeface="Arial MT"/>
                <a:cs typeface="Arial MT"/>
              </a:rPr>
              <a:t>(9,4)</a:t>
            </a:r>
            <a:endParaRPr sz="2400">
              <a:latin typeface="Arial MT"/>
              <a:cs typeface="Arial MT"/>
            </a:endParaRPr>
          </a:p>
          <a:p>
            <a:pPr marL="477520">
              <a:lnSpc>
                <a:spcPct val="100000"/>
              </a:lnSpc>
              <a:tabLst>
                <a:tab pos="2527300" algn="l"/>
              </a:tabLst>
            </a:pPr>
            <a:r>
              <a:rPr sz="2400" dirty="0">
                <a:latin typeface="Arial MT"/>
                <a:cs typeface="Arial MT"/>
              </a:rPr>
              <a:t>getting</a:t>
            </a:r>
            <a:r>
              <a:rPr sz="2400" spc="-75" dirty="0">
                <a:latin typeface="Arial MT"/>
                <a:cs typeface="Arial MT"/>
              </a:rPr>
              <a:t> </a:t>
            </a:r>
            <a:r>
              <a:rPr sz="2400" dirty="0">
                <a:latin typeface="Arial MT"/>
                <a:cs typeface="Arial MT"/>
              </a:rPr>
              <a:t>the</a:t>
            </a:r>
            <a:r>
              <a:rPr sz="2400" spc="-75" dirty="0">
                <a:latin typeface="Arial MT"/>
                <a:cs typeface="Arial MT"/>
              </a:rPr>
              <a:t> </a:t>
            </a:r>
            <a:r>
              <a:rPr sz="2400" spc="-20" dirty="0">
                <a:latin typeface="Arial MT"/>
                <a:cs typeface="Arial MT"/>
              </a:rPr>
              <a:t>list</a:t>
            </a:r>
            <a:r>
              <a:rPr sz="2400" dirty="0">
                <a:latin typeface="Arial MT"/>
                <a:cs typeface="Arial MT"/>
              </a:rPr>
              <a:t>	3,</a:t>
            </a:r>
            <a:r>
              <a:rPr sz="2400" spc="-10" dirty="0">
                <a:latin typeface="Arial MT"/>
                <a:cs typeface="Arial MT"/>
              </a:rPr>
              <a:t> </a:t>
            </a:r>
            <a:r>
              <a:rPr sz="2400" dirty="0">
                <a:latin typeface="Arial MT"/>
                <a:cs typeface="Arial MT"/>
              </a:rPr>
              <a:t>5,</a:t>
            </a:r>
            <a:r>
              <a:rPr sz="2400" spc="-10" dirty="0">
                <a:latin typeface="Arial MT"/>
                <a:cs typeface="Arial MT"/>
              </a:rPr>
              <a:t> </a:t>
            </a:r>
            <a:r>
              <a:rPr sz="2400" dirty="0">
                <a:latin typeface="Arial MT"/>
                <a:cs typeface="Arial MT"/>
              </a:rPr>
              <a:t>4,</a:t>
            </a:r>
            <a:r>
              <a:rPr sz="2400" spc="-15" dirty="0">
                <a:latin typeface="Arial MT"/>
                <a:cs typeface="Arial MT"/>
              </a:rPr>
              <a:t> </a:t>
            </a:r>
            <a:r>
              <a:rPr sz="2400" spc="-50" dirty="0">
                <a:latin typeface="Arial MT"/>
                <a:cs typeface="Arial MT"/>
              </a:rPr>
              <a:t>9</a:t>
            </a:r>
            <a:endParaRPr sz="2400">
              <a:latin typeface="Arial MT"/>
              <a:cs typeface="Arial MT"/>
            </a:endParaRPr>
          </a:p>
          <a:p>
            <a:pPr marL="12700">
              <a:lnSpc>
                <a:spcPct val="100000"/>
              </a:lnSpc>
              <a:spcBef>
                <a:spcPts val="994"/>
              </a:spcBef>
              <a:tabLst>
                <a:tab pos="1757045" algn="l"/>
              </a:tabLst>
            </a:pPr>
            <a:r>
              <a:rPr sz="2400" dirty="0">
                <a:latin typeface="Arial MT"/>
                <a:cs typeface="Arial MT"/>
              </a:rPr>
              <a:t>Odd</a:t>
            </a:r>
            <a:r>
              <a:rPr sz="2400" spc="-25" dirty="0">
                <a:latin typeface="Arial MT"/>
                <a:cs typeface="Arial MT"/>
              </a:rPr>
              <a:t> </a:t>
            </a:r>
            <a:r>
              <a:rPr sz="2400" spc="-10" dirty="0">
                <a:latin typeface="Arial MT"/>
                <a:cs typeface="Arial MT"/>
              </a:rPr>
              <a:t>phase:</a:t>
            </a:r>
            <a:r>
              <a:rPr sz="2400" dirty="0">
                <a:latin typeface="Arial MT"/>
                <a:cs typeface="Arial MT"/>
              </a:rPr>
              <a:t>	</a:t>
            </a:r>
            <a:r>
              <a:rPr sz="2400" spc="-25" dirty="0">
                <a:latin typeface="Arial MT"/>
                <a:cs typeface="Arial MT"/>
              </a:rPr>
              <a:t>compare-</a:t>
            </a:r>
            <a:r>
              <a:rPr sz="2400" dirty="0">
                <a:latin typeface="Arial MT"/>
                <a:cs typeface="Arial MT"/>
              </a:rPr>
              <a:t>swap</a:t>
            </a:r>
            <a:r>
              <a:rPr sz="2400" spc="15" dirty="0">
                <a:latin typeface="Arial MT"/>
                <a:cs typeface="Arial MT"/>
              </a:rPr>
              <a:t> </a:t>
            </a:r>
            <a:r>
              <a:rPr sz="2400" spc="-10" dirty="0">
                <a:latin typeface="Arial MT"/>
                <a:cs typeface="Arial MT"/>
              </a:rPr>
              <a:t>(5,4)</a:t>
            </a:r>
            <a:endParaRPr sz="2400">
              <a:latin typeface="Arial MT"/>
              <a:cs typeface="Arial MT"/>
            </a:endParaRPr>
          </a:p>
          <a:p>
            <a:pPr marL="393700">
              <a:lnSpc>
                <a:spcPct val="100000"/>
              </a:lnSpc>
              <a:spcBef>
                <a:spcPts val="5"/>
              </a:spcBef>
              <a:tabLst>
                <a:tab pos="2443480" algn="l"/>
              </a:tabLst>
            </a:pPr>
            <a:r>
              <a:rPr sz="2400" dirty="0">
                <a:latin typeface="Arial MT"/>
                <a:cs typeface="Arial MT"/>
              </a:rPr>
              <a:t>getting</a:t>
            </a:r>
            <a:r>
              <a:rPr sz="2400" spc="-75" dirty="0">
                <a:latin typeface="Arial MT"/>
                <a:cs typeface="Arial MT"/>
              </a:rPr>
              <a:t> </a:t>
            </a:r>
            <a:r>
              <a:rPr sz="2400" dirty="0">
                <a:latin typeface="Arial MT"/>
                <a:cs typeface="Arial MT"/>
              </a:rPr>
              <a:t>the</a:t>
            </a:r>
            <a:r>
              <a:rPr sz="2400" spc="-75" dirty="0">
                <a:latin typeface="Arial MT"/>
                <a:cs typeface="Arial MT"/>
              </a:rPr>
              <a:t> </a:t>
            </a:r>
            <a:r>
              <a:rPr sz="2400" spc="-20" dirty="0">
                <a:latin typeface="Arial MT"/>
                <a:cs typeface="Arial MT"/>
              </a:rPr>
              <a:t>list</a:t>
            </a:r>
            <a:r>
              <a:rPr sz="2400" dirty="0">
                <a:latin typeface="Arial MT"/>
                <a:cs typeface="Arial MT"/>
              </a:rPr>
              <a:t>	3,</a:t>
            </a:r>
            <a:r>
              <a:rPr sz="2400" spc="-10" dirty="0">
                <a:latin typeface="Arial MT"/>
                <a:cs typeface="Arial MT"/>
              </a:rPr>
              <a:t> </a:t>
            </a:r>
            <a:r>
              <a:rPr sz="2400" dirty="0">
                <a:latin typeface="Arial MT"/>
                <a:cs typeface="Arial MT"/>
              </a:rPr>
              <a:t>4,</a:t>
            </a:r>
            <a:r>
              <a:rPr sz="2400" spc="-10" dirty="0">
                <a:latin typeface="Arial MT"/>
                <a:cs typeface="Arial MT"/>
              </a:rPr>
              <a:t> </a:t>
            </a:r>
            <a:r>
              <a:rPr sz="2400" dirty="0">
                <a:latin typeface="Arial MT"/>
                <a:cs typeface="Arial MT"/>
              </a:rPr>
              <a:t>5,</a:t>
            </a:r>
            <a:r>
              <a:rPr sz="2400" spc="-25" dirty="0">
                <a:latin typeface="Arial MT"/>
                <a:cs typeface="Arial MT"/>
              </a:rPr>
              <a:t> </a:t>
            </a:r>
            <a:r>
              <a:rPr sz="2400" spc="-50" dirty="0">
                <a:latin typeface="Arial MT"/>
                <a:cs typeface="Arial MT"/>
              </a:rPr>
              <a:t>9</a:t>
            </a:r>
            <a:endParaRPr sz="2400">
              <a:latin typeface="Arial MT"/>
              <a:cs typeface="Arial MT"/>
            </a:endParaRPr>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dirty="0"/>
              <a:t>Serial</a:t>
            </a:r>
            <a:r>
              <a:rPr spc="-20" dirty="0"/>
              <a:t> </a:t>
            </a:r>
            <a:r>
              <a:rPr spc="-30" dirty="0"/>
              <a:t>odd-</a:t>
            </a:r>
            <a:r>
              <a:rPr dirty="0"/>
              <a:t>even</a:t>
            </a:r>
            <a:r>
              <a:rPr spc="-20" dirty="0"/>
              <a:t> </a:t>
            </a:r>
            <a:r>
              <a:rPr dirty="0"/>
              <a:t>transposition</a:t>
            </a:r>
            <a:r>
              <a:rPr spc="-35" dirty="0"/>
              <a:t> </a:t>
            </a:r>
            <a:r>
              <a:rPr spc="-20" dirty="0"/>
              <a:t>sort</a:t>
            </a:r>
          </a:p>
        </p:txBody>
      </p:sp>
      <p:pic>
        <p:nvPicPr>
          <p:cNvPr id="3" name="object 3"/>
          <p:cNvPicPr/>
          <p:nvPr/>
        </p:nvPicPr>
        <p:blipFill>
          <a:blip r:embed="rId2" cstate="print"/>
          <a:stretch>
            <a:fillRect/>
          </a:stretch>
        </p:blipFill>
        <p:spPr>
          <a:xfrm>
            <a:off x="3863340" y="908303"/>
            <a:ext cx="5186171" cy="5314188"/>
          </a:xfrm>
          <a:prstGeom prst="rect">
            <a:avLst/>
          </a:prstGeom>
        </p:spPr>
      </p:pic>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dirty="0"/>
              <a:t>Communications</a:t>
            </a:r>
            <a:r>
              <a:rPr spc="-10" dirty="0"/>
              <a:t> </a:t>
            </a:r>
            <a:r>
              <a:rPr dirty="0"/>
              <a:t>among tasks</a:t>
            </a:r>
            <a:r>
              <a:rPr spc="-15" dirty="0"/>
              <a:t> </a:t>
            </a:r>
            <a:r>
              <a:rPr dirty="0"/>
              <a:t>in </a:t>
            </a:r>
            <a:r>
              <a:rPr spc="-30" dirty="0"/>
              <a:t>odd-</a:t>
            </a:r>
            <a:r>
              <a:rPr dirty="0"/>
              <a:t>even</a:t>
            </a:r>
            <a:r>
              <a:rPr spc="10" dirty="0"/>
              <a:t> </a:t>
            </a:r>
            <a:r>
              <a:rPr spc="-20" dirty="0"/>
              <a:t>sort</a:t>
            </a:r>
          </a:p>
        </p:txBody>
      </p:sp>
      <p:pic>
        <p:nvPicPr>
          <p:cNvPr id="3" name="object 3"/>
          <p:cNvPicPr/>
          <p:nvPr/>
        </p:nvPicPr>
        <p:blipFill>
          <a:blip r:embed="rId2" cstate="print"/>
          <a:stretch>
            <a:fillRect/>
          </a:stretch>
        </p:blipFill>
        <p:spPr>
          <a:xfrm>
            <a:off x="2519706" y="2406576"/>
            <a:ext cx="147308" cy="137229"/>
          </a:xfrm>
          <a:prstGeom prst="rect">
            <a:avLst/>
          </a:prstGeom>
        </p:spPr>
      </p:pic>
      <p:grpSp>
        <p:nvGrpSpPr>
          <p:cNvPr id="4" name="object 4"/>
          <p:cNvGrpSpPr/>
          <p:nvPr/>
        </p:nvGrpSpPr>
        <p:grpSpPr>
          <a:xfrm>
            <a:off x="2762275" y="2350325"/>
            <a:ext cx="56515" cy="219710"/>
            <a:chOff x="2762275" y="2350325"/>
            <a:chExt cx="56515" cy="219710"/>
          </a:xfrm>
        </p:grpSpPr>
        <p:sp>
          <p:nvSpPr>
            <p:cNvPr id="5" name="object 5"/>
            <p:cNvSpPr/>
            <p:nvPr/>
          </p:nvSpPr>
          <p:spPr>
            <a:xfrm>
              <a:off x="2764917" y="2352967"/>
              <a:ext cx="50800" cy="214629"/>
            </a:xfrm>
            <a:custGeom>
              <a:avLst/>
              <a:gdLst/>
              <a:ahLst/>
              <a:cxnLst/>
              <a:rect l="l" t="t" r="r" b="b"/>
              <a:pathLst>
                <a:path w="50800" h="214630">
                  <a:moveTo>
                    <a:pt x="50725" y="0"/>
                  </a:moveTo>
                  <a:lnTo>
                    <a:pt x="0" y="0"/>
                  </a:lnTo>
                  <a:lnTo>
                    <a:pt x="0" y="214019"/>
                  </a:lnTo>
                  <a:lnTo>
                    <a:pt x="50725" y="214019"/>
                  </a:lnTo>
                  <a:lnTo>
                    <a:pt x="50725" y="198351"/>
                  </a:lnTo>
                  <a:lnTo>
                    <a:pt x="15663" y="198351"/>
                  </a:lnTo>
                  <a:lnTo>
                    <a:pt x="15663" y="15667"/>
                  </a:lnTo>
                  <a:lnTo>
                    <a:pt x="50725" y="15667"/>
                  </a:lnTo>
                  <a:lnTo>
                    <a:pt x="50725" y="0"/>
                  </a:lnTo>
                  <a:close/>
                </a:path>
              </a:pathLst>
            </a:custGeom>
            <a:solidFill>
              <a:srgbClr val="000000"/>
            </a:solidFill>
          </p:spPr>
          <p:txBody>
            <a:bodyPr wrap="square" lIns="0" tIns="0" rIns="0" bIns="0" rtlCol="0"/>
            <a:lstStyle/>
            <a:p>
              <a:endParaRPr/>
            </a:p>
          </p:txBody>
        </p:sp>
        <p:sp>
          <p:nvSpPr>
            <p:cNvPr id="6" name="object 6"/>
            <p:cNvSpPr/>
            <p:nvPr/>
          </p:nvSpPr>
          <p:spPr>
            <a:xfrm>
              <a:off x="2764917" y="2352967"/>
              <a:ext cx="50800" cy="214629"/>
            </a:xfrm>
            <a:custGeom>
              <a:avLst/>
              <a:gdLst/>
              <a:ahLst/>
              <a:cxnLst/>
              <a:rect l="l" t="t" r="r" b="b"/>
              <a:pathLst>
                <a:path w="50800" h="214630">
                  <a:moveTo>
                    <a:pt x="0" y="0"/>
                  </a:moveTo>
                  <a:lnTo>
                    <a:pt x="50725" y="0"/>
                  </a:lnTo>
                  <a:lnTo>
                    <a:pt x="50725" y="15667"/>
                  </a:lnTo>
                  <a:lnTo>
                    <a:pt x="15663" y="15667"/>
                  </a:lnTo>
                  <a:lnTo>
                    <a:pt x="15663" y="198351"/>
                  </a:lnTo>
                  <a:lnTo>
                    <a:pt x="50725" y="198351"/>
                  </a:lnTo>
                  <a:lnTo>
                    <a:pt x="50725" y="214019"/>
                  </a:lnTo>
                  <a:lnTo>
                    <a:pt x="0" y="214019"/>
                  </a:lnTo>
                  <a:lnTo>
                    <a:pt x="0" y="0"/>
                  </a:lnTo>
                  <a:close/>
                </a:path>
              </a:pathLst>
            </a:custGeom>
            <a:ln w="5283">
              <a:solidFill>
                <a:srgbClr val="000000"/>
              </a:solidFill>
            </a:ln>
          </p:spPr>
          <p:txBody>
            <a:bodyPr wrap="square" lIns="0" tIns="0" rIns="0" bIns="0" rtlCol="0"/>
            <a:lstStyle/>
            <a:p>
              <a:endParaRPr/>
            </a:p>
          </p:txBody>
        </p:sp>
      </p:grpSp>
      <p:pic>
        <p:nvPicPr>
          <p:cNvPr id="7" name="object 7"/>
          <p:cNvPicPr/>
          <p:nvPr/>
        </p:nvPicPr>
        <p:blipFill>
          <a:blip r:embed="rId3" cstate="print"/>
          <a:stretch>
            <a:fillRect/>
          </a:stretch>
        </p:blipFill>
        <p:spPr>
          <a:xfrm>
            <a:off x="2876634" y="2347569"/>
            <a:ext cx="118737" cy="193480"/>
          </a:xfrm>
          <a:prstGeom prst="rect">
            <a:avLst/>
          </a:prstGeom>
        </p:spPr>
      </p:pic>
      <p:grpSp>
        <p:nvGrpSpPr>
          <p:cNvPr id="8" name="object 8"/>
          <p:cNvGrpSpPr/>
          <p:nvPr/>
        </p:nvGrpSpPr>
        <p:grpSpPr>
          <a:xfrm>
            <a:off x="3101653" y="2457315"/>
            <a:ext cx="97155" cy="20320"/>
            <a:chOff x="3101653" y="2457315"/>
            <a:chExt cx="97155" cy="20320"/>
          </a:xfrm>
        </p:grpSpPr>
        <p:sp>
          <p:nvSpPr>
            <p:cNvPr id="9" name="object 9"/>
            <p:cNvSpPr/>
            <p:nvPr/>
          </p:nvSpPr>
          <p:spPr>
            <a:xfrm>
              <a:off x="3104296" y="2459958"/>
              <a:ext cx="91440" cy="15240"/>
            </a:xfrm>
            <a:custGeom>
              <a:avLst/>
              <a:gdLst/>
              <a:ahLst/>
              <a:cxnLst/>
              <a:rect l="l" t="t" r="r" b="b"/>
              <a:pathLst>
                <a:path w="91439" h="15239">
                  <a:moveTo>
                    <a:pt x="91306" y="0"/>
                  </a:moveTo>
                  <a:lnTo>
                    <a:pt x="0" y="0"/>
                  </a:lnTo>
                  <a:lnTo>
                    <a:pt x="0" y="14760"/>
                  </a:lnTo>
                  <a:lnTo>
                    <a:pt x="91306" y="14760"/>
                  </a:lnTo>
                  <a:lnTo>
                    <a:pt x="91306" y="0"/>
                  </a:lnTo>
                  <a:close/>
                </a:path>
              </a:pathLst>
            </a:custGeom>
            <a:solidFill>
              <a:srgbClr val="000000"/>
            </a:solidFill>
          </p:spPr>
          <p:txBody>
            <a:bodyPr wrap="square" lIns="0" tIns="0" rIns="0" bIns="0" rtlCol="0"/>
            <a:lstStyle/>
            <a:p>
              <a:endParaRPr/>
            </a:p>
          </p:txBody>
        </p:sp>
        <p:sp>
          <p:nvSpPr>
            <p:cNvPr id="10" name="object 10"/>
            <p:cNvSpPr/>
            <p:nvPr/>
          </p:nvSpPr>
          <p:spPr>
            <a:xfrm>
              <a:off x="3104296" y="2459958"/>
              <a:ext cx="91440" cy="15240"/>
            </a:xfrm>
            <a:custGeom>
              <a:avLst/>
              <a:gdLst/>
              <a:ahLst/>
              <a:cxnLst/>
              <a:rect l="l" t="t" r="r" b="b"/>
              <a:pathLst>
                <a:path w="91439" h="15239">
                  <a:moveTo>
                    <a:pt x="0" y="14760"/>
                  </a:moveTo>
                  <a:lnTo>
                    <a:pt x="91306" y="14760"/>
                  </a:lnTo>
                  <a:lnTo>
                    <a:pt x="91306" y="0"/>
                  </a:lnTo>
                  <a:lnTo>
                    <a:pt x="0" y="0"/>
                  </a:lnTo>
                  <a:lnTo>
                    <a:pt x="0" y="14760"/>
                  </a:lnTo>
                  <a:close/>
                </a:path>
              </a:pathLst>
            </a:custGeom>
            <a:ln w="5285">
              <a:solidFill>
                <a:srgbClr val="000000"/>
              </a:solidFill>
            </a:ln>
          </p:spPr>
          <p:txBody>
            <a:bodyPr wrap="square" lIns="0" tIns="0" rIns="0" bIns="0" rtlCol="0"/>
            <a:lstStyle/>
            <a:p>
              <a:endParaRPr/>
            </a:p>
          </p:txBody>
        </p:sp>
      </p:grpSp>
      <p:grpSp>
        <p:nvGrpSpPr>
          <p:cNvPr id="11" name="object 11"/>
          <p:cNvGrpSpPr/>
          <p:nvPr/>
        </p:nvGrpSpPr>
        <p:grpSpPr>
          <a:xfrm>
            <a:off x="3306405" y="2367842"/>
            <a:ext cx="118745" cy="173355"/>
            <a:chOff x="3306405" y="2367842"/>
            <a:chExt cx="118745" cy="173355"/>
          </a:xfrm>
        </p:grpSpPr>
        <p:sp>
          <p:nvSpPr>
            <p:cNvPr id="12" name="object 12"/>
            <p:cNvSpPr/>
            <p:nvPr/>
          </p:nvSpPr>
          <p:spPr>
            <a:xfrm>
              <a:off x="3309047" y="2370484"/>
              <a:ext cx="113664" cy="168275"/>
            </a:xfrm>
            <a:custGeom>
              <a:avLst/>
              <a:gdLst/>
              <a:ahLst/>
              <a:cxnLst/>
              <a:rect l="l" t="t" r="r" b="b"/>
              <a:pathLst>
                <a:path w="113664" h="168275">
                  <a:moveTo>
                    <a:pt x="65482" y="0"/>
                  </a:moveTo>
                  <a:lnTo>
                    <a:pt x="0" y="15705"/>
                  </a:lnTo>
                  <a:lnTo>
                    <a:pt x="0" y="30466"/>
                  </a:lnTo>
                  <a:lnTo>
                    <a:pt x="50725" y="20310"/>
                  </a:lnTo>
                  <a:lnTo>
                    <a:pt x="50725" y="153162"/>
                  </a:lnTo>
                  <a:lnTo>
                    <a:pt x="0" y="153162"/>
                  </a:lnTo>
                  <a:lnTo>
                    <a:pt x="0" y="167923"/>
                  </a:lnTo>
                  <a:lnTo>
                    <a:pt x="113453" y="167923"/>
                  </a:lnTo>
                  <a:lnTo>
                    <a:pt x="113453" y="153162"/>
                  </a:lnTo>
                  <a:lnTo>
                    <a:pt x="65482" y="153162"/>
                  </a:lnTo>
                  <a:lnTo>
                    <a:pt x="65482" y="0"/>
                  </a:lnTo>
                  <a:close/>
                </a:path>
              </a:pathLst>
            </a:custGeom>
            <a:solidFill>
              <a:srgbClr val="000000"/>
            </a:solidFill>
          </p:spPr>
          <p:txBody>
            <a:bodyPr wrap="square" lIns="0" tIns="0" rIns="0" bIns="0" rtlCol="0"/>
            <a:lstStyle/>
            <a:p>
              <a:endParaRPr/>
            </a:p>
          </p:txBody>
        </p:sp>
        <p:sp>
          <p:nvSpPr>
            <p:cNvPr id="13" name="object 13"/>
            <p:cNvSpPr/>
            <p:nvPr/>
          </p:nvSpPr>
          <p:spPr>
            <a:xfrm>
              <a:off x="3309047" y="2370484"/>
              <a:ext cx="113664" cy="168275"/>
            </a:xfrm>
            <a:custGeom>
              <a:avLst/>
              <a:gdLst/>
              <a:ahLst/>
              <a:cxnLst/>
              <a:rect l="l" t="t" r="r" b="b"/>
              <a:pathLst>
                <a:path w="113664" h="168275">
                  <a:moveTo>
                    <a:pt x="65482" y="0"/>
                  </a:moveTo>
                  <a:lnTo>
                    <a:pt x="65482" y="153162"/>
                  </a:lnTo>
                  <a:lnTo>
                    <a:pt x="113453" y="153162"/>
                  </a:lnTo>
                  <a:lnTo>
                    <a:pt x="113453" y="167923"/>
                  </a:lnTo>
                  <a:lnTo>
                    <a:pt x="0" y="167923"/>
                  </a:lnTo>
                  <a:lnTo>
                    <a:pt x="0" y="153162"/>
                  </a:lnTo>
                  <a:lnTo>
                    <a:pt x="50725" y="153162"/>
                  </a:lnTo>
                  <a:lnTo>
                    <a:pt x="50725" y="20310"/>
                  </a:lnTo>
                  <a:lnTo>
                    <a:pt x="0" y="30466"/>
                  </a:lnTo>
                  <a:lnTo>
                    <a:pt x="0" y="15705"/>
                  </a:lnTo>
                  <a:lnTo>
                    <a:pt x="65482" y="0"/>
                  </a:lnTo>
                  <a:close/>
                </a:path>
              </a:pathLst>
            </a:custGeom>
            <a:ln w="5284">
              <a:solidFill>
                <a:srgbClr val="000000"/>
              </a:solidFill>
            </a:ln>
          </p:spPr>
          <p:txBody>
            <a:bodyPr wrap="square" lIns="0" tIns="0" rIns="0" bIns="0" rtlCol="0"/>
            <a:lstStyle/>
            <a:p>
              <a:endParaRPr/>
            </a:p>
          </p:txBody>
        </p:sp>
      </p:grpSp>
      <p:grpSp>
        <p:nvGrpSpPr>
          <p:cNvPr id="14" name="object 14"/>
          <p:cNvGrpSpPr/>
          <p:nvPr/>
        </p:nvGrpSpPr>
        <p:grpSpPr>
          <a:xfrm>
            <a:off x="3480737" y="2350325"/>
            <a:ext cx="56515" cy="219710"/>
            <a:chOff x="3480737" y="2350325"/>
            <a:chExt cx="56515" cy="219710"/>
          </a:xfrm>
        </p:grpSpPr>
        <p:sp>
          <p:nvSpPr>
            <p:cNvPr id="15" name="object 15"/>
            <p:cNvSpPr/>
            <p:nvPr/>
          </p:nvSpPr>
          <p:spPr>
            <a:xfrm>
              <a:off x="3483379" y="2352967"/>
              <a:ext cx="50800" cy="214629"/>
            </a:xfrm>
            <a:custGeom>
              <a:avLst/>
              <a:gdLst/>
              <a:ahLst/>
              <a:cxnLst/>
              <a:rect l="l" t="t" r="r" b="b"/>
              <a:pathLst>
                <a:path w="50800" h="214630">
                  <a:moveTo>
                    <a:pt x="50725" y="0"/>
                  </a:moveTo>
                  <a:lnTo>
                    <a:pt x="0" y="0"/>
                  </a:lnTo>
                  <a:lnTo>
                    <a:pt x="0" y="15667"/>
                  </a:lnTo>
                  <a:lnTo>
                    <a:pt x="35968" y="15667"/>
                  </a:lnTo>
                  <a:lnTo>
                    <a:pt x="35968" y="198351"/>
                  </a:lnTo>
                  <a:lnTo>
                    <a:pt x="0" y="198351"/>
                  </a:lnTo>
                  <a:lnTo>
                    <a:pt x="0" y="214019"/>
                  </a:lnTo>
                  <a:lnTo>
                    <a:pt x="50725" y="214019"/>
                  </a:lnTo>
                  <a:lnTo>
                    <a:pt x="50725" y="0"/>
                  </a:lnTo>
                  <a:close/>
                </a:path>
              </a:pathLst>
            </a:custGeom>
            <a:solidFill>
              <a:srgbClr val="000000"/>
            </a:solidFill>
          </p:spPr>
          <p:txBody>
            <a:bodyPr wrap="square" lIns="0" tIns="0" rIns="0" bIns="0" rtlCol="0"/>
            <a:lstStyle/>
            <a:p>
              <a:endParaRPr/>
            </a:p>
          </p:txBody>
        </p:sp>
        <p:sp>
          <p:nvSpPr>
            <p:cNvPr id="16" name="object 16"/>
            <p:cNvSpPr/>
            <p:nvPr/>
          </p:nvSpPr>
          <p:spPr>
            <a:xfrm>
              <a:off x="3483379" y="2352967"/>
              <a:ext cx="50800" cy="214629"/>
            </a:xfrm>
            <a:custGeom>
              <a:avLst/>
              <a:gdLst/>
              <a:ahLst/>
              <a:cxnLst/>
              <a:rect l="l" t="t" r="r" b="b"/>
              <a:pathLst>
                <a:path w="50800" h="214630">
                  <a:moveTo>
                    <a:pt x="0" y="0"/>
                  </a:moveTo>
                  <a:lnTo>
                    <a:pt x="50725" y="0"/>
                  </a:lnTo>
                  <a:lnTo>
                    <a:pt x="50725" y="214019"/>
                  </a:lnTo>
                  <a:lnTo>
                    <a:pt x="0" y="214019"/>
                  </a:lnTo>
                  <a:lnTo>
                    <a:pt x="0" y="198351"/>
                  </a:lnTo>
                  <a:lnTo>
                    <a:pt x="35968" y="198351"/>
                  </a:lnTo>
                  <a:lnTo>
                    <a:pt x="35968" y="15667"/>
                  </a:lnTo>
                  <a:lnTo>
                    <a:pt x="0" y="15667"/>
                  </a:lnTo>
                  <a:lnTo>
                    <a:pt x="0" y="0"/>
                  </a:lnTo>
                  <a:close/>
                </a:path>
              </a:pathLst>
            </a:custGeom>
            <a:ln w="5283">
              <a:solidFill>
                <a:srgbClr val="000000"/>
              </a:solidFill>
            </a:ln>
          </p:spPr>
          <p:txBody>
            <a:bodyPr wrap="square" lIns="0" tIns="0" rIns="0" bIns="0" rtlCol="0"/>
            <a:lstStyle/>
            <a:p>
              <a:endParaRPr/>
            </a:p>
          </p:txBody>
        </p:sp>
      </p:grpSp>
      <p:pic>
        <p:nvPicPr>
          <p:cNvPr id="17" name="object 17"/>
          <p:cNvPicPr/>
          <p:nvPr/>
        </p:nvPicPr>
        <p:blipFill>
          <a:blip r:embed="rId4" cstate="print"/>
          <a:stretch>
            <a:fillRect/>
          </a:stretch>
        </p:blipFill>
        <p:spPr>
          <a:xfrm>
            <a:off x="2524310" y="4234140"/>
            <a:ext cx="147308" cy="137229"/>
          </a:xfrm>
          <a:prstGeom prst="rect">
            <a:avLst/>
          </a:prstGeom>
        </p:spPr>
      </p:pic>
      <p:grpSp>
        <p:nvGrpSpPr>
          <p:cNvPr id="18" name="object 18"/>
          <p:cNvGrpSpPr/>
          <p:nvPr/>
        </p:nvGrpSpPr>
        <p:grpSpPr>
          <a:xfrm>
            <a:off x="2767786" y="4177888"/>
            <a:ext cx="56515" cy="219710"/>
            <a:chOff x="2767786" y="4177888"/>
            <a:chExt cx="56515" cy="219710"/>
          </a:xfrm>
        </p:grpSpPr>
        <p:sp>
          <p:nvSpPr>
            <p:cNvPr id="19" name="object 19"/>
            <p:cNvSpPr/>
            <p:nvPr/>
          </p:nvSpPr>
          <p:spPr>
            <a:xfrm>
              <a:off x="2770428" y="4180530"/>
              <a:ext cx="50800" cy="214629"/>
            </a:xfrm>
            <a:custGeom>
              <a:avLst/>
              <a:gdLst/>
              <a:ahLst/>
              <a:cxnLst/>
              <a:rect l="l" t="t" r="r" b="b"/>
              <a:pathLst>
                <a:path w="50800" h="214629">
                  <a:moveTo>
                    <a:pt x="50725" y="0"/>
                  </a:moveTo>
                  <a:lnTo>
                    <a:pt x="0" y="0"/>
                  </a:lnTo>
                  <a:lnTo>
                    <a:pt x="0" y="214019"/>
                  </a:lnTo>
                  <a:lnTo>
                    <a:pt x="50725" y="214019"/>
                  </a:lnTo>
                  <a:lnTo>
                    <a:pt x="50725" y="198351"/>
                  </a:lnTo>
                  <a:lnTo>
                    <a:pt x="14757" y="198351"/>
                  </a:lnTo>
                  <a:lnTo>
                    <a:pt x="14757" y="14761"/>
                  </a:lnTo>
                  <a:lnTo>
                    <a:pt x="50725" y="14761"/>
                  </a:lnTo>
                  <a:lnTo>
                    <a:pt x="50725" y="0"/>
                  </a:lnTo>
                  <a:close/>
                </a:path>
              </a:pathLst>
            </a:custGeom>
            <a:solidFill>
              <a:srgbClr val="000000"/>
            </a:solidFill>
          </p:spPr>
          <p:txBody>
            <a:bodyPr wrap="square" lIns="0" tIns="0" rIns="0" bIns="0" rtlCol="0"/>
            <a:lstStyle/>
            <a:p>
              <a:endParaRPr/>
            </a:p>
          </p:txBody>
        </p:sp>
        <p:sp>
          <p:nvSpPr>
            <p:cNvPr id="20" name="object 20"/>
            <p:cNvSpPr/>
            <p:nvPr/>
          </p:nvSpPr>
          <p:spPr>
            <a:xfrm>
              <a:off x="2770428" y="4180530"/>
              <a:ext cx="50800" cy="214629"/>
            </a:xfrm>
            <a:custGeom>
              <a:avLst/>
              <a:gdLst/>
              <a:ahLst/>
              <a:cxnLst/>
              <a:rect l="l" t="t" r="r" b="b"/>
              <a:pathLst>
                <a:path w="50800" h="214629">
                  <a:moveTo>
                    <a:pt x="0" y="0"/>
                  </a:moveTo>
                  <a:lnTo>
                    <a:pt x="50725" y="0"/>
                  </a:lnTo>
                  <a:lnTo>
                    <a:pt x="50725" y="14761"/>
                  </a:lnTo>
                  <a:lnTo>
                    <a:pt x="14757" y="14761"/>
                  </a:lnTo>
                  <a:lnTo>
                    <a:pt x="14757" y="198351"/>
                  </a:lnTo>
                  <a:lnTo>
                    <a:pt x="50725" y="198351"/>
                  </a:lnTo>
                  <a:lnTo>
                    <a:pt x="50725" y="214019"/>
                  </a:lnTo>
                  <a:lnTo>
                    <a:pt x="0" y="214019"/>
                  </a:lnTo>
                  <a:lnTo>
                    <a:pt x="0" y="0"/>
                  </a:lnTo>
                  <a:close/>
                </a:path>
              </a:pathLst>
            </a:custGeom>
            <a:ln w="5283">
              <a:solidFill>
                <a:srgbClr val="000000"/>
              </a:solidFill>
            </a:ln>
          </p:spPr>
          <p:txBody>
            <a:bodyPr wrap="square" lIns="0" tIns="0" rIns="0" bIns="0" rtlCol="0"/>
            <a:lstStyle/>
            <a:p>
              <a:endParaRPr/>
            </a:p>
          </p:txBody>
        </p:sp>
      </p:grpSp>
      <p:pic>
        <p:nvPicPr>
          <p:cNvPr id="21" name="object 21"/>
          <p:cNvPicPr/>
          <p:nvPr/>
        </p:nvPicPr>
        <p:blipFill>
          <a:blip r:embed="rId5" cstate="print"/>
          <a:stretch>
            <a:fillRect/>
          </a:stretch>
        </p:blipFill>
        <p:spPr>
          <a:xfrm>
            <a:off x="2881239" y="4175095"/>
            <a:ext cx="119643" cy="193480"/>
          </a:xfrm>
          <a:prstGeom prst="rect">
            <a:avLst/>
          </a:prstGeom>
        </p:spPr>
      </p:pic>
      <p:grpSp>
        <p:nvGrpSpPr>
          <p:cNvPr id="22" name="object 22"/>
          <p:cNvGrpSpPr/>
          <p:nvPr/>
        </p:nvGrpSpPr>
        <p:grpSpPr>
          <a:xfrm>
            <a:off x="3106295" y="4284879"/>
            <a:ext cx="97155" cy="20320"/>
            <a:chOff x="3106295" y="4284879"/>
            <a:chExt cx="97155" cy="20320"/>
          </a:xfrm>
        </p:grpSpPr>
        <p:sp>
          <p:nvSpPr>
            <p:cNvPr id="23" name="object 23"/>
            <p:cNvSpPr/>
            <p:nvPr/>
          </p:nvSpPr>
          <p:spPr>
            <a:xfrm>
              <a:off x="3108938" y="4287522"/>
              <a:ext cx="91440" cy="15240"/>
            </a:xfrm>
            <a:custGeom>
              <a:avLst/>
              <a:gdLst/>
              <a:ahLst/>
              <a:cxnLst/>
              <a:rect l="l" t="t" r="r" b="b"/>
              <a:pathLst>
                <a:path w="91439" h="15239">
                  <a:moveTo>
                    <a:pt x="91306" y="0"/>
                  </a:moveTo>
                  <a:lnTo>
                    <a:pt x="0" y="0"/>
                  </a:lnTo>
                  <a:lnTo>
                    <a:pt x="0" y="14760"/>
                  </a:lnTo>
                  <a:lnTo>
                    <a:pt x="91306" y="14760"/>
                  </a:lnTo>
                  <a:lnTo>
                    <a:pt x="91306" y="0"/>
                  </a:lnTo>
                  <a:close/>
                </a:path>
              </a:pathLst>
            </a:custGeom>
            <a:solidFill>
              <a:srgbClr val="000000"/>
            </a:solidFill>
          </p:spPr>
          <p:txBody>
            <a:bodyPr wrap="square" lIns="0" tIns="0" rIns="0" bIns="0" rtlCol="0"/>
            <a:lstStyle/>
            <a:p>
              <a:endParaRPr/>
            </a:p>
          </p:txBody>
        </p:sp>
        <p:sp>
          <p:nvSpPr>
            <p:cNvPr id="24" name="object 24"/>
            <p:cNvSpPr/>
            <p:nvPr/>
          </p:nvSpPr>
          <p:spPr>
            <a:xfrm>
              <a:off x="3108938" y="4287522"/>
              <a:ext cx="91440" cy="15240"/>
            </a:xfrm>
            <a:custGeom>
              <a:avLst/>
              <a:gdLst/>
              <a:ahLst/>
              <a:cxnLst/>
              <a:rect l="l" t="t" r="r" b="b"/>
              <a:pathLst>
                <a:path w="91439" h="15239">
                  <a:moveTo>
                    <a:pt x="0" y="14760"/>
                  </a:moveTo>
                  <a:lnTo>
                    <a:pt x="91306" y="14760"/>
                  </a:lnTo>
                  <a:lnTo>
                    <a:pt x="91306" y="0"/>
                  </a:lnTo>
                  <a:lnTo>
                    <a:pt x="0" y="0"/>
                  </a:lnTo>
                  <a:lnTo>
                    <a:pt x="0" y="14760"/>
                  </a:lnTo>
                  <a:close/>
                </a:path>
              </a:pathLst>
            </a:custGeom>
            <a:ln w="5285">
              <a:solidFill>
                <a:srgbClr val="000000"/>
              </a:solidFill>
            </a:ln>
          </p:spPr>
          <p:txBody>
            <a:bodyPr wrap="square" lIns="0" tIns="0" rIns="0" bIns="0" rtlCol="0"/>
            <a:lstStyle/>
            <a:p>
              <a:endParaRPr/>
            </a:p>
          </p:txBody>
        </p:sp>
      </p:grpSp>
      <p:grpSp>
        <p:nvGrpSpPr>
          <p:cNvPr id="25" name="object 25"/>
          <p:cNvGrpSpPr/>
          <p:nvPr/>
        </p:nvGrpSpPr>
        <p:grpSpPr>
          <a:xfrm>
            <a:off x="3311047" y="4195405"/>
            <a:ext cx="120014" cy="173355"/>
            <a:chOff x="3311047" y="4195405"/>
            <a:chExt cx="120014" cy="173355"/>
          </a:xfrm>
        </p:grpSpPr>
        <p:sp>
          <p:nvSpPr>
            <p:cNvPr id="26" name="object 26"/>
            <p:cNvSpPr/>
            <p:nvPr/>
          </p:nvSpPr>
          <p:spPr>
            <a:xfrm>
              <a:off x="3313690" y="4198048"/>
              <a:ext cx="114935" cy="168275"/>
            </a:xfrm>
            <a:custGeom>
              <a:avLst/>
              <a:gdLst/>
              <a:ahLst/>
              <a:cxnLst/>
              <a:rect l="l" t="t" r="r" b="b"/>
              <a:pathLst>
                <a:path w="114935" h="168275">
                  <a:moveTo>
                    <a:pt x="66388" y="0"/>
                  </a:moveTo>
                  <a:lnTo>
                    <a:pt x="0" y="15667"/>
                  </a:lnTo>
                  <a:lnTo>
                    <a:pt x="0" y="30428"/>
                  </a:lnTo>
                  <a:lnTo>
                    <a:pt x="50725" y="20310"/>
                  </a:lnTo>
                  <a:lnTo>
                    <a:pt x="50725" y="153124"/>
                  </a:lnTo>
                  <a:lnTo>
                    <a:pt x="0" y="153124"/>
                  </a:lnTo>
                  <a:lnTo>
                    <a:pt x="0" y="167885"/>
                  </a:lnTo>
                  <a:lnTo>
                    <a:pt x="114358" y="167885"/>
                  </a:lnTo>
                  <a:lnTo>
                    <a:pt x="114358" y="153124"/>
                  </a:lnTo>
                  <a:lnTo>
                    <a:pt x="66388" y="153124"/>
                  </a:lnTo>
                  <a:lnTo>
                    <a:pt x="66388" y="0"/>
                  </a:lnTo>
                  <a:close/>
                </a:path>
              </a:pathLst>
            </a:custGeom>
            <a:solidFill>
              <a:srgbClr val="000000"/>
            </a:solidFill>
          </p:spPr>
          <p:txBody>
            <a:bodyPr wrap="square" lIns="0" tIns="0" rIns="0" bIns="0" rtlCol="0"/>
            <a:lstStyle/>
            <a:p>
              <a:endParaRPr/>
            </a:p>
          </p:txBody>
        </p:sp>
        <p:sp>
          <p:nvSpPr>
            <p:cNvPr id="27" name="object 27"/>
            <p:cNvSpPr/>
            <p:nvPr/>
          </p:nvSpPr>
          <p:spPr>
            <a:xfrm>
              <a:off x="3313690" y="4198048"/>
              <a:ext cx="114935" cy="168275"/>
            </a:xfrm>
            <a:custGeom>
              <a:avLst/>
              <a:gdLst/>
              <a:ahLst/>
              <a:cxnLst/>
              <a:rect l="l" t="t" r="r" b="b"/>
              <a:pathLst>
                <a:path w="114935" h="168275">
                  <a:moveTo>
                    <a:pt x="66388" y="0"/>
                  </a:moveTo>
                  <a:lnTo>
                    <a:pt x="66388" y="153124"/>
                  </a:lnTo>
                  <a:lnTo>
                    <a:pt x="114358" y="153124"/>
                  </a:lnTo>
                  <a:lnTo>
                    <a:pt x="114358" y="167885"/>
                  </a:lnTo>
                  <a:lnTo>
                    <a:pt x="0" y="167885"/>
                  </a:lnTo>
                  <a:lnTo>
                    <a:pt x="0" y="153124"/>
                  </a:lnTo>
                  <a:lnTo>
                    <a:pt x="50725" y="153124"/>
                  </a:lnTo>
                  <a:lnTo>
                    <a:pt x="50725" y="20310"/>
                  </a:lnTo>
                  <a:lnTo>
                    <a:pt x="0" y="30428"/>
                  </a:lnTo>
                  <a:lnTo>
                    <a:pt x="0" y="15667"/>
                  </a:lnTo>
                  <a:lnTo>
                    <a:pt x="66388" y="0"/>
                  </a:lnTo>
                  <a:close/>
                </a:path>
              </a:pathLst>
            </a:custGeom>
            <a:ln w="5284">
              <a:solidFill>
                <a:srgbClr val="000000"/>
              </a:solidFill>
            </a:ln>
          </p:spPr>
          <p:txBody>
            <a:bodyPr wrap="square" lIns="0" tIns="0" rIns="0" bIns="0" rtlCol="0"/>
            <a:lstStyle/>
            <a:p>
              <a:endParaRPr/>
            </a:p>
          </p:txBody>
        </p:sp>
      </p:grpSp>
      <p:grpSp>
        <p:nvGrpSpPr>
          <p:cNvPr id="28" name="object 28"/>
          <p:cNvGrpSpPr/>
          <p:nvPr/>
        </p:nvGrpSpPr>
        <p:grpSpPr>
          <a:xfrm>
            <a:off x="3486247" y="4177889"/>
            <a:ext cx="56515" cy="219710"/>
            <a:chOff x="3486247" y="4177889"/>
            <a:chExt cx="56515" cy="219710"/>
          </a:xfrm>
        </p:grpSpPr>
        <p:sp>
          <p:nvSpPr>
            <p:cNvPr id="29" name="object 29"/>
            <p:cNvSpPr/>
            <p:nvPr/>
          </p:nvSpPr>
          <p:spPr>
            <a:xfrm>
              <a:off x="3488889" y="4180531"/>
              <a:ext cx="50800" cy="214629"/>
            </a:xfrm>
            <a:custGeom>
              <a:avLst/>
              <a:gdLst/>
              <a:ahLst/>
              <a:cxnLst/>
              <a:rect l="l" t="t" r="r" b="b"/>
              <a:pathLst>
                <a:path w="50800" h="214629">
                  <a:moveTo>
                    <a:pt x="50763" y="0"/>
                  </a:moveTo>
                  <a:lnTo>
                    <a:pt x="0" y="0"/>
                  </a:lnTo>
                  <a:lnTo>
                    <a:pt x="0" y="14761"/>
                  </a:lnTo>
                  <a:lnTo>
                    <a:pt x="35062" y="14761"/>
                  </a:lnTo>
                  <a:lnTo>
                    <a:pt x="35062" y="198351"/>
                  </a:lnTo>
                  <a:lnTo>
                    <a:pt x="0" y="198351"/>
                  </a:lnTo>
                  <a:lnTo>
                    <a:pt x="0" y="214019"/>
                  </a:lnTo>
                  <a:lnTo>
                    <a:pt x="50763" y="214019"/>
                  </a:lnTo>
                  <a:lnTo>
                    <a:pt x="50763" y="0"/>
                  </a:lnTo>
                  <a:close/>
                </a:path>
              </a:pathLst>
            </a:custGeom>
            <a:solidFill>
              <a:srgbClr val="000000"/>
            </a:solidFill>
          </p:spPr>
          <p:txBody>
            <a:bodyPr wrap="square" lIns="0" tIns="0" rIns="0" bIns="0" rtlCol="0"/>
            <a:lstStyle/>
            <a:p>
              <a:endParaRPr/>
            </a:p>
          </p:txBody>
        </p:sp>
        <p:sp>
          <p:nvSpPr>
            <p:cNvPr id="30" name="object 30"/>
            <p:cNvSpPr/>
            <p:nvPr/>
          </p:nvSpPr>
          <p:spPr>
            <a:xfrm>
              <a:off x="3488889" y="4180531"/>
              <a:ext cx="50800" cy="214629"/>
            </a:xfrm>
            <a:custGeom>
              <a:avLst/>
              <a:gdLst/>
              <a:ahLst/>
              <a:cxnLst/>
              <a:rect l="l" t="t" r="r" b="b"/>
              <a:pathLst>
                <a:path w="50800" h="214629">
                  <a:moveTo>
                    <a:pt x="0" y="0"/>
                  </a:moveTo>
                  <a:lnTo>
                    <a:pt x="50763" y="0"/>
                  </a:lnTo>
                  <a:lnTo>
                    <a:pt x="50763" y="214019"/>
                  </a:lnTo>
                  <a:lnTo>
                    <a:pt x="0" y="214019"/>
                  </a:lnTo>
                  <a:lnTo>
                    <a:pt x="0" y="198351"/>
                  </a:lnTo>
                  <a:lnTo>
                    <a:pt x="35062" y="198351"/>
                  </a:lnTo>
                  <a:lnTo>
                    <a:pt x="35062" y="14761"/>
                  </a:lnTo>
                  <a:lnTo>
                    <a:pt x="0" y="14761"/>
                  </a:lnTo>
                  <a:lnTo>
                    <a:pt x="0" y="0"/>
                  </a:lnTo>
                  <a:close/>
                </a:path>
              </a:pathLst>
            </a:custGeom>
            <a:ln w="5283">
              <a:solidFill>
                <a:srgbClr val="000000"/>
              </a:solidFill>
            </a:ln>
          </p:spPr>
          <p:txBody>
            <a:bodyPr wrap="square" lIns="0" tIns="0" rIns="0" bIns="0" rtlCol="0"/>
            <a:lstStyle/>
            <a:p>
              <a:endParaRPr/>
            </a:p>
          </p:txBody>
        </p:sp>
      </p:grpSp>
      <p:pic>
        <p:nvPicPr>
          <p:cNvPr id="31" name="object 31"/>
          <p:cNvPicPr/>
          <p:nvPr/>
        </p:nvPicPr>
        <p:blipFill>
          <a:blip r:embed="rId6" cstate="print"/>
          <a:stretch>
            <a:fillRect/>
          </a:stretch>
        </p:blipFill>
        <p:spPr>
          <a:xfrm>
            <a:off x="8856591" y="4150216"/>
            <a:ext cx="1128870" cy="270043"/>
          </a:xfrm>
          <a:prstGeom prst="rect">
            <a:avLst/>
          </a:prstGeom>
        </p:spPr>
      </p:pic>
      <p:pic>
        <p:nvPicPr>
          <p:cNvPr id="32" name="object 32"/>
          <p:cNvPicPr/>
          <p:nvPr/>
        </p:nvPicPr>
        <p:blipFill>
          <a:blip r:embed="rId7" cstate="print"/>
          <a:stretch>
            <a:fillRect/>
          </a:stretch>
        </p:blipFill>
        <p:spPr>
          <a:xfrm>
            <a:off x="10058681" y="4150216"/>
            <a:ext cx="80768" cy="210997"/>
          </a:xfrm>
          <a:prstGeom prst="rect">
            <a:avLst/>
          </a:prstGeom>
        </p:spPr>
      </p:pic>
      <p:grpSp>
        <p:nvGrpSpPr>
          <p:cNvPr id="33" name="object 33"/>
          <p:cNvGrpSpPr/>
          <p:nvPr/>
        </p:nvGrpSpPr>
        <p:grpSpPr>
          <a:xfrm>
            <a:off x="8856590" y="2355837"/>
            <a:ext cx="757555" cy="267335"/>
            <a:chOff x="8856590" y="2355837"/>
            <a:chExt cx="757555" cy="267335"/>
          </a:xfrm>
        </p:grpSpPr>
        <p:pic>
          <p:nvPicPr>
            <p:cNvPr id="34" name="object 34"/>
            <p:cNvPicPr/>
            <p:nvPr/>
          </p:nvPicPr>
          <p:blipFill>
            <a:blip r:embed="rId8" cstate="print"/>
            <a:stretch>
              <a:fillRect/>
            </a:stretch>
          </p:blipFill>
          <p:spPr>
            <a:xfrm>
              <a:off x="8856590" y="2408426"/>
              <a:ext cx="134740" cy="214697"/>
            </a:xfrm>
            <a:prstGeom prst="rect">
              <a:avLst/>
            </a:prstGeom>
          </p:spPr>
        </p:pic>
        <p:pic>
          <p:nvPicPr>
            <p:cNvPr id="35" name="object 35"/>
            <p:cNvPicPr/>
            <p:nvPr/>
          </p:nvPicPr>
          <p:blipFill>
            <a:blip r:embed="rId9" cstate="print"/>
            <a:stretch>
              <a:fillRect/>
            </a:stretch>
          </p:blipFill>
          <p:spPr>
            <a:xfrm>
              <a:off x="9016240" y="2355837"/>
              <a:ext cx="127191" cy="211035"/>
            </a:xfrm>
            <a:prstGeom prst="rect">
              <a:avLst/>
            </a:prstGeom>
          </p:spPr>
        </p:pic>
        <p:pic>
          <p:nvPicPr>
            <p:cNvPr id="36" name="object 36"/>
            <p:cNvPicPr/>
            <p:nvPr/>
          </p:nvPicPr>
          <p:blipFill>
            <a:blip r:embed="rId10" cstate="print"/>
            <a:stretch>
              <a:fillRect/>
            </a:stretch>
          </p:blipFill>
          <p:spPr>
            <a:xfrm>
              <a:off x="9168341" y="2408426"/>
              <a:ext cx="445359" cy="161202"/>
            </a:xfrm>
            <a:prstGeom prst="rect">
              <a:avLst/>
            </a:prstGeom>
          </p:spPr>
        </p:pic>
      </p:grpSp>
      <p:grpSp>
        <p:nvGrpSpPr>
          <p:cNvPr id="37" name="object 37"/>
          <p:cNvGrpSpPr/>
          <p:nvPr/>
        </p:nvGrpSpPr>
        <p:grpSpPr>
          <a:xfrm>
            <a:off x="9671068" y="2355837"/>
            <a:ext cx="117475" cy="269240"/>
            <a:chOff x="9671068" y="2355837"/>
            <a:chExt cx="117475" cy="269240"/>
          </a:xfrm>
        </p:grpSpPr>
        <p:sp>
          <p:nvSpPr>
            <p:cNvPr id="38" name="object 38"/>
            <p:cNvSpPr/>
            <p:nvPr/>
          </p:nvSpPr>
          <p:spPr>
            <a:xfrm>
              <a:off x="9673710" y="2358479"/>
              <a:ext cx="111760" cy="264160"/>
            </a:xfrm>
            <a:custGeom>
              <a:avLst/>
              <a:gdLst/>
              <a:ahLst/>
              <a:cxnLst/>
              <a:rect l="l" t="t" r="r" b="b"/>
              <a:pathLst>
                <a:path w="111759" h="264160">
                  <a:moveTo>
                    <a:pt x="5661" y="238973"/>
                  </a:moveTo>
                  <a:lnTo>
                    <a:pt x="0" y="262002"/>
                  </a:lnTo>
                  <a:lnTo>
                    <a:pt x="10190" y="263852"/>
                  </a:lnTo>
                  <a:lnTo>
                    <a:pt x="33213" y="263852"/>
                  </a:lnTo>
                  <a:lnTo>
                    <a:pt x="40761" y="262002"/>
                  </a:lnTo>
                  <a:lnTo>
                    <a:pt x="49064" y="256490"/>
                  </a:lnTo>
                  <a:lnTo>
                    <a:pt x="53593" y="251885"/>
                  </a:lnTo>
                  <a:lnTo>
                    <a:pt x="58123" y="241729"/>
                  </a:lnTo>
                  <a:lnTo>
                    <a:pt x="12832" y="241729"/>
                  </a:lnTo>
                  <a:lnTo>
                    <a:pt x="5661" y="238973"/>
                  </a:lnTo>
                  <a:close/>
                </a:path>
                <a:path w="111759" h="264160">
                  <a:moveTo>
                    <a:pt x="101526" y="55383"/>
                  </a:moveTo>
                  <a:lnTo>
                    <a:pt x="76616" y="55383"/>
                  </a:lnTo>
                  <a:lnTo>
                    <a:pt x="43403" y="205751"/>
                  </a:lnTo>
                  <a:lnTo>
                    <a:pt x="40761" y="218662"/>
                  </a:lnTo>
                  <a:lnTo>
                    <a:pt x="36232" y="233424"/>
                  </a:lnTo>
                  <a:lnTo>
                    <a:pt x="30571" y="238973"/>
                  </a:lnTo>
                  <a:lnTo>
                    <a:pt x="26042" y="241729"/>
                  </a:lnTo>
                  <a:lnTo>
                    <a:pt x="58123" y="241729"/>
                  </a:lnTo>
                  <a:lnTo>
                    <a:pt x="63784" y="228818"/>
                  </a:lnTo>
                  <a:lnTo>
                    <a:pt x="68313" y="211263"/>
                  </a:lnTo>
                  <a:lnTo>
                    <a:pt x="101526" y="55383"/>
                  </a:lnTo>
                  <a:close/>
                </a:path>
                <a:path w="111759" h="264160">
                  <a:moveTo>
                    <a:pt x="111717" y="0"/>
                  </a:moveTo>
                  <a:lnTo>
                    <a:pt x="86807" y="0"/>
                  </a:lnTo>
                  <a:lnTo>
                    <a:pt x="81145" y="27710"/>
                  </a:lnTo>
                  <a:lnTo>
                    <a:pt x="107187" y="27710"/>
                  </a:lnTo>
                  <a:lnTo>
                    <a:pt x="111717" y="0"/>
                  </a:lnTo>
                  <a:close/>
                </a:path>
              </a:pathLst>
            </a:custGeom>
            <a:solidFill>
              <a:srgbClr val="000000"/>
            </a:solidFill>
          </p:spPr>
          <p:txBody>
            <a:bodyPr wrap="square" lIns="0" tIns="0" rIns="0" bIns="0" rtlCol="0"/>
            <a:lstStyle/>
            <a:p>
              <a:endParaRPr/>
            </a:p>
          </p:txBody>
        </p:sp>
        <p:pic>
          <p:nvPicPr>
            <p:cNvPr id="39" name="object 39"/>
            <p:cNvPicPr/>
            <p:nvPr/>
          </p:nvPicPr>
          <p:blipFill>
            <a:blip r:embed="rId11" cstate="print"/>
            <a:stretch>
              <a:fillRect/>
            </a:stretch>
          </p:blipFill>
          <p:spPr>
            <a:xfrm>
              <a:off x="9671068" y="2411220"/>
              <a:ext cx="106810" cy="213753"/>
            </a:xfrm>
            <a:prstGeom prst="rect">
              <a:avLst/>
            </a:prstGeom>
          </p:spPr>
        </p:pic>
        <p:sp>
          <p:nvSpPr>
            <p:cNvPr id="40" name="object 40"/>
            <p:cNvSpPr/>
            <p:nvPr/>
          </p:nvSpPr>
          <p:spPr>
            <a:xfrm>
              <a:off x="9754856" y="2358479"/>
              <a:ext cx="31115" cy="27940"/>
            </a:xfrm>
            <a:custGeom>
              <a:avLst/>
              <a:gdLst/>
              <a:ahLst/>
              <a:cxnLst/>
              <a:rect l="l" t="t" r="r" b="b"/>
              <a:pathLst>
                <a:path w="31115" h="27939">
                  <a:moveTo>
                    <a:pt x="5661" y="0"/>
                  </a:moveTo>
                  <a:lnTo>
                    <a:pt x="30571" y="0"/>
                  </a:lnTo>
                  <a:lnTo>
                    <a:pt x="26042" y="27710"/>
                  </a:lnTo>
                  <a:lnTo>
                    <a:pt x="0" y="27710"/>
                  </a:lnTo>
                  <a:lnTo>
                    <a:pt x="5661" y="0"/>
                  </a:lnTo>
                  <a:close/>
                </a:path>
              </a:pathLst>
            </a:custGeom>
            <a:ln w="5284">
              <a:solidFill>
                <a:srgbClr val="000000"/>
              </a:solidFill>
            </a:ln>
          </p:spPr>
          <p:txBody>
            <a:bodyPr wrap="square" lIns="0" tIns="0" rIns="0" bIns="0" rtlCol="0"/>
            <a:lstStyle/>
            <a:p>
              <a:endParaRPr/>
            </a:p>
          </p:txBody>
        </p:sp>
      </p:grpSp>
      <p:pic>
        <p:nvPicPr>
          <p:cNvPr id="41" name="object 41"/>
          <p:cNvPicPr/>
          <p:nvPr/>
        </p:nvPicPr>
        <p:blipFill>
          <a:blip r:embed="rId12" cstate="print"/>
          <a:stretch>
            <a:fillRect/>
          </a:stretch>
        </p:blipFill>
        <p:spPr>
          <a:xfrm>
            <a:off x="4958232" y="2401064"/>
            <a:ext cx="147346" cy="138135"/>
          </a:xfrm>
          <a:prstGeom prst="rect">
            <a:avLst/>
          </a:prstGeom>
        </p:spPr>
      </p:pic>
      <p:grpSp>
        <p:nvGrpSpPr>
          <p:cNvPr id="42" name="object 42"/>
          <p:cNvGrpSpPr/>
          <p:nvPr/>
        </p:nvGrpSpPr>
        <p:grpSpPr>
          <a:xfrm>
            <a:off x="5201745" y="2344775"/>
            <a:ext cx="58419" cy="219710"/>
            <a:chOff x="5201745" y="2344775"/>
            <a:chExt cx="58419" cy="219710"/>
          </a:xfrm>
        </p:grpSpPr>
        <p:sp>
          <p:nvSpPr>
            <p:cNvPr id="43" name="object 43"/>
            <p:cNvSpPr/>
            <p:nvPr/>
          </p:nvSpPr>
          <p:spPr>
            <a:xfrm>
              <a:off x="5204387" y="2347417"/>
              <a:ext cx="52705" cy="214629"/>
            </a:xfrm>
            <a:custGeom>
              <a:avLst/>
              <a:gdLst/>
              <a:ahLst/>
              <a:cxnLst/>
              <a:rect l="l" t="t" r="r" b="b"/>
              <a:pathLst>
                <a:path w="52704" h="214630">
                  <a:moveTo>
                    <a:pt x="52537" y="0"/>
                  </a:moveTo>
                  <a:lnTo>
                    <a:pt x="0" y="0"/>
                  </a:lnTo>
                  <a:lnTo>
                    <a:pt x="0" y="214019"/>
                  </a:lnTo>
                  <a:lnTo>
                    <a:pt x="52537" y="214019"/>
                  </a:lnTo>
                  <a:lnTo>
                    <a:pt x="52537" y="199258"/>
                  </a:lnTo>
                  <a:lnTo>
                    <a:pt x="14757" y="199258"/>
                  </a:lnTo>
                  <a:lnTo>
                    <a:pt x="14757" y="15705"/>
                  </a:lnTo>
                  <a:lnTo>
                    <a:pt x="52537" y="15705"/>
                  </a:lnTo>
                  <a:lnTo>
                    <a:pt x="52537" y="0"/>
                  </a:lnTo>
                  <a:close/>
                </a:path>
              </a:pathLst>
            </a:custGeom>
            <a:solidFill>
              <a:srgbClr val="000000"/>
            </a:solidFill>
          </p:spPr>
          <p:txBody>
            <a:bodyPr wrap="square" lIns="0" tIns="0" rIns="0" bIns="0" rtlCol="0"/>
            <a:lstStyle/>
            <a:p>
              <a:endParaRPr/>
            </a:p>
          </p:txBody>
        </p:sp>
        <p:sp>
          <p:nvSpPr>
            <p:cNvPr id="44" name="object 44"/>
            <p:cNvSpPr/>
            <p:nvPr/>
          </p:nvSpPr>
          <p:spPr>
            <a:xfrm>
              <a:off x="5204387" y="2347417"/>
              <a:ext cx="52705" cy="214629"/>
            </a:xfrm>
            <a:custGeom>
              <a:avLst/>
              <a:gdLst/>
              <a:ahLst/>
              <a:cxnLst/>
              <a:rect l="l" t="t" r="r" b="b"/>
              <a:pathLst>
                <a:path w="52704" h="214630">
                  <a:moveTo>
                    <a:pt x="0" y="0"/>
                  </a:moveTo>
                  <a:lnTo>
                    <a:pt x="52537" y="0"/>
                  </a:lnTo>
                  <a:lnTo>
                    <a:pt x="52537" y="15705"/>
                  </a:lnTo>
                  <a:lnTo>
                    <a:pt x="14757" y="15705"/>
                  </a:lnTo>
                  <a:lnTo>
                    <a:pt x="14757" y="199258"/>
                  </a:lnTo>
                  <a:lnTo>
                    <a:pt x="52537" y="199258"/>
                  </a:lnTo>
                  <a:lnTo>
                    <a:pt x="52537" y="214019"/>
                  </a:lnTo>
                  <a:lnTo>
                    <a:pt x="0" y="214019"/>
                  </a:lnTo>
                  <a:lnTo>
                    <a:pt x="0" y="0"/>
                  </a:lnTo>
                  <a:close/>
                </a:path>
              </a:pathLst>
            </a:custGeom>
            <a:ln w="5283">
              <a:solidFill>
                <a:srgbClr val="000000"/>
              </a:solidFill>
            </a:ln>
          </p:spPr>
          <p:txBody>
            <a:bodyPr wrap="square" lIns="0" tIns="0" rIns="0" bIns="0" rtlCol="0"/>
            <a:lstStyle/>
            <a:p>
              <a:endParaRPr/>
            </a:p>
          </p:txBody>
        </p:sp>
      </p:grpSp>
      <p:pic>
        <p:nvPicPr>
          <p:cNvPr id="45" name="object 45"/>
          <p:cNvPicPr/>
          <p:nvPr/>
        </p:nvPicPr>
        <p:blipFill>
          <a:blip r:embed="rId13" cstate="print"/>
          <a:stretch>
            <a:fillRect/>
          </a:stretch>
        </p:blipFill>
        <p:spPr>
          <a:xfrm>
            <a:off x="5315160" y="2342925"/>
            <a:ext cx="118737" cy="193480"/>
          </a:xfrm>
          <a:prstGeom prst="rect">
            <a:avLst/>
          </a:prstGeom>
        </p:spPr>
      </p:pic>
      <p:grpSp>
        <p:nvGrpSpPr>
          <p:cNvPr id="46" name="object 46"/>
          <p:cNvGrpSpPr/>
          <p:nvPr/>
        </p:nvGrpSpPr>
        <p:grpSpPr>
          <a:xfrm>
            <a:off x="5489492" y="2344775"/>
            <a:ext cx="56515" cy="219710"/>
            <a:chOff x="5489492" y="2344775"/>
            <a:chExt cx="56515" cy="219710"/>
          </a:xfrm>
        </p:grpSpPr>
        <p:sp>
          <p:nvSpPr>
            <p:cNvPr id="47" name="object 47"/>
            <p:cNvSpPr/>
            <p:nvPr/>
          </p:nvSpPr>
          <p:spPr>
            <a:xfrm>
              <a:off x="5492134" y="2347417"/>
              <a:ext cx="50800" cy="214629"/>
            </a:xfrm>
            <a:custGeom>
              <a:avLst/>
              <a:gdLst/>
              <a:ahLst/>
              <a:cxnLst/>
              <a:rect l="l" t="t" r="r" b="b"/>
              <a:pathLst>
                <a:path w="50800" h="214630">
                  <a:moveTo>
                    <a:pt x="50725" y="0"/>
                  </a:moveTo>
                  <a:lnTo>
                    <a:pt x="0" y="0"/>
                  </a:lnTo>
                  <a:lnTo>
                    <a:pt x="0" y="15705"/>
                  </a:lnTo>
                  <a:lnTo>
                    <a:pt x="35968" y="15705"/>
                  </a:lnTo>
                  <a:lnTo>
                    <a:pt x="35968" y="199258"/>
                  </a:lnTo>
                  <a:lnTo>
                    <a:pt x="0" y="199258"/>
                  </a:lnTo>
                  <a:lnTo>
                    <a:pt x="0" y="214019"/>
                  </a:lnTo>
                  <a:lnTo>
                    <a:pt x="50725" y="214019"/>
                  </a:lnTo>
                  <a:lnTo>
                    <a:pt x="50725" y="0"/>
                  </a:lnTo>
                  <a:close/>
                </a:path>
              </a:pathLst>
            </a:custGeom>
            <a:solidFill>
              <a:srgbClr val="000000"/>
            </a:solidFill>
          </p:spPr>
          <p:txBody>
            <a:bodyPr wrap="square" lIns="0" tIns="0" rIns="0" bIns="0" rtlCol="0"/>
            <a:lstStyle/>
            <a:p>
              <a:endParaRPr/>
            </a:p>
          </p:txBody>
        </p:sp>
        <p:sp>
          <p:nvSpPr>
            <p:cNvPr id="48" name="object 48"/>
            <p:cNvSpPr/>
            <p:nvPr/>
          </p:nvSpPr>
          <p:spPr>
            <a:xfrm>
              <a:off x="5492134" y="2347417"/>
              <a:ext cx="50800" cy="214629"/>
            </a:xfrm>
            <a:custGeom>
              <a:avLst/>
              <a:gdLst/>
              <a:ahLst/>
              <a:cxnLst/>
              <a:rect l="l" t="t" r="r" b="b"/>
              <a:pathLst>
                <a:path w="50800" h="214630">
                  <a:moveTo>
                    <a:pt x="0" y="0"/>
                  </a:moveTo>
                  <a:lnTo>
                    <a:pt x="50725" y="0"/>
                  </a:lnTo>
                  <a:lnTo>
                    <a:pt x="50725" y="214019"/>
                  </a:lnTo>
                  <a:lnTo>
                    <a:pt x="0" y="214019"/>
                  </a:lnTo>
                  <a:lnTo>
                    <a:pt x="0" y="199258"/>
                  </a:lnTo>
                  <a:lnTo>
                    <a:pt x="35968" y="199258"/>
                  </a:lnTo>
                  <a:lnTo>
                    <a:pt x="35968" y="15705"/>
                  </a:lnTo>
                  <a:lnTo>
                    <a:pt x="0" y="15705"/>
                  </a:lnTo>
                  <a:lnTo>
                    <a:pt x="0" y="0"/>
                  </a:lnTo>
                  <a:close/>
                </a:path>
              </a:pathLst>
            </a:custGeom>
            <a:ln w="5283">
              <a:solidFill>
                <a:srgbClr val="000000"/>
              </a:solidFill>
            </a:ln>
          </p:spPr>
          <p:txBody>
            <a:bodyPr wrap="square" lIns="0" tIns="0" rIns="0" bIns="0" rtlCol="0"/>
            <a:lstStyle/>
            <a:p>
              <a:endParaRPr/>
            </a:p>
          </p:txBody>
        </p:sp>
      </p:grpSp>
      <p:pic>
        <p:nvPicPr>
          <p:cNvPr id="49" name="object 49"/>
          <p:cNvPicPr/>
          <p:nvPr/>
        </p:nvPicPr>
        <p:blipFill>
          <a:blip r:embed="rId14" cstate="print"/>
          <a:stretch>
            <a:fillRect/>
          </a:stretch>
        </p:blipFill>
        <p:spPr>
          <a:xfrm>
            <a:off x="4958232" y="4225834"/>
            <a:ext cx="147346" cy="138135"/>
          </a:xfrm>
          <a:prstGeom prst="rect">
            <a:avLst/>
          </a:prstGeom>
        </p:spPr>
      </p:pic>
      <p:grpSp>
        <p:nvGrpSpPr>
          <p:cNvPr id="50" name="object 50"/>
          <p:cNvGrpSpPr/>
          <p:nvPr/>
        </p:nvGrpSpPr>
        <p:grpSpPr>
          <a:xfrm>
            <a:off x="5201745" y="4170489"/>
            <a:ext cx="58419" cy="218440"/>
            <a:chOff x="5201745" y="4170489"/>
            <a:chExt cx="58419" cy="218440"/>
          </a:xfrm>
        </p:grpSpPr>
        <p:sp>
          <p:nvSpPr>
            <p:cNvPr id="51" name="object 51"/>
            <p:cNvSpPr/>
            <p:nvPr/>
          </p:nvSpPr>
          <p:spPr>
            <a:xfrm>
              <a:off x="5204387" y="4173131"/>
              <a:ext cx="52705" cy="213360"/>
            </a:xfrm>
            <a:custGeom>
              <a:avLst/>
              <a:gdLst/>
              <a:ahLst/>
              <a:cxnLst/>
              <a:rect l="l" t="t" r="r" b="b"/>
              <a:pathLst>
                <a:path w="52704" h="213360">
                  <a:moveTo>
                    <a:pt x="52537" y="0"/>
                  </a:moveTo>
                  <a:lnTo>
                    <a:pt x="0" y="0"/>
                  </a:lnTo>
                  <a:lnTo>
                    <a:pt x="0" y="213113"/>
                  </a:lnTo>
                  <a:lnTo>
                    <a:pt x="52537" y="213113"/>
                  </a:lnTo>
                  <a:lnTo>
                    <a:pt x="52537" y="198351"/>
                  </a:lnTo>
                  <a:lnTo>
                    <a:pt x="14757" y="198351"/>
                  </a:lnTo>
                  <a:lnTo>
                    <a:pt x="14757" y="14761"/>
                  </a:lnTo>
                  <a:lnTo>
                    <a:pt x="52537" y="14761"/>
                  </a:lnTo>
                  <a:lnTo>
                    <a:pt x="52537" y="0"/>
                  </a:lnTo>
                  <a:close/>
                </a:path>
              </a:pathLst>
            </a:custGeom>
            <a:solidFill>
              <a:srgbClr val="000000"/>
            </a:solidFill>
          </p:spPr>
          <p:txBody>
            <a:bodyPr wrap="square" lIns="0" tIns="0" rIns="0" bIns="0" rtlCol="0"/>
            <a:lstStyle/>
            <a:p>
              <a:endParaRPr/>
            </a:p>
          </p:txBody>
        </p:sp>
        <p:sp>
          <p:nvSpPr>
            <p:cNvPr id="52" name="object 52"/>
            <p:cNvSpPr/>
            <p:nvPr/>
          </p:nvSpPr>
          <p:spPr>
            <a:xfrm>
              <a:off x="5204387" y="4173131"/>
              <a:ext cx="52705" cy="213360"/>
            </a:xfrm>
            <a:custGeom>
              <a:avLst/>
              <a:gdLst/>
              <a:ahLst/>
              <a:cxnLst/>
              <a:rect l="l" t="t" r="r" b="b"/>
              <a:pathLst>
                <a:path w="52704" h="213360">
                  <a:moveTo>
                    <a:pt x="0" y="0"/>
                  </a:moveTo>
                  <a:lnTo>
                    <a:pt x="52537" y="0"/>
                  </a:lnTo>
                  <a:lnTo>
                    <a:pt x="52537" y="14761"/>
                  </a:lnTo>
                  <a:lnTo>
                    <a:pt x="14757" y="14761"/>
                  </a:lnTo>
                  <a:lnTo>
                    <a:pt x="14757" y="198351"/>
                  </a:lnTo>
                  <a:lnTo>
                    <a:pt x="52537" y="198351"/>
                  </a:lnTo>
                  <a:lnTo>
                    <a:pt x="52537" y="213113"/>
                  </a:lnTo>
                  <a:lnTo>
                    <a:pt x="0" y="213113"/>
                  </a:lnTo>
                  <a:lnTo>
                    <a:pt x="0" y="0"/>
                  </a:lnTo>
                  <a:close/>
                </a:path>
              </a:pathLst>
            </a:custGeom>
            <a:ln w="5283">
              <a:solidFill>
                <a:srgbClr val="000000"/>
              </a:solidFill>
            </a:ln>
          </p:spPr>
          <p:txBody>
            <a:bodyPr wrap="square" lIns="0" tIns="0" rIns="0" bIns="0" rtlCol="0"/>
            <a:lstStyle/>
            <a:p>
              <a:endParaRPr/>
            </a:p>
          </p:txBody>
        </p:sp>
      </p:grpSp>
      <p:pic>
        <p:nvPicPr>
          <p:cNvPr id="53" name="object 53"/>
          <p:cNvPicPr/>
          <p:nvPr/>
        </p:nvPicPr>
        <p:blipFill>
          <a:blip r:embed="rId15" cstate="print"/>
          <a:stretch>
            <a:fillRect/>
          </a:stretch>
        </p:blipFill>
        <p:spPr>
          <a:xfrm>
            <a:off x="5315160" y="4167733"/>
            <a:ext cx="118737" cy="193480"/>
          </a:xfrm>
          <a:prstGeom prst="rect">
            <a:avLst/>
          </a:prstGeom>
        </p:spPr>
      </p:pic>
      <p:grpSp>
        <p:nvGrpSpPr>
          <p:cNvPr id="54" name="object 54"/>
          <p:cNvGrpSpPr/>
          <p:nvPr/>
        </p:nvGrpSpPr>
        <p:grpSpPr>
          <a:xfrm>
            <a:off x="5489492" y="4170489"/>
            <a:ext cx="56515" cy="218440"/>
            <a:chOff x="5489492" y="4170489"/>
            <a:chExt cx="56515" cy="218440"/>
          </a:xfrm>
        </p:grpSpPr>
        <p:sp>
          <p:nvSpPr>
            <p:cNvPr id="55" name="object 55"/>
            <p:cNvSpPr/>
            <p:nvPr/>
          </p:nvSpPr>
          <p:spPr>
            <a:xfrm>
              <a:off x="5492134" y="4173131"/>
              <a:ext cx="50800" cy="213360"/>
            </a:xfrm>
            <a:custGeom>
              <a:avLst/>
              <a:gdLst/>
              <a:ahLst/>
              <a:cxnLst/>
              <a:rect l="l" t="t" r="r" b="b"/>
              <a:pathLst>
                <a:path w="50800" h="213360">
                  <a:moveTo>
                    <a:pt x="50725" y="0"/>
                  </a:moveTo>
                  <a:lnTo>
                    <a:pt x="0" y="0"/>
                  </a:lnTo>
                  <a:lnTo>
                    <a:pt x="0" y="14761"/>
                  </a:lnTo>
                  <a:lnTo>
                    <a:pt x="35968" y="14761"/>
                  </a:lnTo>
                  <a:lnTo>
                    <a:pt x="35968" y="198351"/>
                  </a:lnTo>
                  <a:lnTo>
                    <a:pt x="0" y="198351"/>
                  </a:lnTo>
                  <a:lnTo>
                    <a:pt x="0" y="213113"/>
                  </a:lnTo>
                  <a:lnTo>
                    <a:pt x="50725" y="213113"/>
                  </a:lnTo>
                  <a:lnTo>
                    <a:pt x="50725" y="0"/>
                  </a:lnTo>
                  <a:close/>
                </a:path>
              </a:pathLst>
            </a:custGeom>
            <a:solidFill>
              <a:srgbClr val="000000"/>
            </a:solidFill>
          </p:spPr>
          <p:txBody>
            <a:bodyPr wrap="square" lIns="0" tIns="0" rIns="0" bIns="0" rtlCol="0"/>
            <a:lstStyle/>
            <a:p>
              <a:endParaRPr/>
            </a:p>
          </p:txBody>
        </p:sp>
        <p:sp>
          <p:nvSpPr>
            <p:cNvPr id="56" name="object 56"/>
            <p:cNvSpPr/>
            <p:nvPr/>
          </p:nvSpPr>
          <p:spPr>
            <a:xfrm>
              <a:off x="5492134" y="4173131"/>
              <a:ext cx="50800" cy="213360"/>
            </a:xfrm>
            <a:custGeom>
              <a:avLst/>
              <a:gdLst/>
              <a:ahLst/>
              <a:cxnLst/>
              <a:rect l="l" t="t" r="r" b="b"/>
              <a:pathLst>
                <a:path w="50800" h="213360">
                  <a:moveTo>
                    <a:pt x="0" y="0"/>
                  </a:moveTo>
                  <a:lnTo>
                    <a:pt x="50725" y="0"/>
                  </a:lnTo>
                  <a:lnTo>
                    <a:pt x="50725" y="213113"/>
                  </a:lnTo>
                  <a:lnTo>
                    <a:pt x="0" y="213113"/>
                  </a:lnTo>
                  <a:lnTo>
                    <a:pt x="0" y="198351"/>
                  </a:lnTo>
                  <a:lnTo>
                    <a:pt x="35968" y="198351"/>
                  </a:lnTo>
                  <a:lnTo>
                    <a:pt x="35968" y="14761"/>
                  </a:lnTo>
                  <a:lnTo>
                    <a:pt x="0" y="14761"/>
                  </a:lnTo>
                  <a:lnTo>
                    <a:pt x="0" y="0"/>
                  </a:lnTo>
                  <a:close/>
                </a:path>
              </a:pathLst>
            </a:custGeom>
            <a:ln w="5283">
              <a:solidFill>
                <a:srgbClr val="000000"/>
              </a:solidFill>
            </a:ln>
          </p:spPr>
          <p:txBody>
            <a:bodyPr wrap="square" lIns="0" tIns="0" rIns="0" bIns="0" rtlCol="0"/>
            <a:lstStyle/>
            <a:p>
              <a:endParaRPr/>
            </a:p>
          </p:txBody>
        </p:sp>
      </p:grpSp>
      <p:pic>
        <p:nvPicPr>
          <p:cNvPr id="57" name="object 57"/>
          <p:cNvPicPr/>
          <p:nvPr/>
        </p:nvPicPr>
        <p:blipFill>
          <a:blip r:embed="rId16" cstate="print"/>
          <a:stretch>
            <a:fillRect/>
          </a:stretch>
        </p:blipFill>
        <p:spPr>
          <a:xfrm>
            <a:off x="7014769" y="4225834"/>
            <a:ext cx="147572" cy="138135"/>
          </a:xfrm>
          <a:prstGeom prst="rect">
            <a:avLst/>
          </a:prstGeom>
        </p:spPr>
      </p:pic>
      <p:grpSp>
        <p:nvGrpSpPr>
          <p:cNvPr id="58" name="object 58"/>
          <p:cNvGrpSpPr/>
          <p:nvPr/>
        </p:nvGrpSpPr>
        <p:grpSpPr>
          <a:xfrm>
            <a:off x="7258584" y="4170489"/>
            <a:ext cx="57785" cy="218440"/>
            <a:chOff x="7258584" y="4170489"/>
            <a:chExt cx="57785" cy="218440"/>
          </a:xfrm>
        </p:grpSpPr>
        <p:sp>
          <p:nvSpPr>
            <p:cNvPr id="59" name="object 59"/>
            <p:cNvSpPr/>
            <p:nvPr/>
          </p:nvSpPr>
          <p:spPr>
            <a:xfrm>
              <a:off x="7261226" y="4173131"/>
              <a:ext cx="52705" cy="213360"/>
            </a:xfrm>
            <a:custGeom>
              <a:avLst/>
              <a:gdLst/>
              <a:ahLst/>
              <a:cxnLst/>
              <a:rect l="l" t="t" r="r" b="b"/>
              <a:pathLst>
                <a:path w="52704" h="213360">
                  <a:moveTo>
                    <a:pt x="52461" y="0"/>
                  </a:moveTo>
                  <a:lnTo>
                    <a:pt x="0" y="0"/>
                  </a:lnTo>
                  <a:lnTo>
                    <a:pt x="0" y="213113"/>
                  </a:lnTo>
                  <a:lnTo>
                    <a:pt x="52461" y="213113"/>
                  </a:lnTo>
                  <a:lnTo>
                    <a:pt x="52461" y="198351"/>
                  </a:lnTo>
                  <a:lnTo>
                    <a:pt x="14719" y="198351"/>
                  </a:lnTo>
                  <a:lnTo>
                    <a:pt x="14719" y="14761"/>
                  </a:lnTo>
                  <a:lnTo>
                    <a:pt x="52461" y="14761"/>
                  </a:lnTo>
                  <a:lnTo>
                    <a:pt x="52461" y="0"/>
                  </a:lnTo>
                  <a:close/>
                </a:path>
              </a:pathLst>
            </a:custGeom>
            <a:solidFill>
              <a:srgbClr val="000000"/>
            </a:solidFill>
          </p:spPr>
          <p:txBody>
            <a:bodyPr wrap="square" lIns="0" tIns="0" rIns="0" bIns="0" rtlCol="0"/>
            <a:lstStyle/>
            <a:p>
              <a:endParaRPr/>
            </a:p>
          </p:txBody>
        </p:sp>
        <p:sp>
          <p:nvSpPr>
            <p:cNvPr id="60" name="object 60"/>
            <p:cNvSpPr/>
            <p:nvPr/>
          </p:nvSpPr>
          <p:spPr>
            <a:xfrm>
              <a:off x="7261226" y="4173131"/>
              <a:ext cx="52705" cy="213360"/>
            </a:xfrm>
            <a:custGeom>
              <a:avLst/>
              <a:gdLst/>
              <a:ahLst/>
              <a:cxnLst/>
              <a:rect l="l" t="t" r="r" b="b"/>
              <a:pathLst>
                <a:path w="52704" h="213360">
                  <a:moveTo>
                    <a:pt x="0" y="0"/>
                  </a:moveTo>
                  <a:lnTo>
                    <a:pt x="52461" y="0"/>
                  </a:lnTo>
                  <a:lnTo>
                    <a:pt x="52461" y="14761"/>
                  </a:lnTo>
                  <a:lnTo>
                    <a:pt x="14719" y="14761"/>
                  </a:lnTo>
                  <a:lnTo>
                    <a:pt x="14719" y="198351"/>
                  </a:lnTo>
                  <a:lnTo>
                    <a:pt x="52461" y="198351"/>
                  </a:lnTo>
                  <a:lnTo>
                    <a:pt x="52461" y="213113"/>
                  </a:lnTo>
                  <a:lnTo>
                    <a:pt x="0" y="213113"/>
                  </a:lnTo>
                  <a:lnTo>
                    <a:pt x="0" y="0"/>
                  </a:lnTo>
                  <a:close/>
                </a:path>
              </a:pathLst>
            </a:custGeom>
            <a:ln w="5283">
              <a:solidFill>
                <a:srgbClr val="000000"/>
              </a:solidFill>
            </a:ln>
          </p:spPr>
          <p:txBody>
            <a:bodyPr wrap="square" lIns="0" tIns="0" rIns="0" bIns="0" rtlCol="0"/>
            <a:lstStyle/>
            <a:p>
              <a:endParaRPr/>
            </a:p>
          </p:txBody>
        </p:sp>
      </p:grpSp>
      <p:pic>
        <p:nvPicPr>
          <p:cNvPr id="61" name="object 61"/>
          <p:cNvPicPr/>
          <p:nvPr/>
        </p:nvPicPr>
        <p:blipFill>
          <a:blip r:embed="rId17" cstate="print"/>
          <a:stretch>
            <a:fillRect/>
          </a:stretch>
        </p:blipFill>
        <p:spPr>
          <a:xfrm>
            <a:off x="7371811" y="4167733"/>
            <a:ext cx="118888" cy="193480"/>
          </a:xfrm>
          <a:prstGeom prst="rect">
            <a:avLst/>
          </a:prstGeom>
        </p:spPr>
      </p:pic>
      <p:grpSp>
        <p:nvGrpSpPr>
          <p:cNvPr id="62" name="object 62"/>
          <p:cNvGrpSpPr/>
          <p:nvPr/>
        </p:nvGrpSpPr>
        <p:grpSpPr>
          <a:xfrm>
            <a:off x="7582034" y="4231383"/>
            <a:ext cx="126364" cy="130175"/>
            <a:chOff x="7582034" y="4231383"/>
            <a:chExt cx="126364" cy="130175"/>
          </a:xfrm>
        </p:grpSpPr>
        <p:sp>
          <p:nvSpPr>
            <p:cNvPr id="63" name="object 63"/>
            <p:cNvSpPr/>
            <p:nvPr/>
          </p:nvSpPr>
          <p:spPr>
            <a:xfrm>
              <a:off x="7584677" y="4234026"/>
              <a:ext cx="121285" cy="125095"/>
            </a:xfrm>
            <a:custGeom>
              <a:avLst/>
              <a:gdLst/>
              <a:ahLst/>
              <a:cxnLst/>
              <a:rect l="l" t="t" r="r" b="b"/>
              <a:pathLst>
                <a:path w="121284" h="125095">
                  <a:moveTo>
                    <a:pt x="68313" y="0"/>
                  </a:moveTo>
                  <a:lnTo>
                    <a:pt x="52839" y="0"/>
                  </a:lnTo>
                  <a:lnTo>
                    <a:pt x="52839" y="53495"/>
                  </a:lnTo>
                  <a:lnTo>
                    <a:pt x="0" y="53495"/>
                  </a:lnTo>
                  <a:lnTo>
                    <a:pt x="0" y="68256"/>
                  </a:lnTo>
                  <a:lnTo>
                    <a:pt x="52839" y="68256"/>
                  </a:lnTo>
                  <a:lnTo>
                    <a:pt x="52839" y="124545"/>
                  </a:lnTo>
                  <a:lnTo>
                    <a:pt x="68313" y="124545"/>
                  </a:lnTo>
                  <a:lnTo>
                    <a:pt x="68313" y="68256"/>
                  </a:lnTo>
                  <a:lnTo>
                    <a:pt x="120775" y="68256"/>
                  </a:lnTo>
                  <a:lnTo>
                    <a:pt x="120775" y="53495"/>
                  </a:lnTo>
                  <a:lnTo>
                    <a:pt x="68313" y="53495"/>
                  </a:lnTo>
                  <a:lnTo>
                    <a:pt x="68313" y="0"/>
                  </a:lnTo>
                  <a:close/>
                </a:path>
              </a:pathLst>
            </a:custGeom>
            <a:solidFill>
              <a:srgbClr val="000000"/>
            </a:solidFill>
          </p:spPr>
          <p:txBody>
            <a:bodyPr wrap="square" lIns="0" tIns="0" rIns="0" bIns="0" rtlCol="0"/>
            <a:lstStyle/>
            <a:p>
              <a:endParaRPr/>
            </a:p>
          </p:txBody>
        </p:sp>
        <p:sp>
          <p:nvSpPr>
            <p:cNvPr id="64" name="object 64"/>
            <p:cNvSpPr/>
            <p:nvPr/>
          </p:nvSpPr>
          <p:spPr>
            <a:xfrm>
              <a:off x="7584677" y="4234026"/>
              <a:ext cx="121285" cy="125095"/>
            </a:xfrm>
            <a:custGeom>
              <a:avLst/>
              <a:gdLst/>
              <a:ahLst/>
              <a:cxnLst/>
              <a:rect l="l" t="t" r="r" b="b"/>
              <a:pathLst>
                <a:path w="121284" h="125095">
                  <a:moveTo>
                    <a:pt x="52839" y="0"/>
                  </a:moveTo>
                  <a:lnTo>
                    <a:pt x="68313" y="0"/>
                  </a:lnTo>
                  <a:lnTo>
                    <a:pt x="68313" y="53495"/>
                  </a:lnTo>
                  <a:lnTo>
                    <a:pt x="120775" y="53495"/>
                  </a:lnTo>
                  <a:lnTo>
                    <a:pt x="120775" y="68256"/>
                  </a:lnTo>
                  <a:lnTo>
                    <a:pt x="68313" y="68256"/>
                  </a:lnTo>
                  <a:lnTo>
                    <a:pt x="68313" y="124545"/>
                  </a:lnTo>
                  <a:lnTo>
                    <a:pt x="52839" y="124545"/>
                  </a:lnTo>
                  <a:lnTo>
                    <a:pt x="52839" y="68256"/>
                  </a:lnTo>
                  <a:lnTo>
                    <a:pt x="0" y="68256"/>
                  </a:lnTo>
                  <a:lnTo>
                    <a:pt x="0" y="53495"/>
                  </a:lnTo>
                  <a:lnTo>
                    <a:pt x="52839" y="53495"/>
                  </a:lnTo>
                  <a:lnTo>
                    <a:pt x="52839" y="0"/>
                  </a:lnTo>
                  <a:close/>
                </a:path>
              </a:pathLst>
            </a:custGeom>
            <a:ln w="5284">
              <a:solidFill>
                <a:srgbClr val="000000"/>
              </a:solidFill>
            </a:ln>
          </p:spPr>
          <p:txBody>
            <a:bodyPr wrap="square" lIns="0" tIns="0" rIns="0" bIns="0" rtlCol="0"/>
            <a:lstStyle/>
            <a:p>
              <a:endParaRPr/>
            </a:p>
          </p:txBody>
        </p:sp>
      </p:grpSp>
      <p:grpSp>
        <p:nvGrpSpPr>
          <p:cNvPr id="65" name="object 65"/>
          <p:cNvGrpSpPr/>
          <p:nvPr/>
        </p:nvGrpSpPr>
        <p:grpSpPr>
          <a:xfrm>
            <a:off x="7801695" y="4188044"/>
            <a:ext cx="120014" cy="173355"/>
            <a:chOff x="7801695" y="4188044"/>
            <a:chExt cx="120014" cy="173355"/>
          </a:xfrm>
        </p:grpSpPr>
        <p:sp>
          <p:nvSpPr>
            <p:cNvPr id="66" name="object 66"/>
            <p:cNvSpPr/>
            <p:nvPr/>
          </p:nvSpPr>
          <p:spPr>
            <a:xfrm>
              <a:off x="7804337" y="4190686"/>
              <a:ext cx="114935" cy="168275"/>
            </a:xfrm>
            <a:custGeom>
              <a:avLst/>
              <a:gdLst/>
              <a:ahLst/>
              <a:cxnLst/>
              <a:rect l="l" t="t" r="r" b="b"/>
              <a:pathLst>
                <a:path w="114934" h="168275">
                  <a:moveTo>
                    <a:pt x="66426" y="0"/>
                  </a:moveTo>
                  <a:lnTo>
                    <a:pt x="0" y="15667"/>
                  </a:lnTo>
                  <a:lnTo>
                    <a:pt x="0" y="30428"/>
                  </a:lnTo>
                  <a:lnTo>
                    <a:pt x="50574" y="20273"/>
                  </a:lnTo>
                  <a:lnTo>
                    <a:pt x="50574" y="153124"/>
                  </a:lnTo>
                  <a:lnTo>
                    <a:pt x="0" y="153124"/>
                  </a:lnTo>
                  <a:lnTo>
                    <a:pt x="0" y="167885"/>
                  </a:lnTo>
                  <a:lnTo>
                    <a:pt x="114358" y="167885"/>
                  </a:lnTo>
                  <a:lnTo>
                    <a:pt x="114358" y="153124"/>
                  </a:lnTo>
                  <a:lnTo>
                    <a:pt x="66426" y="153124"/>
                  </a:lnTo>
                  <a:lnTo>
                    <a:pt x="66426" y="0"/>
                  </a:lnTo>
                  <a:close/>
                </a:path>
              </a:pathLst>
            </a:custGeom>
            <a:solidFill>
              <a:srgbClr val="000000"/>
            </a:solidFill>
          </p:spPr>
          <p:txBody>
            <a:bodyPr wrap="square" lIns="0" tIns="0" rIns="0" bIns="0" rtlCol="0"/>
            <a:lstStyle/>
            <a:p>
              <a:endParaRPr/>
            </a:p>
          </p:txBody>
        </p:sp>
        <p:sp>
          <p:nvSpPr>
            <p:cNvPr id="67" name="object 67"/>
            <p:cNvSpPr/>
            <p:nvPr/>
          </p:nvSpPr>
          <p:spPr>
            <a:xfrm>
              <a:off x="7804337" y="4190686"/>
              <a:ext cx="114935" cy="168275"/>
            </a:xfrm>
            <a:custGeom>
              <a:avLst/>
              <a:gdLst/>
              <a:ahLst/>
              <a:cxnLst/>
              <a:rect l="l" t="t" r="r" b="b"/>
              <a:pathLst>
                <a:path w="114934" h="168275">
                  <a:moveTo>
                    <a:pt x="66426" y="0"/>
                  </a:moveTo>
                  <a:lnTo>
                    <a:pt x="66426" y="153124"/>
                  </a:lnTo>
                  <a:lnTo>
                    <a:pt x="114358" y="153124"/>
                  </a:lnTo>
                  <a:lnTo>
                    <a:pt x="114358" y="167885"/>
                  </a:lnTo>
                  <a:lnTo>
                    <a:pt x="0" y="167885"/>
                  </a:lnTo>
                  <a:lnTo>
                    <a:pt x="0" y="153124"/>
                  </a:lnTo>
                  <a:lnTo>
                    <a:pt x="50574" y="153124"/>
                  </a:lnTo>
                  <a:lnTo>
                    <a:pt x="50574" y="20273"/>
                  </a:lnTo>
                  <a:lnTo>
                    <a:pt x="0" y="30428"/>
                  </a:lnTo>
                  <a:lnTo>
                    <a:pt x="0" y="15667"/>
                  </a:lnTo>
                  <a:lnTo>
                    <a:pt x="66426" y="0"/>
                  </a:lnTo>
                  <a:close/>
                </a:path>
              </a:pathLst>
            </a:custGeom>
            <a:ln w="5284">
              <a:solidFill>
                <a:srgbClr val="000000"/>
              </a:solidFill>
            </a:ln>
          </p:spPr>
          <p:txBody>
            <a:bodyPr wrap="square" lIns="0" tIns="0" rIns="0" bIns="0" rtlCol="0"/>
            <a:lstStyle/>
            <a:p>
              <a:endParaRPr/>
            </a:p>
          </p:txBody>
        </p:sp>
      </p:grpSp>
      <p:grpSp>
        <p:nvGrpSpPr>
          <p:cNvPr id="68" name="object 68"/>
          <p:cNvGrpSpPr/>
          <p:nvPr/>
        </p:nvGrpSpPr>
        <p:grpSpPr>
          <a:xfrm>
            <a:off x="7976819" y="4170489"/>
            <a:ext cx="55244" cy="218440"/>
            <a:chOff x="7976819" y="4170489"/>
            <a:chExt cx="55244" cy="218440"/>
          </a:xfrm>
        </p:grpSpPr>
        <p:sp>
          <p:nvSpPr>
            <p:cNvPr id="69" name="object 69"/>
            <p:cNvSpPr/>
            <p:nvPr/>
          </p:nvSpPr>
          <p:spPr>
            <a:xfrm>
              <a:off x="7979461" y="4173131"/>
              <a:ext cx="50165" cy="213360"/>
            </a:xfrm>
            <a:custGeom>
              <a:avLst/>
              <a:gdLst/>
              <a:ahLst/>
              <a:cxnLst/>
              <a:rect l="l" t="t" r="r" b="b"/>
              <a:pathLst>
                <a:path w="50165" h="213360">
                  <a:moveTo>
                    <a:pt x="49819" y="0"/>
                  </a:moveTo>
                  <a:lnTo>
                    <a:pt x="0" y="0"/>
                  </a:lnTo>
                  <a:lnTo>
                    <a:pt x="0" y="14761"/>
                  </a:lnTo>
                  <a:lnTo>
                    <a:pt x="35100" y="14761"/>
                  </a:lnTo>
                  <a:lnTo>
                    <a:pt x="35100" y="198351"/>
                  </a:lnTo>
                  <a:lnTo>
                    <a:pt x="0" y="198351"/>
                  </a:lnTo>
                  <a:lnTo>
                    <a:pt x="0" y="213113"/>
                  </a:lnTo>
                  <a:lnTo>
                    <a:pt x="49819" y="213113"/>
                  </a:lnTo>
                  <a:lnTo>
                    <a:pt x="49819" y="0"/>
                  </a:lnTo>
                  <a:close/>
                </a:path>
              </a:pathLst>
            </a:custGeom>
            <a:solidFill>
              <a:srgbClr val="000000"/>
            </a:solidFill>
          </p:spPr>
          <p:txBody>
            <a:bodyPr wrap="square" lIns="0" tIns="0" rIns="0" bIns="0" rtlCol="0"/>
            <a:lstStyle/>
            <a:p>
              <a:endParaRPr/>
            </a:p>
          </p:txBody>
        </p:sp>
        <p:sp>
          <p:nvSpPr>
            <p:cNvPr id="70" name="object 70"/>
            <p:cNvSpPr/>
            <p:nvPr/>
          </p:nvSpPr>
          <p:spPr>
            <a:xfrm>
              <a:off x="7979461" y="4173131"/>
              <a:ext cx="50165" cy="213360"/>
            </a:xfrm>
            <a:custGeom>
              <a:avLst/>
              <a:gdLst/>
              <a:ahLst/>
              <a:cxnLst/>
              <a:rect l="l" t="t" r="r" b="b"/>
              <a:pathLst>
                <a:path w="50165" h="213360">
                  <a:moveTo>
                    <a:pt x="0" y="0"/>
                  </a:moveTo>
                  <a:lnTo>
                    <a:pt x="49819" y="0"/>
                  </a:lnTo>
                  <a:lnTo>
                    <a:pt x="49819" y="213113"/>
                  </a:lnTo>
                  <a:lnTo>
                    <a:pt x="0" y="213113"/>
                  </a:lnTo>
                  <a:lnTo>
                    <a:pt x="0" y="198351"/>
                  </a:lnTo>
                  <a:lnTo>
                    <a:pt x="35100" y="198351"/>
                  </a:lnTo>
                  <a:lnTo>
                    <a:pt x="35100" y="14761"/>
                  </a:lnTo>
                  <a:lnTo>
                    <a:pt x="0" y="14761"/>
                  </a:lnTo>
                  <a:lnTo>
                    <a:pt x="0" y="0"/>
                  </a:lnTo>
                  <a:close/>
                </a:path>
              </a:pathLst>
            </a:custGeom>
            <a:ln w="5283">
              <a:solidFill>
                <a:srgbClr val="000000"/>
              </a:solidFill>
            </a:ln>
          </p:spPr>
          <p:txBody>
            <a:bodyPr wrap="square" lIns="0" tIns="0" rIns="0" bIns="0" rtlCol="0"/>
            <a:lstStyle/>
            <a:p>
              <a:endParaRPr/>
            </a:p>
          </p:txBody>
        </p:sp>
      </p:grpSp>
      <p:pic>
        <p:nvPicPr>
          <p:cNvPr id="71" name="object 71"/>
          <p:cNvPicPr/>
          <p:nvPr/>
        </p:nvPicPr>
        <p:blipFill>
          <a:blip r:embed="rId18" cstate="print"/>
          <a:stretch>
            <a:fillRect/>
          </a:stretch>
        </p:blipFill>
        <p:spPr>
          <a:xfrm>
            <a:off x="7014769" y="2401064"/>
            <a:ext cx="147572" cy="138135"/>
          </a:xfrm>
          <a:prstGeom prst="rect">
            <a:avLst/>
          </a:prstGeom>
        </p:spPr>
      </p:pic>
      <p:grpSp>
        <p:nvGrpSpPr>
          <p:cNvPr id="72" name="object 72"/>
          <p:cNvGrpSpPr/>
          <p:nvPr/>
        </p:nvGrpSpPr>
        <p:grpSpPr>
          <a:xfrm>
            <a:off x="7258584" y="2344775"/>
            <a:ext cx="57785" cy="219710"/>
            <a:chOff x="7258584" y="2344775"/>
            <a:chExt cx="57785" cy="219710"/>
          </a:xfrm>
        </p:grpSpPr>
        <p:sp>
          <p:nvSpPr>
            <p:cNvPr id="73" name="object 73"/>
            <p:cNvSpPr/>
            <p:nvPr/>
          </p:nvSpPr>
          <p:spPr>
            <a:xfrm>
              <a:off x="7261226" y="2347417"/>
              <a:ext cx="52705" cy="214629"/>
            </a:xfrm>
            <a:custGeom>
              <a:avLst/>
              <a:gdLst/>
              <a:ahLst/>
              <a:cxnLst/>
              <a:rect l="l" t="t" r="r" b="b"/>
              <a:pathLst>
                <a:path w="52704" h="214630">
                  <a:moveTo>
                    <a:pt x="52461" y="0"/>
                  </a:moveTo>
                  <a:lnTo>
                    <a:pt x="0" y="0"/>
                  </a:lnTo>
                  <a:lnTo>
                    <a:pt x="0" y="214019"/>
                  </a:lnTo>
                  <a:lnTo>
                    <a:pt x="52461" y="214019"/>
                  </a:lnTo>
                  <a:lnTo>
                    <a:pt x="52461" y="199258"/>
                  </a:lnTo>
                  <a:lnTo>
                    <a:pt x="14719" y="199258"/>
                  </a:lnTo>
                  <a:lnTo>
                    <a:pt x="14719" y="15705"/>
                  </a:lnTo>
                  <a:lnTo>
                    <a:pt x="52461" y="15705"/>
                  </a:lnTo>
                  <a:lnTo>
                    <a:pt x="52461" y="0"/>
                  </a:lnTo>
                  <a:close/>
                </a:path>
              </a:pathLst>
            </a:custGeom>
            <a:solidFill>
              <a:srgbClr val="000000"/>
            </a:solidFill>
          </p:spPr>
          <p:txBody>
            <a:bodyPr wrap="square" lIns="0" tIns="0" rIns="0" bIns="0" rtlCol="0"/>
            <a:lstStyle/>
            <a:p>
              <a:endParaRPr/>
            </a:p>
          </p:txBody>
        </p:sp>
        <p:sp>
          <p:nvSpPr>
            <p:cNvPr id="74" name="object 74"/>
            <p:cNvSpPr/>
            <p:nvPr/>
          </p:nvSpPr>
          <p:spPr>
            <a:xfrm>
              <a:off x="7261226" y="2347417"/>
              <a:ext cx="52705" cy="214629"/>
            </a:xfrm>
            <a:custGeom>
              <a:avLst/>
              <a:gdLst/>
              <a:ahLst/>
              <a:cxnLst/>
              <a:rect l="l" t="t" r="r" b="b"/>
              <a:pathLst>
                <a:path w="52704" h="214630">
                  <a:moveTo>
                    <a:pt x="0" y="0"/>
                  </a:moveTo>
                  <a:lnTo>
                    <a:pt x="52461" y="0"/>
                  </a:lnTo>
                  <a:lnTo>
                    <a:pt x="52461" y="15705"/>
                  </a:lnTo>
                  <a:lnTo>
                    <a:pt x="14719" y="15705"/>
                  </a:lnTo>
                  <a:lnTo>
                    <a:pt x="14719" y="199258"/>
                  </a:lnTo>
                  <a:lnTo>
                    <a:pt x="52461" y="199258"/>
                  </a:lnTo>
                  <a:lnTo>
                    <a:pt x="52461" y="214019"/>
                  </a:lnTo>
                  <a:lnTo>
                    <a:pt x="0" y="214019"/>
                  </a:lnTo>
                  <a:lnTo>
                    <a:pt x="0" y="0"/>
                  </a:lnTo>
                  <a:close/>
                </a:path>
              </a:pathLst>
            </a:custGeom>
            <a:ln w="5283">
              <a:solidFill>
                <a:srgbClr val="000000"/>
              </a:solidFill>
            </a:ln>
          </p:spPr>
          <p:txBody>
            <a:bodyPr wrap="square" lIns="0" tIns="0" rIns="0" bIns="0" rtlCol="0"/>
            <a:lstStyle/>
            <a:p>
              <a:endParaRPr/>
            </a:p>
          </p:txBody>
        </p:sp>
      </p:grpSp>
      <p:pic>
        <p:nvPicPr>
          <p:cNvPr id="75" name="object 75"/>
          <p:cNvPicPr/>
          <p:nvPr/>
        </p:nvPicPr>
        <p:blipFill>
          <a:blip r:embed="rId19" cstate="print"/>
          <a:stretch>
            <a:fillRect/>
          </a:stretch>
        </p:blipFill>
        <p:spPr>
          <a:xfrm>
            <a:off x="7371811" y="2342925"/>
            <a:ext cx="118888" cy="193480"/>
          </a:xfrm>
          <a:prstGeom prst="rect">
            <a:avLst/>
          </a:prstGeom>
        </p:spPr>
      </p:pic>
      <p:grpSp>
        <p:nvGrpSpPr>
          <p:cNvPr id="76" name="object 76"/>
          <p:cNvGrpSpPr/>
          <p:nvPr/>
        </p:nvGrpSpPr>
        <p:grpSpPr>
          <a:xfrm>
            <a:off x="7582034" y="2406576"/>
            <a:ext cx="126364" cy="130175"/>
            <a:chOff x="7582034" y="2406576"/>
            <a:chExt cx="126364" cy="130175"/>
          </a:xfrm>
        </p:grpSpPr>
        <p:sp>
          <p:nvSpPr>
            <p:cNvPr id="77" name="object 77"/>
            <p:cNvSpPr/>
            <p:nvPr/>
          </p:nvSpPr>
          <p:spPr>
            <a:xfrm>
              <a:off x="7584677" y="2409218"/>
              <a:ext cx="121285" cy="125095"/>
            </a:xfrm>
            <a:custGeom>
              <a:avLst/>
              <a:gdLst/>
              <a:ahLst/>
              <a:cxnLst/>
              <a:rect l="l" t="t" r="r" b="b"/>
              <a:pathLst>
                <a:path w="121284" h="125094">
                  <a:moveTo>
                    <a:pt x="68313" y="0"/>
                  </a:moveTo>
                  <a:lnTo>
                    <a:pt x="52839" y="0"/>
                  </a:lnTo>
                  <a:lnTo>
                    <a:pt x="52839" y="53533"/>
                  </a:lnTo>
                  <a:lnTo>
                    <a:pt x="0" y="53533"/>
                  </a:lnTo>
                  <a:lnTo>
                    <a:pt x="0" y="68294"/>
                  </a:lnTo>
                  <a:lnTo>
                    <a:pt x="52839" y="68294"/>
                  </a:lnTo>
                  <a:lnTo>
                    <a:pt x="52839" y="124545"/>
                  </a:lnTo>
                  <a:lnTo>
                    <a:pt x="68313" y="124545"/>
                  </a:lnTo>
                  <a:lnTo>
                    <a:pt x="68313" y="68294"/>
                  </a:lnTo>
                  <a:lnTo>
                    <a:pt x="120775" y="68294"/>
                  </a:lnTo>
                  <a:lnTo>
                    <a:pt x="120775" y="53533"/>
                  </a:lnTo>
                  <a:lnTo>
                    <a:pt x="68313" y="53533"/>
                  </a:lnTo>
                  <a:lnTo>
                    <a:pt x="68313" y="0"/>
                  </a:lnTo>
                  <a:close/>
                </a:path>
              </a:pathLst>
            </a:custGeom>
            <a:solidFill>
              <a:srgbClr val="000000"/>
            </a:solidFill>
          </p:spPr>
          <p:txBody>
            <a:bodyPr wrap="square" lIns="0" tIns="0" rIns="0" bIns="0" rtlCol="0"/>
            <a:lstStyle/>
            <a:p>
              <a:endParaRPr/>
            </a:p>
          </p:txBody>
        </p:sp>
        <p:sp>
          <p:nvSpPr>
            <p:cNvPr id="78" name="object 78"/>
            <p:cNvSpPr/>
            <p:nvPr/>
          </p:nvSpPr>
          <p:spPr>
            <a:xfrm>
              <a:off x="7584677" y="2409218"/>
              <a:ext cx="121285" cy="125095"/>
            </a:xfrm>
            <a:custGeom>
              <a:avLst/>
              <a:gdLst/>
              <a:ahLst/>
              <a:cxnLst/>
              <a:rect l="l" t="t" r="r" b="b"/>
              <a:pathLst>
                <a:path w="121284" h="125094">
                  <a:moveTo>
                    <a:pt x="52839" y="0"/>
                  </a:moveTo>
                  <a:lnTo>
                    <a:pt x="68313" y="0"/>
                  </a:lnTo>
                  <a:lnTo>
                    <a:pt x="68313" y="53533"/>
                  </a:lnTo>
                  <a:lnTo>
                    <a:pt x="120775" y="53533"/>
                  </a:lnTo>
                  <a:lnTo>
                    <a:pt x="120775" y="68294"/>
                  </a:lnTo>
                  <a:lnTo>
                    <a:pt x="68313" y="68294"/>
                  </a:lnTo>
                  <a:lnTo>
                    <a:pt x="68313" y="124545"/>
                  </a:lnTo>
                  <a:lnTo>
                    <a:pt x="52839" y="124545"/>
                  </a:lnTo>
                  <a:lnTo>
                    <a:pt x="52839" y="68294"/>
                  </a:lnTo>
                  <a:lnTo>
                    <a:pt x="0" y="68294"/>
                  </a:lnTo>
                  <a:lnTo>
                    <a:pt x="0" y="53533"/>
                  </a:lnTo>
                  <a:lnTo>
                    <a:pt x="52839" y="53533"/>
                  </a:lnTo>
                  <a:lnTo>
                    <a:pt x="52839" y="0"/>
                  </a:lnTo>
                  <a:close/>
                </a:path>
              </a:pathLst>
            </a:custGeom>
            <a:ln w="5284">
              <a:solidFill>
                <a:srgbClr val="000000"/>
              </a:solidFill>
            </a:ln>
          </p:spPr>
          <p:txBody>
            <a:bodyPr wrap="square" lIns="0" tIns="0" rIns="0" bIns="0" rtlCol="0"/>
            <a:lstStyle/>
            <a:p>
              <a:endParaRPr/>
            </a:p>
          </p:txBody>
        </p:sp>
      </p:grpSp>
      <p:grpSp>
        <p:nvGrpSpPr>
          <p:cNvPr id="79" name="object 79"/>
          <p:cNvGrpSpPr/>
          <p:nvPr/>
        </p:nvGrpSpPr>
        <p:grpSpPr>
          <a:xfrm>
            <a:off x="7801695" y="2363236"/>
            <a:ext cx="120014" cy="173355"/>
            <a:chOff x="7801695" y="2363236"/>
            <a:chExt cx="120014" cy="173355"/>
          </a:xfrm>
        </p:grpSpPr>
        <p:sp>
          <p:nvSpPr>
            <p:cNvPr id="80" name="object 80"/>
            <p:cNvSpPr/>
            <p:nvPr/>
          </p:nvSpPr>
          <p:spPr>
            <a:xfrm>
              <a:off x="7804337" y="2365878"/>
              <a:ext cx="114935" cy="168275"/>
            </a:xfrm>
            <a:custGeom>
              <a:avLst/>
              <a:gdLst/>
              <a:ahLst/>
              <a:cxnLst/>
              <a:rect l="l" t="t" r="r" b="b"/>
              <a:pathLst>
                <a:path w="114934" h="168275">
                  <a:moveTo>
                    <a:pt x="66426" y="0"/>
                  </a:moveTo>
                  <a:lnTo>
                    <a:pt x="0" y="14761"/>
                  </a:lnTo>
                  <a:lnTo>
                    <a:pt x="0" y="30428"/>
                  </a:lnTo>
                  <a:lnTo>
                    <a:pt x="50574" y="20310"/>
                  </a:lnTo>
                  <a:lnTo>
                    <a:pt x="50574" y="152218"/>
                  </a:lnTo>
                  <a:lnTo>
                    <a:pt x="0" y="152218"/>
                  </a:lnTo>
                  <a:lnTo>
                    <a:pt x="0" y="167885"/>
                  </a:lnTo>
                  <a:lnTo>
                    <a:pt x="114358" y="167885"/>
                  </a:lnTo>
                  <a:lnTo>
                    <a:pt x="114358" y="152218"/>
                  </a:lnTo>
                  <a:lnTo>
                    <a:pt x="66426" y="152218"/>
                  </a:lnTo>
                  <a:lnTo>
                    <a:pt x="66426" y="0"/>
                  </a:lnTo>
                  <a:close/>
                </a:path>
              </a:pathLst>
            </a:custGeom>
            <a:solidFill>
              <a:srgbClr val="000000"/>
            </a:solidFill>
          </p:spPr>
          <p:txBody>
            <a:bodyPr wrap="square" lIns="0" tIns="0" rIns="0" bIns="0" rtlCol="0"/>
            <a:lstStyle/>
            <a:p>
              <a:endParaRPr/>
            </a:p>
          </p:txBody>
        </p:sp>
        <p:sp>
          <p:nvSpPr>
            <p:cNvPr id="81" name="object 81"/>
            <p:cNvSpPr/>
            <p:nvPr/>
          </p:nvSpPr>
          <p:spPr>
            <a:xfrm>
              <a:off x="7804337" y="2365878"/>
              <a:ext cx="114935" cy="168275"/>
            </a:xfrm>
            <a:custGeom>
              <a:avLst/>
              <a:gdLst/>
              <a:ahLst/>
              <a:cxnLst/>
              <a:rect l="l" t="t" r="r" b="b"/>
              <a:pathLst>
                <a:path w="114934" h="168275">
                  <a:moveTo>
                    <a:pt x="66426" y="0"/>
                  </a:moveTo>
                  <a:lnTo>
                    <a:pt x="66426" y="152218"/>
                  </a:lnTo>
                  <a:lnTo>
                    <a:pt x="114358" y="152218"/>
                  </a:lnTo>
                  <a:lnTo>
                    <a:pt x="114358" y="167885"/>
                  </a:lnTo>
                  <a:lnTo>
                    <a:pt x="0" y="167885"/>
                  </a:lnTo>
                  <a:lnTo>
                    <a:pt x="0" y="152218"/>
                  </a:lnTo>
                  <a:lnTo>
                    <a:pt x="50574" y="152218"/>
                  </a:lnTo>
                  <a:lnTo>
                    <a:pt x="50574" y="20310"/>
                  </a:lnTo>
                  <a:lnTo>
                    <a:pt x="0" y="30428"/>
                  </a:lnTo>
                  <a:lnTo>
                    <a:pt x="0" y="14761"/>
                  </a:lnTo>
                  <a:lnTo>
                    <a:pt x="66426" y="0"/>
                  </a:lnTo>
                  <a:close/>
                </a:path>
              </a:pathLst>
            </a:custGeom>
            <a:ln w="5284">
              <a:solidFill>
                <a:srgbClr val="000000"/>
              </a:solidFill>
            </a:ln>
          </p:spPr>
          <p:txBody>
            <a:bodyPr wrap="square" lIns="0" tIns="0" rIns="0" bIns="0" rtlCol="0"/>
            <a:lstStyle/>
            <a:p>
              <a:endParaRPr/>
            </a:p>
          </p:txBody>
        </p:sp>
      </p:grpSp>
      <p:grpSp>
        <p:nvGrpSpPr>
          <p:cNvPr id="82" name="object 82"/>
          <p:cNvGrpSpPr/>
          <p:nvPr/>
        </p:nvGrpSpPr>
        <p:grpSpPr>
          <a:xfrm>
            <a:off x="7976819" y="2344775"/>
            <a:ext cx="55244" cy="219710"/>
            <a:chOff x="7976819" y="2344775"/>
            <a:chExt cx="55244" cy="219710"/>
          </a:xfrm>
        </p:grpSpPr>
        <p:sp>
          <p:nvSpPr>
            <p:cNvPr id="83" name="object 83"/>
            <p:cNvSpPr/>
            <p:nvPr/>
          </p:nvSpPr>
          <p:spPr>
            <a:xfrm>
              <a:off x="7979461" y="2347417"/>
              <a:ext cx="50165" cy="214629"/>
            </a:xfrm>
            <a:custGeom>
              <a:avLst/>
              <a:gdLst/>
              <a:ahLst/>
              <a:cxnLst/>
              <a:rect l="l" t="t" r="r" b="b"/>
              <a:pathLst>
                <a:path w="50165" h="214630">
                  <a:moveTo>
                    <a:pt x="49819" y="0"/>
                  </a:moveTo>
                  <a:lnTo>
                    <a:pt x="0" y="0"/>
                  </a:lnTo>
                  <a:lnTo>
                    <a:pt x="0" y="15705"/>
                  </a:lnTo>
                  <a:lnTo>
                    <a:pt x="35100" y="15705"/>
                  </a:lnTo>
                  <a:lnTo>
                    <a:pt x="35100" y="199258"/>
                  </a:lnTo>
                  <a:lnTo>
                    <a:pt x="0" y="199258"/>
                  </a:lnTo>
                  <a:lnTo>
                    <a:pt x="0" y="214019"/>
                  </a:lnTo>
                  <a:lnTo>
                    <a:pt x="49819" y="214019"/>
                  </a:lnTo>
                  <a:lnTo>
                    <a:pt x="49819" y="0"/>
                  </a:lnTo>
                  <a:close/>
                </a:path>
              </a:pathLst>
            </a:custGeom>
            <a:solidFill>
              <a:srgbClr val="000000"/>
            </a:solidFill>
          </p:spPr>
          <p:txBody>
            <a:bodyPr wrap="square" lIns="0" tIns="0" rIns="0" bIns="0" rtlCol="0"/>
            <a:lstStyle/>
            <a:p>
              <a:endParaRPr/>
            </a:p>
          </p:txBody>
        </p:sp>
        <p:sp>
          <p:nvSpPr>
            <p:cNvPr id="84" name="object 84"/>
            <p:cNvSpPr/>
            <p:nvPr/>
          </p:nvSpPr>
          <p:spPr>
            <a:xfrm>
              <a:off x="7979461" y="2347417"/>
              <a:ext cx="50165" cy="214629"/>
            </a:xfrm>
            <a:custGeom>
              <a:avLst/>
              <a:gdLst/>
              <a:ahLst/>
              <a:cxnLst/>
              <a:rect l="l" t="t" r="r" b="b"/>
              <a:pathLst>
                <a:path w="50165" h="214630">
                  <a:moveTo>
                    <a:pt x="0" y="0"/>
                  </a:moveTo>
                  <a:lnTo>
                    <a:pt x="49819" y="0"/>
                  </a:lnTo>
                  <a:lnTo>
                    <a:pt x="49819" y="214019"/>
                  </a:lnTo>
                  <a:lnTo>
                    <a:pt x="0" y="214019"/>
                  </a:lnTo>
                  <a:lnTo>
                    <a:pt x="0" y="199258"/>
                  </a:lnTo>
                  <a:lnTo>
                    <a:pt x="35100" y="199258"/>
                  </a:lnTo>
                  <a:lnTo>
                    <a:pt x="35100" y="15705"/>
                  </a:lnTo>
                  <a:lnTo>
                    <a:pt x="0" y="15705"/>
                  </a:lnTo>
                  <a:lnTo>
                    <a:pt x="0" y="0"/>
                  </a:lnTo>
                  <a:close/>
                </a:path>
              </a:pathLst>
            </a:custGeom>
            <a:ln w="5283">
              <a:solidFill>
                <a:srgbClr val="000000"/>
              </a:solidFill>
            </a:ln>
          </p:spPr>
          <p:txBody>
            <a:bodyPr wrap="square" lIns="0" tIns="0" rIns="0" bIns="0" rtlCol="0"/>
            <a:lstStyle/>
            <a:p>
              <a:endParaRPr/>
            </a:p>
          </p:txBody>
        </p:sp>
      </p:grpSp>
      <p:sp>
        <p:nvSpPr>
          <p:cNvPr id="85" name="object 85"/>
          <p:cNvSpPr/>
          <p:nvPr/>
        </p:nvSpPr>
        <p:spPr>
          <a:xfrm>
            <a:off x="1858757" y="1489906"/>
            <a:ext cx="6884034" cy="3733800"/>
          </a:xfrm>
          <a:custGeom>
            <a:avLst/>
            <a:gdLst/>
            <a:ahLst/>
            <a:cxnLst/>
            <a:rect l="l" t="t" r="r" b="b"/>
            <a:pathLst>
              <a:path w="6884034" h="3733800">
                <a:moveTo>
                  <a:pt x="1844583" y="862608"/>
                </a:moveTo>
                <a:lnTo>
                  <a:pt x="2792706" y="862608"/>
                </a:lnTo>
              </a:path>
              <a:path w="6884034" h="3733800">
                <a:moveTo>
                  <a:pt x="1814163" y="1108905"/>
                </a:moveTo>
                <a:lnTo>
                  <a:pt x="2765041" y="1108905"/>
                </a:lnTo>
              </a:path>
              <a:path w="6884034" h="3733800">
                <a:moveTo>
                  <a:pt x="1981097" y="783252"/>
                </a:moveTo>
                <a:lnTo>
                  <a:pt x="1831676" y="862608"/>
                </a:lnTo>
              </a:path>
              <a:path w="6884034" h="3733800">
                <a:moveTo>
                  <a:pt x="1831676" y="862608"/>
                </a:moveTo>
                <a:lnTo>
                  <a:pt x="1983852" y="936414"/>
                </a:lnTo>
              </a:path>
              <a:path w="6884034" h="3733800">
                <a:moveTo>
                  <a:pt x="2625772" y="1188261"/>
                </a:moveTo>
                <a:lnTo>
                  <a:pt x="2775194" y="1108905"/>
                </a:lnTo>
              </a:path>
              <a:path w="6884034" h="3733800">
                <a:moveTo>
                  <a:pt x="2775194" y="1108905"/>
                </a:moveTo>
                <a:lnTo>
                  <a:pt x="2625772" y="1035099"/>
                </a:lnTo>
              </a:path>
              <a:path w="6884034" h="3733800">
                <a:moveTo>
                  <a:pt x="5042031" y="2656949"/>
                </a:moveTo>
                <a:lnTo>
                  <a:pt x="4040729" y="2656949"/>
                </a:lnTo>
              </a:path>
              <a:path w="6884034" h="3733800">
                <a:moveTo>
                  <a:pt x="5062411" y="2903247"/>
                </a:moveTo>
                <a:lnTo>
                  <a:pt x="4065639" y="2903247"/>
                </a:lnTo>
              </a:path>
              <a:path w="6884034" h="3733800">
                <a:moveTo>
                  <a:pt x="4897478" y="2577593"/>
                </a:moveTo>
                <a:lnTo>
                  <a:pt x="5046937" y="2656949"/>
                </a:lnTo>
              </a:path>
              <a:path w="6884034" h="3733800">
                <a:moveTo>
                  <a:pt x="5046937" y="2656949"/>
                </a:moveTo>
                <a:lnTo>
                  <a:pt x="4895591" y="2730755"/>
                </a:lnTo>
              </a:path>
              <a:path w="6884034" h="3733800">
                <a:moveTo>
                  <a:pt x="4207550" y="2982603"/>
                </a:moveTo>
                <a:lnTo>
                  <a:pt x="4058090" y="2903247"/>
                </a:lnTo>
              </a:path>
              <a:path w="6884034" h="3733800">
                <a:moveTo>
                  <a:pt x="4058090" y="2903247"/>
                </a:moveTo>
                <a:lnTo>
                  <a:pt x="4207550" y="2829441"/>
                </a:lnTo>
              </a:path>
              <a:path w="6884034" h="3733800">
                <a:moveTo>
                  <a:pt x="1196210" y="1315563"/>
                </a:moveTo>
                <a:lnTo>
                  <a:pt x="1196210" y="2396796"/>
                </a:lnTo>
              </a:path>
              <a:path w="6884034" h="3733800">
                <a:moveTo>
                  <a:pt x="1117819" y="2249184"/>
                </a:moveTo>
                <a:lnTo>
                  <a:pt x="1196210" y="2399552"/>
                </a:lnTo>
              </a:path>
              <a:path w="6884034" h="3733800">
                <a:moveTo>
                  <a:pt x="1196210" y="2399552"/>
                </a:moveTo>
                <a:lnTo>
                  <a:pt x="1269996" y="2247334"/>
                </a:lnTo>
              </a:path>
              <a:path w="6884034" h="3733800">
                <a:moveTo>
                  <a:pt x="3420775" y="1315563"/>
                </a:moveTo>
                <a:lnTo>
                  <a:pt x="3420775" y="2394946"/>
                </a:lnTo>
              </a:path>
              <a:path w="6884034" h="3733800">
                <a:moveTo>
                  <a:pt x="3339629" y="2249184"/>
                </a:moveTo>
                <a:lnTo>
                  <a:pt x="3420775" y="2399552"/>
                </a:lnTo>
              </a:path>
              <a:path w="6884034" h="3733800">
                <a:moveTo>
                  <a:pt x="3420775" y="2399552"/>
                </a:moveTo>
                <a:lnTo>
                  <a:pt x="3490862" y="2249184"/>
                </a:lnTo>
              </a:path>
              <a:path w="6884034" h="3733800">
                <a:moveTo>
                  <a:pt x="5689687" y="1315563"/>
                </a:moveTo>
                <a:lnTo>
                  <a:pt x="5689687" y="2386641"/>
                </a:lnTo>
              </a:path>
              <a:path w="6884034" h="3733800">
                <a:moveTo>
                  <a:pt x="5611184" y="2249184"/>
                </a:moveTo>
                <a:lnTo>
                  <a:pt x="5689687" y="2399552"/>
                </a:lnTo>
              </a:path>
              <a:path w="6884034" h="3733800">
                <a:moveTo>
                  <a:pt x="5689687" y="2399552"/>
                </a:moveTo>
                <a:lnTo>
                  <a:pt x="5763285" y="2249184"/>
                </a:lnTo>
              </a:path>
              <a:path w="6884034" h="3733800">
                <a:moveTo>
                  <a:pt x="1196209" y="0"/>
                </a:moveTo>
                <a:lnTo>
                  <a:pt x="1196209" y="567383"/>
                </a:lnTo>
              </a:path>
              <a:path w="6884034" h="3733800">
                <a:moveTo>
                  <a:pt x="1117819" y="422526"/>
                </a:moveTo>
                <a:lnTo>
                  <a:pt x="1196209" y="571989"/>
                </a:lnTo>
              </a:path>
              <a:path w="6884034" h="3733800">
                <a:moveTo>
                  <a:pt x="1196209" y="571989"/>
                </a:moveTo>
                <a:lnTo>
                  <a:pt x="1269996" y="419770"/>
                </a:lnTo>
              </a:path>
              <a:path w="6884034" h="3733800">
                <a:moveTo>
                  <a:pt x="3420775" y="0"/>
                </a:moveTo>
                <a:lnTo>
                  <a:pt x="3420775" y="571989"/>
                </a:lnTo>
              </a:path>
              <a:path w="6884034" h="3733800">
                <a:moveTo>
                  <a:pt x="3339629" y="424376"/>
                </a:moveTo>
                <a:lnTo>
                  <a:pt x="3420775" y="574745"/>
                </a:lnTo>
              </a:path>
              <a:path w="6884034" h="3733800">
                <a:moveTo>
                  <a:pt x="3420775" y="574745"/>
                </a:moveTo>
                <a:lnTo>
                  <a:pt x="3490862" y="422526"/>
                </a:lnTo>
              </a:path>
              <a:path w="6884034" h="3733800">
                <a:moveTo>
                  <a:pt x="5689687" y="0"/>
                </a:moveTo>
                <a:lnTo>
                  <a:pt x="5689687" y="571989"/>
                </a:lnTo>
              </a:path>
              <a:path w="6884034" h="3733800">
                <a:moveTo>
                  <a:pt x="5611183" y="424376"/>
                </a:moveTo>
                <a:lnTo>
                  <a:pt x="5689687" y="574745"/>
                </a:lnTo>
              </a:path>
              <a:path w="6884034" h="3733800">
                <a:moveTo>
                  <a:pt x="5689687" y="574745"/>
                </a:moveTo>
                <a:lnTo>
                  <a:pt x="5763285" y="422526"/>
                </a:lnTo>
              </a:path>
              <a:path w="6884034" h="3733800">
                <a:moveTo>
                  <a:pt x="1196210" y="3140371"/>
                </a:moveTo>
                <a:lnTo>
                  <a:pt x="1196210" y="3733550"/>
                </a:lnTo>
              </a:path>
              <a:path w="6884034" h="3733800">
                <a:moveTo>
                  <a:pt x="1117819" y="3583174"/>
                </a:moveTo>
                <a:lnTo>
                  <a:pt x="1196210" y="3733550"/>
                </a:lnTo>
              </a:path>
              <a:path w="6884034" h="3733800">
                <a:moveTo>
                  <a:pt x="1196210" y="3733550"/>
                </a:moveTo>
                <a:lnTo>
                  <a:pt x="1269996" y="3580407"/>
                </a:lnTo>
              </a:path>
              <a:path w="6884034" h="3733800">
                <a:moveTo>
                  <a:pt x="571802" y="2659705"/>
                </a:moveTo>
                <a:lnTo>
                  <a:pt x="0" y="2659705"/>
                </a:lnTo>
              </a:path>
              <a:path w="6884034" h="3733800">
                <a:moveTo>
                  <a:pt x="149410" y="2580387"/>
                </a:moveTo>
                <a:lnTo>
                  <a:pt x="0" y="2659705"/>
                </a:lnTo>
              </a:path>
              <a:path w="6884034" h="3733800">
                <a:moveTo>
                  <a:pt x="0" y="2659705"/>
                </a:moveTo>
                <a:lnTo>
                  <a:pt x="149410" y="2733511"/>
                </a:lnTo>
              </a:path>
              <a:path w="6884034" h="3733800">
                <a:moveTo>
                  <a:pt x="0" y="2903247"/>
                </a:moveTo>
                <a:lnTo>
                  <a:pt x="544137" y="2903247"/>
                </a:lnTo>
              </a:path>
              <a:path w="6884034" h="3733800">
                <a:moveTo>
                  <a:pt x="407661" y="2827628"/>
                </a:moveTo>
                <a:lnTo>
                  <a:pt x="556139" y="2906040"/>
                </a:lnTo>
              </a:path>
              <a:path w="6884034" h="3733800">
                <a:moveTo>
                  <a:pt x="556139" y="2906040"/>
                </a:moveTo>
                <a:lnTo>
                  <a:pt x="404868" y="2979847"/>
                </a:lnTo>
              </a:path>
              <a:path w="6884034" h="3733800">
                <a:moveTo>
                  <a:pt x="6312057" y="865364"/>
                </a:moveTo>
                <a:lnTo>
                  <a:pt x="6883852" y="865364"/>
                </a:lnTo>
              </a:path>
              <a:path w="6884034" h="3733800">
                <a:moveTo>
                  <a:pt x="6734393" y="786008"/>
                </a:moveTo>
                <a:lnTo>
                  <a:pt x="6883852" y="865364"/>
                </a:lnTo>
              </a:path>
              <a:path w="6884034" h="3733800">
                <a:moveTo>
                  <a:pt x="6883852" y="865364"/>
                </a:moveTo>
                <a:lnTo>
                  <a:pt x="6731751" y="939170"/>
                </a:lnTo>
              </a:path>
              <a:path w="6884034" h="3733800">
                <a:moveTo>
                  <a:pt x="6883852" y="1111661"/>
                </a:moveTo>
                <a:lnTo>
                  <a:pt x="6312057" y="1111661"/>
                </a:lnTo>
              </a:path>
              <a:path w="6884034" h="3733800">
                <a:moveTo>
                  <a:pt x="6461516" y="1033249"/>
                </a:moveTo>
                <a:lnTo>
                  <a:pt x="6312057" y="1111661"/>
                </a:lnTo>
              </a:path>
              <a:path w="6884034" h="3733800">
                <a:moveTo>
                  <a:pt x="6312057" y="1111661"/>
                </a:moveTo>
                <a:lnTo>
                  <a:pt x="6461516" y="1185468"/>
                </a:lnTo>
              </a:path>
              <a:path w="6884034" h="3733800">
                <a:moveTo>
                  <a:pt x="3420775" y="3140371"/>
                </a:moveTo>
                <a:lnTo>
                  <a:pt x="3420775" y="3733550"/>
                </a:lnTo>
              </a:path>
              <a:path w="6884034" h="3733800">
                <a:moveTo>
                  <a:pt x="3339629" y="3583174"/>
                </a:moveTo>
                <a:lnTo>
                  <a:pt x="3420775" y="3733550"/>
                </a:lnTo>
              </a:path>
              <a:path w="6884034" h="3733800">
                <a:moveTo>
                  <a:pt x="3420775" y="3733550"/>
                </a:moveTo>
                <a:lnTo>
                  <a:pt x="3490862" y="3580407"/>
                </a:lnTo>
              </a:path>
              <a:path w="6884034" h="3733800">
                <a:moveTo>
                  <a:pt x="5689687" y="3140371"/>
                </a:moveTo>
                <a:lnTo>
                  <a:pt x="5689687" y="3733550"/>
                </a:lnTo>
              </a:path>
              <a:path w="6884034" h="3733800">
                <a:moveTo>
                  <a:pt x="5611184" y="3583174"/>
                </a:moveTo>
                <a:lnTo>
                  <a:pt x="5689687" y="3733550"/>
                </a:lnTo>
              </a:path>
              <a:path w="6884034" h="3733800">
                <a:moveTo>
                  <a:pt x="5689687" y="3733550"/>
                </a:moveTo>
                <a:lnTo>
                  <a:pt x="5763285" y="3580407"/>
                </a:lnTo>
              </a:path>
              <a:path w="6884034" h="3733800">
                <a:moveTo>
                  <a:pt x="1815975" y="1315563"/>
                </a:moveTo>
                <a:lnTo>
                  <a:pt x="569047" y="1315563"/>
                </a:lnTo>
              </a:path>
              <a:path w="6884034" h="3733800">
                <a:moveTo>
                  <a:pt x="569047" y="1315563"/>
                </a:moveTo>
                <a:lnTo>
                  <a:pt x="569047" y="590450"/>
                </a:lnTo>
              </a:path>
              <a:path w="6884034" h="3733800">
                <a:moveTo>
                  <a:pt x="569047" y="590450"/>
                </a:moveTo>
                <a:lnTo>
                  <a:pt x="1815975" y="590450"/>
                </a:lnTo>
              </a:path>
              <a:path w="6884034" h="3733800">
                <a:moveTo>
                  <a:pt x="1815975" y="590450"/>
                </a:moveTo>
                <a:lnTo>
                  <a:pt x="1815975" y="1315563"/>
                </a:lnTo>
              </a:path>
              <a:path w="6884034" h="3733800">
                <a:moveTo>
                  <a:pt x="1818768" y="3143127"/>
                </a:moveTo>
                <a:lnTo>
                  <a:pt x="571802" y="3143127"/>
                </a:lnTo>
              </a:path>
              <a:path w="6884034" h="3733800">
                <a:moveTo>
                  <a:pt x="571802" y="3143127"/>
                </a:moveTo>
                <a:lnTo>
                  <a:pt x="571802" y="2418013"/>
                </a:lnTo>
              </a:path>
              <a:path w="6884034" h="3733800">
                <a:moveTo>
                  <a:pt x="571802" y="2418013"/>
                </a:moveTo>
                <a:lnTo>
                  <a:pt x="1818768" y="2418013"/>
                </a:lnTo>
              </a:path>
              <a:path w="6884034" h="3733800">
                <a:moveTo>
                  <a:pt x="1818768" y="2418013"/>
                </a:moveTo>
                <a:lnTo>
                  <a:pt x="1818768" y="3143127"/>
                </a:lnTo>
              </a:path>
              <a:path w="6884034" h="3733800">
                <a:moveTo>
                  <a:pt x="4040729" y="3143127"/>
                </a:moveTo>
                <a:lnTo>
                  <a:pt x="2792706" y="3143127"/>
                </a:lnTo>
              </a:path>
              <a:path w="6884034" h="3733800">
                <a:moveTo>
                  <a:pt x="2792706" y="3143127"/>
                </a:moveTo>
                <a:lnTo>
                  <a:pt x="2792706" y="2418013"/>
                </a:lnTo>
              </a:path>
              <a:path w="6884034" h="3733800">
                <a:moveTo>
                  <a:pt x="2792706" y="2418013"/>
                </a:moveTo>
                <a:lnTo>
                  <a:pt x="4040729" y="2418013"/>
                </a:lnTo>
              </a:path>
              <a:path w="6884034" h="3733800">
                <a:moveTo>
                  <a:pt x="4040729" y="2418013"/>
                </a:moveTo>
                <a:lnTo>
                  <a:pt x="4040729" y="3143127"/>
                </a:lnTo>
              </a:path>
              <a:path w="6884034" h="3733800">
                <a:moveTo>
                  <a:pt x="6312057" y="3143127"/>
                </a:moveTo>
                <a:lnTo>
                  <a:pt x="5062411" y="3143127"/>
                </a:lnTo>
              </a:path>
              <a:path w="6884034" h="3733800">
                <a:moveTo>
                  <a:pt x="5062411" y="3143127"/>
                </a:moveTo>
                <a:lnTo>
                  <a:pt x="5062411" y="2418013"/>
                </a:lnTo>
              </a:path>
              <a:path w="6884034" h="3733800">
                <a:moveTo>
                  <a:pt x="5062411" y="2418013"/>
                </a:moveTo>
                <a:lnTo>
                  <a:pt x="6312057" y="2418013"/>
                </a:lnTo>
              </a:path>
              <a:path w="6884034" h="3733800">
                <a:moveTo>
                  <a:pt x="6312057" y="2418013"/>
                </a:moveTo>
                <a:lnTo>
                  <a:pt x="6312057" y="3143127"/>
                </a:lnTo>
              </a:path>
              <a:path w="6884034" h="3733800">
                <a:moveTo>
                  <a:pt x="4040729" y="1315563"/>
                </a:moveTo>
                <a:lnTo>
                  <a:pt x="2792706" y="1315563"/>
                </a:lnTo>
              </a:path>
              <a:path w="6884034" h="3733800">
                <a:moveTo>
                  <a:pt x="2792706" y="1315563"/>
                </a:moveTo>
                <a:lnTo>
                  <a:pt x="2792706" y="590450"/>
                </a:lnTo>
              </a:path>
              <a:path w="6884034" h="3733800">
                <a:moveTo>
                  <a:pt x="2792706" y="590450"/>
                </a:moveTo>
                <a:lnTo>
                  <a:pt x="4040729" y="590450"/>
                </a:lnTo>
              </a:path>
              <a:path w="6884034" h="3733800">
                <a:moveTo>
                  <a:pt x="4040729" y="590450"/>
                </a:moveTo>
                <a:lnTo>
                  <a:pt x="4040729" y="1315563"/>
                </a:lnTo>
              </a:path>
              <a:path w="6884034" h="3733800">
                <a:moveTo>
                  <a:pt x="6312057" y="1315563"/>
                </a:moveTo>
                <a:lnTo>
                  <a:pt x="5062411" y="1315563"/>
                </a:lnTo>
              </a:path>
              <a:path w="6884034" h="3733800">
                <a:moveTo>
                  <a:pt x="5062411" y="1315563"/>
                </a:moveTo>
                <a:lnTo>
                  <a:pt x="5062411" y="590450"/>
                </a:lnTo>
              </a:path>
              <a:path w="6884034" h="3733800">
                <a:moveTo>
                  <a:pt x="5062411" y="590450"/>
                </a:moveTo>
                <a:lnTo>
                  <a:pt x="6312057" y="590450"/>
                </a:lnTo>
              </a:path>
              <a:path w="6884034" h="3733800">
                <a:moveTo>
                  <a:pt x="6312057" y="590450"/>
                </a:moveTo>
                <a:lnTo>
                  <a:pt x="6312057" y="1315563"/>
                </a:lnTo>
              </a:path>
            </a:pathLst>
          </a:custGeom>
          <a:ln w="17526">
            <a:solidFill>
              <a:srgbClr val="000000"/>
            </a:solidFill>
          </a:ln>
        </p:spPr>
        <p:txBody>
          <a:bodyPr wrap="square" lIns="0" tIns="0" rIns="0" bIns="0" rtlCol="0"/>
          <a:lstStyle/>
          <a:p>
            <a:endParaRPr/>
          </a:p>
        </p:txBody>
      </p:sp>
      <p:sp>
        <p:nvSpPr>
          <p:cNvPr id="86" name="object 86"/>
          <p:cNvSpPr txBox="1"/>
          <p:nvPr/>
        </p:nvSpPr>
        <p:spPr>
          <a:xfrm>
            <a:off x="3438271" y="5400547"/>
            <a:ext cx="4837430" cy="330835"/>
          </a:xfrm>
          <a:prstGeom prst="rect">
            <a:avLst/>
          </a:prstGeom>
        </p:spPr>
        <p:txBody>
          <a:bodyPr vert="horz" wrap="square" lIns="0" tIns="12700" rIns="0" bIns="0" rtlCol="0">
            <a:spAutoFit/>
          </a:bodyPr>
          <a:lstStyle/>
          <a:p>
            <a:pPr marL="12700">
              <a:lnSpc>
                <a:spcPct val="100000"/>
              </a:lnSpc>
              <a:spcBef>
                <a:spcPts val="100"/>
              </a:spcBef>
            </a:pPr>
            <a:r>
              <a:rPr sz="2000" i="1" dirty="0">
                <a:solidFill>
                  <a:srgbClr val="FF0000"/>
                </a:solidFill>
                <a:latin typeface="Arial"/>
                <a:cs typeface="Arial"/>
              </a:rPr>
              <a:t>Tasks</a:t>
            </a:r>
            <a:r>
              <a:rPr sz="2000" i="1" spc="-30" dirty="0">
                <a:solidFill>
                  <a:srgbClr val="FF0000"/>
                </a:solidFill>
                <a:latin typeface="Arial"/>
                <a:cs typeface="Arial"/>
              </a:rPr>
              <a:t> </a:t>
            </a:r>
            <a:r>
              <a:rPr sz="2000" i="1" dirty="0">
                <a:solidFill>
                  <a:srgbClr val="FF0000"/>
                </a:solidFill>
                <a:latin typeface="Arial"/>
                <a:cs typeface="Arial"/>
              </a:rPr>
              <a:t>determining</a:t>
            </a:r>
            <a:r>
              <a:rPr sz="2000" i="1" spc="-35" dirty="0">
                <a:solidFill>
                  <a:srgbClr val="FF0000"/>
                </a:solidFill>
                <a:latin typeface="Arial"/>
                <a:cs typeface="Arial"/>
              </a:rPr>
              <a:t> </a:t>
            </a:r>
            <a:r>
              <a:rPr sz="2000" i="1" dirty="0">
                <a:solidFill>
                  <a:srgbClr val="FF0000"/>
                </a:solidFill>
                <a:latin typeface="Arial"/>
                <a:cs typeface="Arial"/>
              </a:rPr>
              <a:t>a[i]</a:t>
            </a:r>
            <a:r>
              <a:rPr sz="2000" i="1" spc="-20" dirty="0">
                <a:solidFill>
                  <a:srgbClr val="FF0000"/>
                </a:solidFill>
                <a:latin typeface="Arial"/>
                <a:cs typeface="Arial"/>
              </a:rPr>
              <a:t> </a:t>
            </a:r>
            <a:r>
              <a:rPr sz="2000" i="1" dirty="0">
                <a:solidFill>
                  <a:srgbClr val="FF0000"/>
                </a:solidFill>
                <a:latin typeface="Arial"/>
                <a:cs typeface="Arial"/>
              </a:rPr>
              <a:t>are</a:t>
            </a:r>
            <a:r>
              <a:rPr sz="2000" i="1" spc="-40" dirty="0">
                <a:solidFill>
                  <a:srgbClr val="FF0000"/>
                </a:solidFill>
                <a:latin typeface="Arial"/>
                <a:cs typeface="Arial"/>
              </a:rPr>
              <a:t> </a:t>
            </a:r>
            <a:r>
              <a:rPr sz="2000" i="1" dirty="0">
                <a:solidFill>
                  <a:srgbClr val="FF0000"/>
                </a:solidFill>
                <a:latin typeface="Arial"/>
                <a:cs typeface="Arial"/>
              </a:rPr>
              <a:t>labeled</a:t>
            </a:r>
            <a:r>
              <a:rPr sz="2000" i="1" spc="-5" dirty="0">
                <a:solidFill>
                  <a:srgbClr val="FF0000"/>
                </a:solidFill>
                <a:latin typeface="Arial"/>
                <a:cs typeface="Arial"/>
              </a:rPr>
              <a:t> </a:t>
            </a:r>
            <a:r>
              <a:rPr sz="2000" i="1" dirty="0">
                <a:solidFill>
                  <a:srgbClr val="FF0000"/>
                </a:solidFill>
                <a:latin typeface="Arial"/>
                <a:cs typeface="Arial"/>
              </a:rPr>
              <a:t>with</a:t>
            </a:r>
            <a:r>
              <a:rPr sz="2000" i="1" spc="-20" dirty="0">
                <a:solidFill>
                  <a:srgbClr val="FF0000"/>
                </a:solidFill>
                <a:latin typeface="Arial"/>
                <a:cs typeface="Arial"/>
              </a:rPr>
              <a:t> </a:t>
            </a:r>
            <a:r>
              <a:rPr sz="2000" i="1" spc="-10" dirty="0">
                <a:solidFill>
                  <a:srgbClr val="FF0000"/>
                </a:solidFill>
                <a:latin typeface="Arial"/>
                <a:cs typeface="Arial"/>
              </a:rPr>
              <a:t>a[i].</a:t>
            </a:r>
            <a:endParaRPr sz="2000">
              <a:latin typeface="Arial"/>
              <a:cs typeface="Arial"/>
            </a:endParaRPr>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dirty="0"/>
              <a:t>Parallel</a:t>
            </a:r>
            <a:r>
              <a:rPr spc="5" dirty="0"/>
              <a:t> </a:t>
            </a:r>
            <a:r>
              <a:rPr spc="-30" dirty="0"/>
              <a:t>odd-</a:t>
            </a:r>
            <a:r>
              <a:rPr dirty="0"/>
              <a:t>even</a:t>
            </a:r>
            <a:r>
              <a:rPr spc="10" dirty="0"/>
              <a:t> </a:t>
            </a:r>
            <a:r>
              <a:rPr dirty="0"/>
              <a:t>transposition</a:t>
            </a:r>
            <a:r>
              <a:rPr spc="-5" dirty="0"/>
              <a:t> </a:t>
            </a:r>
            <a:r>
              <a:rPr spc="-20" dirty="0"/>
              <a:t>sort</a:t>
            </a:r>
          </a:p>
        </p:txBody>
      </p:sp>
      <p:pic>
        <p:nvPicPr>
          <p:cNvPr id="3" name="object 3"/>
          <p:cNvPicPr/>
          <p:nvPr/>
        </p:nvPicPr>
        <p:blipFill>
          <a:blip r:embed="rId2" cstate="print"/>
          <a:stretch>
            <a:fillRect/>
          </a:stretch>
        </p:blipFill>
        <p:spPr>
          <a:xfrm>
            <a:off x="2097224" y="2062585"/>
            <a:ext cx="8059770" cy="2434255"/>
          </a:xfrm>
          <a:prstGeom prst="rect">
            <a:avLst/>
          </a:prstGeom>
        </p:spPr>
      </p:pic>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10" dirty="0"/>
              <a:t>Pseudo-</a:t>
            </a:r>
            <a:r>
              <a:rPr spc="-20" dirty="0"/>
              <a:t>code</a:t>
            </a:r>
          </a:p>
        </p:txBody>
      </p:sp>
      <p:pic>
        <p:nvPicPr>
          <p:cNvPr id="3" name="object 3"/>
          <p:cNvPicPr/>
          <p:nvPr/>
        </p:nvPicPr>
        <p:blipFill>
          <a:blip r:embed="rId2" cstate="print"/>
          <a:stretch>
            <a:fillRect/>
          </a:stretch>
        </p:blipFill>
        <p:spPr>
          <a:xfrm>
            <a:off x="2208276" y="1341119"/>
            <a:ext cx="7490459" cy="4032504"/>
          </a:xfrm>
          <a:prstGeom prst="rect">
            <a:avLst/>
          </a:prstGeom>
        </p:spPr>
      </p:pic>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10" dirty="0"/>
              <a:t>Compute_partner</a:t>
            </a:r>
          </a:p>
        </p:txBody>
      </p:sp>
      <p:pic>
        <p:nvPicPr>
          <p:cNvPr id="3" name="object 3"/>
          <p:cNvPicPr/>
          <p:nvPr/>
        </p:nvPicPr>
        <p:blipFill>
          <a:blip r:embed="rId2" cstate="print"/>
          <a:stretch>
            <a:fillRect/>
          </a:stretch>
        </p:blipFill>
        <p:spPr>
          <a:xfrm>
            <a:off x="2063495" y="1124711"/>
            <a:ext cx="7920228" cy="4425696"/>
          </a:xfrm>
          <a:prstGeom prst="rect">
            <a:avLst/>
          </a:prstGeom>
        </p:spPr>
      </p:pic>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dirty="0"/>
              <a:t>Safety</a:t>
            </a:r>
            <a:r>
              <a:rPr spc="-15" dirty="0"/>
              <a:t> </a:t>
            </a:r>
            <a:r>
              <a:rPr dirty="0"/>
              <a:t>in</a:t>
            </a:r>
            <a:r>
              <a:rPr spc="-10" dirty="0"/>
              <a:t> </a:t>
            </a:r>
            <a:r>
              <a:rPr dirty="0"/>
              <a:t>MPI</a:t>
            </a:r>
            <a:r>
              <a:rPr spc="-15" dirty="0"/>
              <a:t> </a:t>
            </a:r>
            <a:r>
              <a:rPr spc="-10" dirty="0"/>
              <a:t>programs</a:t>
            </a:r>
          </a:p>
        </p:txBody>
      </p:sp>
      <p:sp>
        <p:nvSpPr>
          <p:cNvPr id="3" name="object 3"/>
          <p:cNvSpPr txBox="1"/>
          <p:nvPr/>
        </p:nvSpPr>
        <p:spPr>
          <a:xfrm>
            <a:off x="850493" y="1238549"/>
            <a:ext cx="9704070" cy="1456055"/>
          </a:xfrm>
          <a:prstGeom prst="rect">
            <a:avLst/>
          </a:prstGeom>
        </p:spPr>
        <p:txBody>
          <a:bodyPr vert="horz" wrap="square" lIns="0" tIns="152400" rIns="0" bIns="0" rtlCol="0">
            <a:spAutoFit/>
          </a:bodyPr>
          <a:lstStyle/>
          <a:p>
            <a:pPr marL="393065" indent="-380365">
              <a:lnSpc>
                <a:spcPct val="100000"/>
              </a:lnSpc>
              <a:spcBef>
                <a:spcPts val="1200"/>
              </a:spcBef>
              <a:buChar char="•"/>
              <a:tabLst>
                <a:tab pos="393065" algn="l"/>
              </a:tabLst>
            </a:pPr>
            <a:r>
              <a:rPr sz="2400" dirty="0">
                <a:latin typeface="Arial MT"/>
                <a:cs typeface="Arial MT"/>
              </a:rPr>
              <a:t>The</a:t>
            </a:r>
            <a:r>
              <a:rPr sz="2400" spc="-85" dirty="0">
                <a:latin typeface="Arial MT"/>
                <a:cs typeface="Arial MT"/>
              </a:rPr>
              <a:t> </a:t>
            </a:r>
            <a:r>
              <a:rPr sz="2400" dirty="0">
                <a:latin typeface="Arial MT"/>
                <a:cs typeface="Arial MT"/>
              </a:rPr>
              <a:t>MPI</a:t>
            </a:r>
            <a:r>
              <a:rPr sz="2400" spc="-85" dirty="0">
                <a:latin typeface="Arial MT"/>
                <a:cs typeface="Arial MT"/>
              </a:rPr>
              <a:t> </a:t>
            </a:r>
            <a:r>
              <a:rPr sz="2400" dirty="0">
                <a:latin typeface="Arial MT"/>
                <a:cs typeface="Arial MT"/>
              </a:rPr>
              <a:t>standard</a:t>
            </a:r>
            <a:r>
              <a:rPr sz="2400" spc="-65" dirty="0">
                <a:latin typeface="Arial MT"/>
                <a:cs typeface="Arial MT"/>
              </a:rPr>
              <a:t> </a:t>
            </a:r>
            <a:r>
              <a:rPr sz="2400" dirty="0">
                <a:latin typeface="Arial MT"/>
                <a:cs typeface="Arial MT"/>
              </a:rPr>
              <a:t>allows</a:t>
            </a:r>
            <a:r>
              <a:rPr sz="2400" spc="-50" dirty="0">
                <a:latin typeface="Arial MT"/>
                <a:cs typeface="Arial MT"/>
              </a:rPr>
              <a:t> </a:t>
            </a:r>
            <a:r>
              <a:rPr sz="2400" dirty="0">
                <a:latin typeface="Arial MT"/>
                <a:cs typeface="Arial MT"/>
              </a:rPr>
              <a:t>MPI_Send</a:t>
            </a:r>
            <a:r>
              <a:rPr sz="2400" spc="-75" dirty="0">
                <a:latin typeface="Arial MT"/>
                <a:cs typeface="Arial MT"/>
              </a:rPr>
              <a:t> </a:t>
            </a:r>
            <a:r>
              <a:rPr sz="2400" dirty="0">
                <a:latin typeface="Arial MT"/>
                <a:cs typeface="Arial MT"/>
              </a:rPr>
              <a:t>to</a:t>
            </a:r>
            <a:r>
              <a:rPr sz="2400" spc="-70" dirty="0">
                <a:latin typeface="Arial MT"/>
                <a:cs typeface="Arial MT"/>
              </a:rPr>
              <a:t> </a:t>
            </a:r>
            <a:r>
              <a:rPr sz="2400" dirty="0">
                <a:latin typeface="Arial MT"/>
                <a:cs typeface="Arial MT"/>
              </a:rPr>
              <a:t>behave</a:t>
            </a:r>
            <a:r>
              <a:rPr sz="2400" spc="-60" dirty="0">
                <a:latin typeface="Arial MT"/>
                <a:cs typeface="Arial MT"/>
              </a:rPr>
              <a:t> </a:t>
            </a:r>
            <a:r>
              <a:rPr sz="2400" dirty="0">
                <a:latin typeface="Arial MT"/>
                <a:cs typeface="Arial MT"/>
              </a:rPr>
              <a:t>in</a:t>
            </a:r>
            <a:r>
              <a:rPr sz="2400" spc="-70" dirty="0">
                <a:latin typeface="Arial MT"/>
                <a:cs typeface="Arial MT"/>
              </a:rPr>
              <a:t> </a:t>
            </a:r>
            <a:r>
              <a:rPr sz="2400" dirty="0">
                <a:latin typeface="Arial MT"/>
                <a:cs typeface="Arial MT"/>
              </a:rPr>
              <a:t>two</a:t>
            </a:r>
            <a:r>
              <a:rPr sz="2400" spc="-80" dirty="0">
                <a:latin typeface="Arial MT"/>
                <a:cs typeface="Arial MT"/>
              </a:rPr>
              <a:t> </a:t>
            </a:r>
            <a:r>
              <a:rPr sz="2400" dirty="0">
                <a:latin typeface="Arial MT"/>
                <a:cs typeface="Arial MT"/>
              </a:rPr>
              <a:t>different</a:t>
            </a:r>
            <a:r>
              <a:rPr sz="2400" spc="-65" dirty="0">
                <a:latin typeface="Arial MT"/>
                <a:cs typeface="Arial MT"/>
              </a:rPr>
              <a:t> </a:t>
            </a:r>
            <a:r>
              <a:rPr sz="2400" spc="-10" dirty="0">
                <a:latin typeface="Arial MT"/>
                <a:cs typeface="Arial MT"/>
              </a:rPr>
              <a:t>ways:</a:t>
            </a:r>
            <a:endParaRPr sz="2400">
              <a:latin typeface="Arial MT"/>
              <a:cs typeface="Arial MT"/>
            </a:endParaRPr>
          </a:p>
          <a:p>
            <a:pPr marL="850265" lvl="1" indent="-368300">
              <a:lnSpc>
                <a:spcPct val="100000"/>
              </a:lnSpc>
              <a:spcBef>
                <a:spcPts val="1005"/>
              </a:spcBef>
              <a:buChar char="•"/>
              <a:tabLst>
                <a:tab pos="850265" algn="l"/>
              </a:tabLst>
            </a:pPr>
            <a:r>
              <a:rPr sz="2200" dirty="0">
                <a:latin typeface="Arial MT"/>
                <a:cs typeface="Arial MT"/>
              </a:rPr>
              <a:t>it</a:t>
            </a:r>
            <a:r>
              <a:rPr sz="2200" spc="-55" dirty="0">
                <a:latin typeface="Arial MT"/>
                <a:cs typeface="Arial MT"/>
              </a:rPr>
              <a:t> </a:t>
            </a:r>
            <a:r>
              <a:rPr sz="2200" dirty="0">
                <a:latin typeface="Arial MT"/>
                <a:cs typeface="Arial MT"/>
              </a:rPr>
              <a:t>can</a:t>
            </a:r>
            <a:r>
              <a:rPr sz="2200" spc="-55" dirty="0">
                <a:latin typeface="Arial MT"/>
                <a:cs typeface="Arial MT"/>
              </a:rPr>
              <a:t> </a:t>
            </a:r>
            <a:r>
              <a:rPr sz="2200" dirty="0">
                <a:latin typeface="Arial MT"/>
                <a:cs typeface="Arial MT"/>
              </a:rPr>
              <a:t>simply</a:t>
            </a:r>
            <a:r>
              <a:rPr sz="2200" spc="-60" dirty="0">
                <a:latin typeface="Arial MT"/>
                <a:cs typeface="Arial MT"/>
              </a:rPr>
              <a:t> </a:t>
            </a:r>
            <a:r>
              <a:rPr sz="2200" dirty="0">
                <a:latin typeface="Arial MT"/>
                <a:cs typeface="Arial MT"/>
              </a:rPr>
              <a:t>copy</a:t>
            </a:r>
            <a:r>
              <a:rPr sz="2200" spc="-50" dirty="0">
                <a:latin typeface="Arial MT"/>
                <a:cs typeface="Arial MT"/>
              </a:rPr>
              <a:t> </a:t>
            </a:r>
            <a:r>
              <a:rPr sz="2200" dirty="0">
                <a:latin typeface="Arial MT"/>
                <a:cs typeface="Arial MT"/>
              </a:rPr>
              <a:t>the</a:t>
            </a:r>
            <a:r>
              <a:rPr sz="2200" spc="-55" dirty="0">
                <a:latin typeface="Arial MT"/>
                <a:cs typeface="Arial MT"/>
              </a:rPr>
              <a:t> </a:t>
            </a:r>
            <a:r>
              <a:rPr sz="2200" dirty="0">
                <a:latin typeface="Arial MT"/>
                <a:cs typeface="Arial MT"/>
              </a:rPr>
              <a:t>message</a:t>
            </a:r>
            <a:r>
              <a:rPr sz="2200" spc="-40" dirty="0">
                <a:latin typeface="Arial MT"/>
                <a:cs typeface="Arial MT"/>
              </a:rPr>
              <a:t> </a:t>
            </a:r>
            <a:r>
              <a:rPr sz="2200" dirty="0">
                <a:latin typeface="Arial MT"/>
                <a:cs typeface="Arial MT"/>
              </a:rPr>
              <a:t>into</a:t>
            </a:r>
            <a:r>
              <a:rPr sz="2200" spc="-55" dirty="0">
                <a:latin typeface="Arial MT"/>
                <a:cs typeface="Arial MT"/>
              </a:rPr>
              <a:t> </a:t>
            </a:r>
            <a:r>
              <a:rPr sz="2200" dirty="0">
                <a:latin typeface="Arial MT"/>
                <a:cs typeface="Arial MT"/>
              </a:rPr>
              <a:t>an</a:t>
            </a:r>
            <a:r>
              <a:rPr sz="2200" spc="-55" dirty="0">
                <a:latin typeface="Arial MT"/>
                <a:cs typeface="Arial MT"/>
              </a:rPr>
              <a:t> </a:t>
            </a:r>
            <a:r>
              <a:rPr sz="2200" dirty="0">
                <a:latin typeface="Arial MT"/>
                <a:cs typeface="Arial MT"/>
              </a:rPr>
              <a:t>MPI</a:t>
            </a:r>
            <a:r>
              <a:rPr sz="2200" spc="-45" dirty="0">
                <a:latin typeface="Arial MT"/>
                <a:cs typeface="Arial MT"/>
              </a:rPr>
              <a:t> </a:t>
            </a:r>
            <a:r>
              <a:rPr sz="2200" dirty="0">
                <a:latin typeface="Arial MT"/>
                <a:cs typeface="Arial MT"/>
              </a:rPr>
              <a:t>managed</a:t>
            </a:r>
            <a:r>
              <a:rPr sz="2200" spc="-30" dirty="0">
                <a:latin typeface="Arial MT"/>
                <a:cs typeface="Arial MT"/>
              </a:rPr>
              <a:t> </a:t>
            </a:r>
            <a:r>
              <a:rPr sz="2200" dirty="0">
                <a:latin typeface="Arial MT"/>
                <a:cs typeface="Arial MT"/>
              </a:rPr>
              <a:t>buffer</a:t>
            </a:r>
            <a:r>
              <a:rPr sz="2200" spc="-40" dirty="0">
                <a:latin typeface="Arial MT"/>
                <a:cs typeface="Arial MT"/>
              </a:rPr>
              <a:t> </a:t>
            </a:r>
            <a:r>
              <a:rPr sz="2200" dirty="0">
                <a:latin typeface="Arial MT"/>
                <a:cs typeface="Arial MT"/>
              </a:rPr>
              <a:t>and</a:t>
            </a:r>
            <a:r>
              <a:rPr sz="2200" spc="-45" dirty="0">
                <a:latin typeface="Arial MT"/>
                <a:cs typeface="Arial MT"/>
              </a:rPr>
              <a:t> </a:t>
            </a:r>
            <a:r>
              <a:rPr sz="2200" spc="-10" dirty="0">
                <a:latin typeface="Arial MT"/>
                <a:cs typeface="Arial MT"/>
              </a:rPr>
              <a:t>return,</a:t>
            </a:r>
            <a:endParaRPr sz="2200">
              <a:latin typeface="Arial MT"/>
              <a:cs typeface="Arial MT"/>
            </a:endParaRPr>
          </a:p>
          <a:p>
            <a:pPr marL="850265" lvl="1" indent="-368300">
              <a:lnSpc>
                <a:spcPct val="100000"/>
              </a:lnSpc>
              <a:spcBef>
                <a:spcPts val="994"/>
              </a:spcBef>
              <a:buChar char="•"/>
              <a:tabLst>
                <a:tab pos="850265" algn="l"/>
              </a:tabLst>
            </a:pPr>
            <a:r>
              <a:rPr sz="2200" dirty="0">
                <a:latin typeface="Arial MT"/>
                <a:cs typeface="Arial MT"/>
              </a:rPr>
              <a:t>or</a:t>
            </a:r>
            <a:r>
              <a:rPr sz="2200" spc="-40" dirty="0">
                <a:latin typeface="Arial MT"/>
                <a:cs typeface="Arial MT"/>
              </a:rPr>
              <a:t> </a:t>
            </a:r>
            <a:r>
              <a:rPr sz="2200" dirty="0">
                <a:latin typeface="Arial MT"/>
                <a:cs typeface="Arial MT"/>
              </a:rPr>
              <a:t>it</a:t>
            </a:r>
            <a:r>
              <a:rPr sz="2200" spc="-50" dirty="0">
                <a:latin typeface="Arial MT"/>
                <a:cs typeface="Arial MT"/>
              </a:rPr>
              <a:t> </a:t>
            </a:r>
            <a:r>
              <a:rPr sz="2200" dirty="0">
                <a:latin typeface="Arial MT"/>
                <a:cs typeface="Arial MT"/>
              </a:rPr>
              <a:t>can</a:t>
            </a:r>
            <a:r>
              <a:rPr sz="2200" spc="-45" dirty="0">
                <a:latin typeface="Arial MT"/>
                <a:cs typeface="Arial MT"/>
              </a:rPr>
              <a:t> </a:t>
            </a:r>
            <a:r>
              <a:rPr sz="2200" dirty="0">
                <a:latin typeface="Arial MT"/>
                <a:cs typeface="Arial MT"/>
              </a:rPr>
              <a:t>block</a:t>
            </a:r>
            <a:r>
              <a:rPr sz="2200" spc="-50" dirty="0">
                <a:latin typeface="Arial MT"/>
                <a:cs typeface="Arial MT"/>
              </a:rPr>
              <a:t> </a:t>
            </a:r>
            <a:r>
              <a:rPr sz="2200" dirty="0">
                <a:latin typeface="Arial MT"/>
                <a:cs typeface="Arial MT"/>
              </a:rPr>
              <a:t>until</a:t>
            </a:r>
            <a:r>
              <a:rPr sz="2200" spc="-50" dirty="0">
                <a:latin typeface="Arial MT"/>
                <a:cs typeface="Arial MT"/>
              </a:rPr>
              <a:t> </a:t>
            </a:r>
            <a:r>
              <a:rPr sz="2200" dirty="0">
                <a:latin typeface="Arial MT"/>
                <a:cs typeface="Arial MT"/>
              </a:rPr>
              <a:t>the</a:t>
            </a:r>
            <a:r>
              <a:rPr sz="2200" spc="-50" dirty="0">
                <a:latin typeface="Arial MT"/>
                <a:cs typeface="Arial MT"/>
              </a:rPr>
              <a:t> </a:t>
            </a:r>
            <a:r>
              <a:rPr sz="2200" dirty="0">
                <a:latin typeface="Arial MT"/>
                <a:cs typeface="Arial MT"/>
              </a:rPr>
              <a:t>matching</a:t>
            </a:r>
            <a:r>
              <a:rPr sz="2200" spc="-35" dirty="0">
                <a:latin typeface="Arial MT"/>
                <a:cs typeface="Arial MT"/>
              </a:rPr>
              <a:t> </a:t>
            </a:r>
            <a:r>
              <a:rPr sz="2200" dirty="0">
                <a:latin typeface="Arial MT"/>
                <a:cs typeface="Arial MT"/>
              </a:rPr>
              <a:t>call</a:t>
            </a:r>
            <a:r>
              <a:rPr sz="2200" spc="-55" dirty="0">
                <a:latin typeface="Arial MT"/>
                <a:cs typeface="Arial MT"/>
              </a:rPr>
              <a:t> </a:t>
            </a:r>
            <a:r>
              <a:rPr sz="2200" dirty="0">
                <a:latin typeface="Arial MT"/>
                <a:cs typeface="Arial MT"/>
              </a:rPr>
              <a:t>to</a:t>
            </a:r>
            <a:r>
              <a:rPr sz="2200" spc="-50" dirty="0">
                <a:latin typeface="Arial MT"/>
                <a:cs typeface="Arial MT"/>
              </a:rPr>
              <a:t> </a:t>
            </a:r>
            <a:r>
              <a:rPr sz="2200" dirty="0">
                <a:latin typeface="Arial MT"/>
                <a:cs typeface="Arial MT"/>
              </a:rPr>
              <a:t>MPI_Recv</a:t>
            </a:r>
            <a:r>
              <a:rPr sz="2200" spc="-35" dirty="0">
                <a:latin typeface="Arial MT"/>
                <a:cs typeface="Arial MT"/>
              </a:rPr>
              <a:t> </a:t>
            </a:r>
            <a:r>
              <a:rPr sz="2200" spc="-10" dirty="0">
                <a:latin typeface="Arial MT"/>
                <a:cs typeface="Arial MT"/>
              </a:rPr>
              <a:t>starts.</a:t>
            </a:r>
            <a:endParaRPr sz="2200">
              <a:latin typeface="Arial MT"/>
              <a:cs typeface="Arial MT"/>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dirty="0">
                <a:solidFill>
                  <a:srgbClr val="001F5F"/>
                </a:solidFill>
              </a:rPr>
              <a:t>How</a:t>
            </a:r>
            <a:r>
              <a:rPr spc="-55" dirty="0">
                <a:solidFill>
                  <a:srgbClr val="001F5F"/>
                </a:solidFill>
              </a:rPr>
              <a:t> </a:t>
            </a:r>
            <a:r>
              <a:rPr dirty="0">
                <a:solidFill>
                  <a:srgbClr val="001F5F"/>
                </a:solidFill>
              </a:rPr>
              <a:t>to</a:t>
            </a:r>
            <a:r>
              <a:rPr spc="-55" dirty="0">
                <a:solidFill>
                  <a:srgbClr val="001F5F"/>
                </a:solidFill>
              </a:rPr>
              <a:t> </a:t>
            </a:r>
            <a:r>
              <a:rPr spc="-10" dirty="0">
                <a:solidFill>
                  <a:srgbClr val="001F5F"/>
                </a:solidFill>
              </a:rPr>
              <a:t>compile…</a:t>
            </a:r>
          </a:p>
        </p:txBody>
      </p:sp>
      <p:sp>
        <p:nvSpPr>
          <p:cNvPr id="3" name="object 3"/>
          <p:cNvSpPr txBox="1"/>
          <p:nvPr/>
        </p:nvSpPr>
        <p:spPr>
          <a:xfrm>
            <a:off x="850493" y="1378458"/>
            <a:ext cx="10452735" cy="3983142"/>
          </a:xfrm>
          <a:prstGeom prst="rect">
            <a:avLst/>
          </a:prstGeom>
        </p:spPr>
        <p:txBody>
          <a:bodyPr vert="horz" wrap="square" lIns="0" tIns="12700" rIns="0" bIns="0" rtlCol="0">
            <a:spAutoFit/>
          </a:bodyPr>
          <a:lstStyle/>
          <a:p>
            <a:pPr marL="393700" marR="5080" indent="-381000">
              <a:lnSpc>
                <a:spcPct val="100000"/>
              </a:lnSpc>
              <a:spcBef>
                <a:spcPts val="100"/>
              </a:spcBef>
              <a:buChar char="•"/>
              <a:tabLst>
                <a:tab pos="393700" algn="l"/>
              </a:tabLst>
            </a:pPr>
            <a:r>
              <a:rPr sz="2400" dirty="0">
                <a:latin typeface="Arial MT"/>
                <a:cs typeface="Arial MT"/>
              </a:rPr>
              <a:t>Need</a:t>
            </a:r>
            <a:r>
              <a:rPr sz="2400" spc="-50" dirty="0">
                <a:latin typeface="Arial MT"/>
                <a:cs typeface="Arial MT"/>
              </a:rPr>
              <a:t> </a:t>
            </a:r>
            <a:r>
              <a:rPr sz="2400" dirty="0">
                <a:latin typeface="Arial MT"/>
                <a:cs typeface="Arial MT"/>
              </a:rPr>
              <a:t>to</a:t>
            </a:r>
            <a:r>
              <a:rPr sz="2400" spc="-50" dirty="0">
                <a:latin typeface="Arial MT"/>
                <a:cs typeface="Arial MT"/>
              </a:rPr>
              <a:t> </a:t>
            </a:r>
            <a:r>
              <a:rPr sz="2400" dirty="0">
                <a:latin typeface="Arial MT"/>
                <a:cs typeface="Arial MT"/>
              </a:rPr>
              <a:t>tell</a:t>
            </a:r>
            <a:r>
              <a:rPr sz="2400" spc="-50" dirty="0">
                <a:latin typeface="Arial MT"/>
                <a:cs typeface="Arial MT"/>
              </a:rPr>
              <a:t> </a:t>
            </a:r>
            <a:r>
              <a:rPr sz="2400" dirty="0">
                <a:latin typeface="Arial MT"/>
                <a:cs typeface="Arial MT"/>
              </a:rPr>
              <a:t>the</a:t>
            </a:r>
            <a:r>
              <a:rPr sz="2400" spc="-50" dirty="0">
                <a:latin typeface="Arial MT"/>
                <a:cs typeface="Arial MT"/>
              </a:rPr>
              <a:t> </a:t>
            </a:r>
            <a:r>
              <a:rPr sz="2400" dirty="0">
                <a:latin typeface="Arial MT"/>
                <a:cs typeface="Arial MT"/>
              </a:rPr>
              <a:t>compiler</a:t>
            </a:r>
            <a:r>
              <a:rPr sz="2400" spc="-30" dirty="0">
                <a:latin typeface="Arial MT"/>
                <a:cs typeface="Arial MT"/>
              </a:rPr>
              <a:t> </a:t>
            </a:r>
            <a:r>
              <a:rPr sz="2400" dirty="0">
                <a:latin typeface="Arial MT"/>
                <a:cs typeface="Arial MT"/>
              </a:rPr>
              <a:t>where</a:t>
            </a:r>
            <a:r>
              <a:rPr sz="2400" spc="-40" dirty="0">
                <a:latin typeface="Arial MT"/>
                <a:cs typeface="Arial MT"/>
              </a:rPr>
              <a:t> </a:t>
            </a:r>
            <a:r>
              <a:rPr sz="2400" dirty="0">
                <a:latin typeface="Arial MT"/>
                <a:cs typeface="Arial MT"/>
              </a:rPr>
              <a:t>to</a:t>
            </a:r>
            <a:r>
              <a:rPr sz="2400" spc="-70" dirty="0">
                <a:latin typeface="Arial MT"/>
                <a:cs typeface="Arial MT"/>
              </a:rPr>
              <a:t> </a:t>
            </a:r>
            <a:r>
              <a:rPr sz="2400" dirty="0">
                <a:latin typeface="Arial MT"/>
                <a:cs typeface="Arial MT"/>
              </a:rPr>
              <a:t>find</a:t>
            </a:r>
            <a:r>
              <a:rPr sz="2400" spc="-50" dirty="0">
                <a:latin typeface="Arial MT"/>
                <a:cs typeface="Arial MT"/>
              </a:rPr>
              <a:t> </a:t>
            </a:r>
            <a:r>
              <a:rPr sz="2400" dirty="0">
                <a:latin typeface="Arial MT"/>
                <a:cs typeface="Arial MT"/>
              </a:rPr>
              <a:t>the</a:t>
            </a:r>
            <a:r>
              <a:rPr sz="2400" spc="-50" dirty="0">
                <a:latin typeface="Arial MT"/>
                <a:cs typeface="Arial MT"/>
              </a:rPr>
              <a:t> </a:t>
            </a:r>
            <a:r>
              <a:rPr sz="2400" dirty="0">
                <a:latin typeface="Arial MT"/>
                <a:cs typeface="Arial MT"/>
              </a:rPr>
              <a:t>MPI</a:t>
            </a:r>
            <a:r>
              <a:rPr sz="2400" spc="-65" dirty="0">
                <a:latin typeface="Arial MT"/>
                <a:cs typeface="Arial MT"/>
              </a:rPr>
              <a:t> </a:t>
            </a:r>
            <a:r>
              <a:rPr sz="2400" dirty="0">
                <a:latin typeface="Arial MT"/>
                <a:cs typeface="Arial MT"/>
              </a:rPr>
              <a:t>include</a:t>
            </a:r>
            <a:r>
              <a:rPr sz="2400" spc="-25" dirty="0">
                <a:latin typeface="Arial MT"/>
                <a:cs typeface="Arial MT"/>
              </a:rPr>
              <a:t> </a:t>
            </a:r>
            <a:r>
              <a:rPr sz="2400" dirty="0">
                <a:latin typeface="Arial MT"/>
                <a:cs typeface="Arial MT"/>
              </a:rPr>
              <a:t>files</a:t>
            </a:r>
            <a:r>
              <a:rPr sz="2400" spc="-50" dirty="0">
                <a:latin typeface="Arial MT"/>
                <a:cs typeface="Arial MT"/>
              </a:rPr>
              <a:t> </a:t>
            </a:r>
            <a:r>
              <a:rPr sz="2400" dirty="0">
                <a:latin typeface="Arial MT"/>
                <a:cs typeface="Arial MT"/>
              </a:rPr>
              <a:t>and</a:t>
            </a:r>
            <a:r>
              <a:rPr sz="2400" spc="-45" dirty="0">
                <a:latin typeface="Arial MT"/>
                <a:cs typeface="Arial MT"/>
              </a:rPr>
              <a:t> </a:t>
            </a:r>
            <a:r>
              <a:rPr sz="2400" dirty="0">
                <a:latin typeface="Arial MT"/>
                <a:cs typeface="Arial MT"/>
              </a:rPr>
              <a:t>how</a:t>
            </a:r>
            <a:r>
              <a:rPr sz="2400" spc="-50" dirty="0">
                <a:latin typeface="Arial MT"/>
                <a:cs typeface="Arial MT"/>
              </a:rPr>
              <a:t> </a:t>
            </a:r>
            <a:r>
              <a:rPr sz="2400" dirty="0">
                <a:latin typeface="Arial MT"/>
                <a:cs typeface="Arial MT"/>
              </a:rPr>
              <a:t>to</a:t>
            </a:r>
            <a:r>
              <a:rPr sz="2400" spc="-50" dirty="0">
                <a:latin typeface="Arial MT"/>
                <a:cs typeface="Arial MT"/>
              </a:rPr>
              <a:t> </a:t>
            </a:r>
            <a:r>
              <a:rPr sz="2400" spc="-20" dirty="0">
                <a:latin typeface="Arial MT"/>
                <a:cs typeface="Arial MT"/>
              </a:rPr>
              <a:t>link </a:t>
            </a:r>
            <a:r>
              <a:rPr sz="2400" dirty="0">
                <a:latin typeface="Arial MT"/>
                <a:cs typeface="Arial MT"/>
              </a:rPr>
              <a:t>to</a:t>
            </a:r>
            <a:r>
              <a:rPr sz="2400" spc="-20" dirty="0">
                <a:latin typeface="Arial MT"/>
                <a:cs typeface="Arial MT"/>
              </a:rPr>
              <a:t> </a:t>
            </a:r>
            <a:r>
              <a:rPr sz="2400" dirty="0">
                <a:latin typeface="Arial MT"/>
                <a:cs typeface="Arial MT"/>
              </a:rPr>
              <a:t>the</a:t>
            </a:r>
            <a:r>
              <a:rPr sz="2400" spc="-30" dirty="0">
                <a:latin typeface="Arial MT"/>
                <a:cs typeface="Arial MT"/>
              </a:rPr>
              <a:t> </a:t>
            </a:r>
            <a:r>
              <a:rPr sz="2400" dirty="0">
                <a:latin typeface="Arial MT"/>
                <a:cs typeface="Arial MT"/>
              </a:rPr>
              <a:t>MPI</a:t>
            </a:r>
            <a:r>
              <a:rPr sz="2400" spc="-15" dirty="0">
                <a:latin typeface="Arial MT"/>
                <a:cs typeface="Arial MT"/>
              </a:rPr>
              <a:t> </a:t>
            </a:r>
            <a:r>
              <a:rPr sz="2400" spc="-10" dirty="0">
                <a:latin typeface="Arial MT"/>
                <a:cs typeface="Arial MT"/>
              </a:rPr>
              <a:t>libraries.</a:t>
            </a:r>
            <a:endParaRPr sz="2400" dirty="0">
              <a:latin typeface="Arial MT"/>
              <a:cs typeface="Arial MT"/>
            </a:endParaRPr>
          </a:p>
          <a:p>
            <a:pPr marL="393700" marR="74295" indent="-381000">
              <a:lnSpc>
                <a:spcPct val="100000"/>
              </a:lnSpc>
              <a:spcBef>
                <a:spcPts val="994"/>
              </a:spcBef>
              <a:buChar char="•"/>
              <a:tabLst>
                <a:tab pos="393700" algn="l"/>
              </a:tabLst>
            </a:pPr>
            <a:r>
              <a:rPr sz="2400" dirty="0">
                <a:latin typeface="Arial MT"/>
                <a:cs typeface="Arial MT"/>
              </a:rPr>
              <a:t>Fortunately,</a:t>
            </a:r>
            <a:r>
              <a:rPr sz="2400" spc="-55" dirty="0">
                <a:latin typeface="Arial MT"/>
                <a:cs typeface="Arial MT"/>
              </a:rPr>
              <a:t> </a:t>
            </a:r>
            <a:r>
              <a:rPr sz="2400" dirty="0">
                <a:latin typeface="Arial MT"/>
                <a:cs typeface="Arial MT"/>
              </a:rPr>
              <a:t>most</a:t>
            </a:r>
            <a:r>
              <a:rPr sz="2400" spc="-50" dirty="0">
                <a:latin typeface="Arial MT"/>
                <a:cs typeface="Arial MT"/>
              </a:rPr>
              <a:t> </a:t>
            </a:r>
            <a:r>
              <a:rPr sz="2400" dirty="0">
                <a:latin typeface="Arial MT"/>
                <a:cs typeface="Arial MT"/>
              </a:rPr>
              <a:t>MPI</a:t>
            </a:r>
            <a:r>
              <a:rPr sz="2400" spc="-75" dirty="0">
                <a:latin typeface="Arial MT"/>
                <a:cs typeface="Arial MT"/>
              </a:rPr>
              <a:t> </a:t>
            </a:r>
            <a:r>
              <a:rPr sz="2400" spc="-10" dirty="0">
                <a:latin typeface="Arial MT"/>
                <a:cs typeface="Arial MT"/>
              </a:rPr>
              <a:t>implementations</a:t>
            </a:r>
            <a:r>
              <a:rPr sz="2400" spc="-20" dirty="0">
                <a:latin typeface="Arial MT"/>
                <a:cs typeface="Arial MT"/>
              </a:rPr>
              <a:t> </a:t>
            </a:r>
            <a:r>
              <a:rPr sz="2400" dirty="0">
                <a:latin typeface="Arial MT"/>
                <a:cs typeface="Arial MT"/>
              </a:rPr>
              <a:t>come</a:t>
            </a:r>
            <a:r>
              <a:rPr sz="2400" spc="-55" dirty="0">
                <a:latin typeface="Arial MT"/>
                <a:cs typeface="Arial MT"/>
              </a:rPr>
              <a:t> </a:t>
            </a:r>
            <a:r>
              <a:rPr sz="2400" dirty="0">
                <a:latin typeface="Arial MT"/>
                <a:cs typeface="Arial MT"/>
              </a:rPr>
              <a:t>with</a:t>
            </a:r>
            <a:r>
              <a:rPr sz="2400" spc="-50" dirty="0">
                <a:latin typeface="Arial MT"/>
                <a:cs typeface="Arial MT"/>
              </a:rPr>
              <a:t> </a:t>
            </a:r>
            <a:r>
              <a:rPr sz="2400" dirty="0">
                <a:latin typeface="Arial MT"/>
                <a:cs typeface="Arial MT"/>
              </a:rPr>
              <a:t>scripts</a:t>
            </a:r>
            <a:r>
              <a:rPr sz="2400" spc="-45" dirty="0">
                <a:latin typeface="Arial MT"/>
                <a:cs typeface="Arial MT"/>
              </a:rPr>
              <a:t> </a:t>
            </a:r>
            <a:r>
              <a:rPr sz="2400" dirty="0">
                <a:latin typeface="Arial MT"/>
                <a:cs typeface="Arial MT"/>
              </a:rPr>
              <a:t>that</a:t>
            </a:r>
            <a:r>
              <a:rPr sz="2400" spc="-70" dirty="0">
                <a:latin typeface="Arial MT"/>
                <a:cs typeface="Arial MT"/>
              </a:rPr>
              <a:t> </a:t>
            </a:r>
            <a:r>
              <a:rPr sz="2400" dirty="0">
                <a:latin typeface="Arial MT"/>
                <a:cs typeface="Arial MT"/>
              </a:rPr>
              <a:t>take</a:t>
            </a:r>
            <a:r>
              <a:rPr sz="2400" spc="-50" dirty="0">
                <a:latin typeface="Arial MT"/>
                <a:cs typeface="Arial MT"/>
              </a:rPr>
              <a:t> </a:t>
            </a:r>
            <a:r>
              <a:rPr sz="2400" dirty="0">
                <a:latin typeface="Arial MT"/>
                <a:cs typeface="Arial MT"/>
              </a:rPr>
              <a:t>care</a:t>
            </a:r>
            <a:r>
              <a:rPr sz="2400" spc="-50" dirty="0">
                <a:latin typeface="Arial MT"/>
                <a:cs typeface="Arial MT"/>
              </a:rPr>
              <a:t> </a:t>
            </a:r>
            <a:r>
              <a:rPr sz="2400" spc="-25" dirty="0">
                <a:latin typeface="Arial MT"/>
                <a:cs typeface="Arial MT"/>
              </a:rPr>
              <a:t>of </a:t>
            </a:r>
            <a:r>
              <a:rPr sz="2400" dirty="0">
                <a:latin typeface="Arial MT"/>
                <a:cs typeface="Arial MT"/>
              </a:rPr>
              <a:t>these</a:t>
            </a:r>
            <a:r>
              <a:rPr sz="2400" spc="-80" dirty="0">
                <a:latin typeface="Arial MT"/>
                <a:cs typeface="Arial MT"/>
              </a:rPr>
              <a:t> </a:t>
            </a:r>
            <a:r>
              <a:rPr sz="2400" spc="-10" dirty="0">
                <a:latin typeface="Arial MT"/>
                <a:cs typeface="Arial MT"/>
              </a:rPr>
              <a:t>issues:</a:t>
            </a:r>
            <a:endParaRPr sz="2400" dirty="0">
              <a:latin typeface="Arial MT"/>
              <a:cs typeface="Arial MT"/>
            </a:endParaRPr>
          </a:p>
          <a:p>
            <a:pPr marL="850265" lvl="1" indent="-368300">
              <a:lnSpc>
                <a:spcPct val="100000"/>
              </a:lnSpc>
              <a:spcBef>
                <a:spcPts val="1005"/>
              </a:spcBef>
              <a:buChar char="•"/>
              <a:tabLst>
                <a:tab pos="850265" algn="l"/>
              </a:tabLst>
            </a:pPr>
            <a:r>
              <a:rPr sz="2200" dirty="0">
                <a:latin typeface="Arial MT"/>
                <a:cs typeface="Arial MT"/>
              </a:rPr>
              <a:t>mpicc</a:t>
            </a:r>
            <a:r>
              <a:rPr sz="2200" spc="-65" dirty="0">
                <a:latin typeface="Arial MT"/>
                <a:cs typeface="Arial MT"/>
              </a:rPr>
              <a:t> </a:t>
            </a:r>
            <a:r>
              <a:rPr sz="2200" dirty="0">
                <a:latin typeface="Arial MT"/>
                <a:cs typeface="Arial MT"/>
              </a:rPr>
              <a:t>mpi_code.c</a:t>
            </a:r>
            <a:r>
              <a:rPr sz="2200" spc="-35" dirty="0">
                <a:latin typeface="Arial MT"/>
                <a:cs typeface="Arial MT"/>
              </a:rPr>
              <a:t> </a:t>
            </a:r>
            <a:r>
              <a:rPr sz="2200" dirty="0">
                <a:latin typeface="Arial MT"/>
                <a:cs typeface="Arial MT"/>
              </a:rPr>
              <a:t>–o</a:t>
            </a:r>
            <a:r>
              <a:rPr sz="2200" spc="-65" dirty="0">
                <a:latin typeface="Arial MT"/>
                <a:cs typeface="Arial MT"/>
              </a:rPr>
              <a:t> </a:t>
            </a:r>
            <a:r>
              <a:rPr sz="2200" spc="-10" dirty="0">
                <a:latin typeface="Arial MT"/>
                <a:cs typeface="Arial MT"/>
              </a:rPr>
              <a:t>a.out</a:t>
            </a:r>
            <a:endParaRPr sz="2200" dirty="0">
              <a:latin typeface="Arial MT"/>
              <a:cs typeface="Arial MT"/>
            </a:endParaRPr>
          </a:p>
          <a:p>
            <a:pPr marL="393065" indent="-380365">
              <a:lnSpc>
                <a:spcPct val="100000"/>
              </a:lnSpc>
              <a:spcBef>
                <a:spcPts val="1000"/>
              </a:spcBef>
              <a:buChar char="•"/>
              <a:tabLst>
                <a:tab pos="393065" algn="l"/>
              </a:tabLst>
            </a:pPr>
            <a:r>
              <a:rPr sz="2400" dirty="0">
                <a:latin typeface="Arial MT"/>
                <a:cs typeface="Arial MT"/>
              </a:rPr>
              <a:t>Two</a:t>
            </a:r>
            <a:r>
              <a:rPr sz="2400" spc="-55" dirty="0">
                <a:latin typeface="Arial MT"/>
                <a:cs typeface="Arial MT"/>
              </a:rPr>
              <a:t> </a:t>
            </a:r>
            <a:r>
              <a:rPr sz="2400" dirty="0">
                <a:latin typeface="Arial MT"/>
                <a:cs typeface="Arial MT"/>
              </a:rPr>
              <a:t>widely</a:t>
            </a:r>
            <a:r>
              <a:rPr sz="2400" spc="-20" dirty="0">
                <a:latin typeface="Arial MT"/>
                <a:cs typeface="Arial MT"/>
              </a:rPr>
              <a:t> </a:t>
            </a:r>
            <a:r>
              <a:rPr sz="2400" dirty="0">
                <a:latin typeface="Arial MT"/>
                <a:cs typeface="Arial MT"/>
              </a:rPr>
              <a:t>used</a:t>
            </a:r>
            <a:r>
              <a:rPr sz="2400" spc="-50" dirty="0">
                <a:latin typeface="Arial MT"/>
                <a:cs typeface="Arial MT"/>
              </a:rPr>
              <a:t> </a:t>
            </a:r>
            <a:r>
              <a:rPr sz="2400" dirty="0">
                <a:latin typeface="Arial MT"/>
                <a:cs typeface="Arial MT"/>
              </a:rPr>
              <a:t>(and</a:t>
            </a:r>
            <a:r>
              <a:rPr sz="2400" spc="-45" dirty="0">
                <a:latin typeface="Arial MT"/>
                <a:cs typeface="Arial MT"/>
              </a:rPr>
              <a:t> </a:t>
            </a:r>
            <a:r>
              <a:rPr sz="2400" dirty="0">
                <a:latin typeface="Arial MT"/>
                <a:cs typeface="Arial MT"/>
              </a:rPr>
              <a:t>free)</a:t>
            </a:r>
            <a:r>
              <a:rPr sz="2400" spc="-70" dirty="0">
                <a:latin typeface="Arial MT"/>
                <a:cs typeface="Arial MT"/>
              </a:rPr>
              <a:t> </a:t>
            </a:r>
            <a:r>
              <a:rPr sz="2400" dirty="0">
                <a:latin typeface="Arial MT"/>
                <a:cs typeface="Arial MT"/>
              </a:rPr>
              <a:t>MPI</a:t>
            </a:r>
            <a:r>
              <a:rPr sz="2400" spc="-55" dirty="0">
                <a:latin typeface="Arial MT"/>
                <a:cs typeface="Arial MT"/>
              </a:rPr>
              <a:t> </a:t>
            </a:r>
            <a:r>
              <a:rPr sz="2400" spc="-10" dirty="0">
                <a:latin typeface="Arial MT"/>
                <a:cs typeface="Arial MT"/>
              </a:rPr>
              <a:t>implementations</a:t>
            </a:r>
            <a:endParaRPr sz="2400" dirty="0">
              <a:latin typeface="Arial MT"/>
              <a:cs typeface="Arial MT"/>
            </a:endParaRPr>
          </a:p>
          <a:p>
            <a:pPr marL="850265" lvl="1" indent="-368300">
              <a:lnSpc>
                <a:spcPct val="100000"/>
              </a:lnSpc>
              <a:spcBef>
                <a:spcPts val="1005"/>
              </a:spcBef>
              <a:buChar char="•"/>
              <a:tabLst>
                <a:tab pos="850265" algn="l"/>
              </a:tabLst>
            </a:pPr>
            <a:r>
              <a:rPr sz="2200" dirty="0">
                <a:latin typeface="Arial MT"/>
                <a:cs typeface="Arial MT"/>
              </a:rPr>
              <a:t>MPICH</a:t>
            </a:r>
            <a:r>
              <a:rPr sz="2200" spc="35" dirty="0">
                <a:latin typeface="Arial MT"/>
                <a:cs typeface="Arial MT"/>
              </a:rPr>
              <a:t> </a:t>
            </a:r>
            <a:r>
              <a:rPr sz="2200" spc="-20" dirty="0">
                <a:latin typeface="Arial MT"/>
                <a:cs typeface="Arial MT"/>
              </a:rPr>
              <a:t>(</a:t>
            </a:r>
            <a:r>
              <a:rPr sz="2200" u="sng" spc="-20" dirty="0">
                <a:solidFill>
                  <a:srgbClr val="0462C1"/>
                </a:solidFill>
                <a:uFill>
                  <a:solidFill>
                    <a:srgbClr val="0462C1"/>
                  </a:solidFill>
                </a:uFill>
                <a:latin typeface="Arial MT"/>
                <a:cs typeface="Arial MT"/>
                <a:hlinkClick r:id="rId2"/>
              </a:rPr>
              <a:t>http://www-</a:t>
            </a:r>
            <a:r>
              <a:rPr sz="2200" u="sng" spc="-10" dirty="0">
                <a:solidFill>
                  <a:srgbClr val="0462C1"/>
                </a:solidFill>
                <a:uFill>
                  <a:solidFill>
                    <a:srgbClr val="0462C1"/>
                  </a:solidFill>
                </a:uFill>
                <a:latin typeface="Arial MT"/>
                <a:cs typeface="Arial MT"/>
                <a:hlinkClick r:id="rId2"/>
              </a:rPr>
              <a:t>unix.mcs.anl.gov/mpi/mpich</a:t>
            </a:r>
            <a:r>
              <a:rPr sz="2200" spc="-10" dirty="0">
                <a:latin typeface="Arial MT"/>
                <a:cs typeface="Arial MT"/>
              </a:rPr>
              <a:t>)</a:t>
            </a:r>
            <a:endParaRPr lang="en-US" sz="2200" spc="-10" dirty="0">
              <a:latin typeface="Arial MT"/>
              <a:cs typeface="Arial MT"/>
            </a:endParaRPr>
          </a:p>
          <a:p>
            <a:pPr marL="850265" lvl="1" indent="-368300">
              <a:lnSpc>
                <a:spcPct val="100000"/>
              </a:lnSpc>
              <a:spcBef>
                <a:spcPts val="1005"/>
              </a:spcBef>
              <a:buChar char="•"/>
              <a:tabLst>
                <a:tab pos="850265" algn="l"/>
              </a:tabLst>
            </a:pPr>
            <a:r>
              <a:rPr lang="en-IN" sz="2200" spc="-10" dirty="0">
                <a:latin typeface="Arial MT"/>
                <a:cs typeface="Arial MT"/>
              </a:rPr>
              <a:t>MPI Forum (https://www.mpi-forum.org/)</a:t>
            </a:r>
            <a:endParaRPr sz="2200" dirty="0">
              <a:latin typeface="Arial MT"/>
              <a:cs typeface="Arial MT"/>
            </a:endParaRPr>
          </a:p>
          <a:p>
            <a:pPr marL="850265" lvl="1" indent="-368300">
              <a:lnSpc>
                <a:spcPct val="100000"/>
              </a:lnSpc>
              <a:spcBef>
                <a:spcPts val="994"/>
              </a:spcBef>
              <a:buChar char="•"/>
              <a:tabLst>
                <a:tab pos="850265" algn="l"/>
              </a:tabLst>
            </a:pPr>
            <a:r>
              <a:rPr sz="2200" dirty="0">
                <a:latin typeface="Arial MT"/>
                <a:cs typeface="Arial MT"/>
              </a:rPr>
              <a:t>OPENMPI</a:t>
            </a:r>
            <a:r>
              <a:rPr sz="2200" spc="-55" dirty="0">
                <a:latin typeface="Arial MT"/>
                <a:cs typeface="Arial MT"/>
              </a:rPr>
              <a:t> </a:t>
            </a:r>
            <a:r>
              <a:rPr sz="2200" spc="-10" dirty="0">
                <a:latin typeface="Arial MT"/>
                <a:cs typeface="Arial MT"/>
              </a:rPr>
              <a:t>(</a:t>
            </a:r>
            <a:r>
              <a:rPr sz="2200" u="sng" spc="-10" dirty="0">
                <a:solidFill>
                  <a:srgbClr val="0462C1"/>
                </a:solidFill>
                <a:uFill>
                  <a:solidFill>
                    <a:srgbClr val="0462C1"/>
                  </a:solidFill>
                </a:uFill>
                <a:latin typeface="Arial MT"/>
                <a:cs typeface="Arial MT"/>
                <a:hlinkClick r:id="rId3"/>
              </a:rPr>
              <a:t>http://www.openmpi.org</a:t>
            </a:r>
            <a:r>
              <a:rPr sz="2200" spc="-10" dirty="0">
                <a:latin typeface="Arial MT"/>
                <a:cs typeface="Arial MT"/>
              </a:rPr>
              <a:t>)</a:t>
            </a:r>
            <a:endParaRPr sz="2200" dirty="0">
              <a:latin typeface="Arial MT"/>
              <a:cs typeface="Arial MT"/>
            </a:endParaRPr>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dirty="0"/>
              <a:t>Safety</a:t>
            </a:r>
            <a:r>
              <a:rPr spc="-15" dirty="0"/>
              <a:t> </a:t>
            </a:r>
            <a:r>
              <a:rPr dirty="0"/>
              <a:t>in</a:t>
            </a:r>
            <a:r>
              <a:rPr spc="-10" dirty="0"/>
              <a:t> </a:t>
            </a:r>
            <a:r>
              <a:rPr dirty="0"/>
              <a:t>MPI</a:t>
            </a:r>
            <a:r>
              <a:rPr spc="-15" dirty="0"/>
              <a:t> </a:t>
            </a:r>
            <a:r>
              <a:rPr spc="-10" dirty="0"/>
              <a:t>programs</a:t>
            </a:r>
          </a:p>
        </p:txBody>
      </p:sp>
      <p:sp>
        <p:nvSpPr>
          <p:cNvPr id="3" name="object 3"/>
          <p:cNvSpPr txBox="1"/>
          <p:nvPr/>
        </p:nvSpPr>
        <p:spPr>
          <a:xfrm>
            <a:off x="850493" y="1378458"/>
            <a:ext cx="10518775" cy="391160"/>
          </a:xfrm>
          <a:prstGeom prst="rect">
            <a:avLst/>
          </a:prstGeom>
        </p:spPr>
        <p:txBody>
          <a:bodyPr vert="horz" wrap="square" lIns="0" tIns="12700" rIns="0" bIns="0" rtlCol="0">
            <a:spAutoFit/>
          </a:bodyPr>
          <a:lstStyle/>
          <a:p>
            <a:pPr marL="393065" indent="-380365">
              <a:lnSpc>
                <a:spcPct val="100000"/>
              </a:lnSpc>
              <a:spcBef>
                <a:spcPts val="100"/>
              </a:spcBef>
              <a:buChar char="•"/>
              <a:tabLst>
                <a:tab pos="393065" algn="l"/>
              </a:tabLst>
            </a:pPr>
            <a:r>
              <a:rPr sz="2400" dirty="0">
                <a:latin typeface="Arial MT"/>
                <a:cs typeface="Arial MT"/>
              </a:rPr>
              <a:t>Many</a:t>
            </a:r>
            <a:r>
              <a:rPr sz="2400" spc="-50" dirty="0">
                <a:latin typeface="Arial MT"/>
                <a:cs typeface="Arial MT"/>
              </a:rPr>
              <a:t> </a:t>
            </a:r>
            <a:r>
              <a:rPr sz="2400" dirty="0">
                <a:latin typeface="Arial MT"/>
                <a:cs typeface="Arial MT"/>
              </a:rPr>
              <a:t>implementations</a:t>
            </a:r>
            <a:r>
              <a:rPr sz="2400" spc="-35" dirty="0">
                <a:latin typeface="Arial MT"/>
                <a:cs typeface="Arial MT"/>
              </a:rPr>
              <a:t> </a:t>
            </a:r>
            <a:r>
              <a:rPr sz="2400" dirty="0">
                <a:latin typeface="Arial MT"/>
                <a:cs typeface="Arial MT"/>
              </a:rPr>
              <a:t>of</a:t>
            </a:r>
            <a:r>
              <a:rPr sz="2400" spc="-50" dirty="0">
                <a:latin typeface="Arial MT"/>
                <a:cs typeface="Arial MT"/>
              </a:rPr>
              <a:t> </a:t>
            </a:r>
            <a:r>
              <a:rPr sz="2400" dirty="0">
                <a:latin typeface="Arial MT"/>
                <a:cs typeface="Arial MT"/>
              </a:rPr>
              <a:t>MPI</a:t>
            </a:r>
            <a:r>
              <a:rPr sz="2400" spc="-50" dirty="0">
                <a:latin typeface="Arial MT"/>
                <a:cs typeface="Arial MT"/>
              </a:rPr>
              <a:t> </a:t>
            </a:r>
            <a:r>
              <a:rPr sz="2400" dirty="0">
                <a:latin typeface="Arial MT"/>
                <a:cs typeface="Arial MT"/>
              </a:rPr>
              <a:t>set</a:t>
            </a:r>
            <a:r>
              <a:rPr sz="2400" spc="-45" dirty="0">
                <a:latin typeface="Arial MT"/>
                <a:cs typeface="Arial MT"/>
              </a:rPr>
              <a:t> </a:t>
            </a:r>
            <a:r>
              <a:rPr sz="2400" dirty="0">
                <a:latin typeface="Arial MT"/>
                <a:cs typeface="Arial MT"/>
              </a:rPr>
              <a:t>a</a:t>
            </a:r>
            <a:r>
              <a:rPr sz="2400" spc="-65" dirty="0">
                <a:latin typeface="Arial MT"/>
                <a:cs typeface="Arial MT"/>
              </a:rPr>
              <a:t> </a:t>
            </a:r>
            <a:r>
              <a:rPr sz="2400" dirty="0">
                <a:latin typeface="Arial MT"/>
                <a:cs typeface="Arial MT"/>
              </a:rPr>
              <a:t>threshold</a:t>
            </a:r>
            <a:r>
              <a:rPr sz="2400" spc="-40" dirty="0">
                <a:latin typeface="Arial MT"/>
                <a:cs typeface="Arial MT"/>
              </a:rPr>
              <a:t> </a:t>
            </a:r>
            <a:r>
              <a:rPr sz="2400" dirty="0">
                <a:latin typeface="Arial MT"/>
                <a:cs typeface="Arial MT"/>
              </a:rPr>
              <a:t>at</a:t>
            </a:r>
            <a:r>
              <a:rPr sz="2400" spc="-50" dirty="0">
                <a:latin typeface="Arial MT"/>
                <a:cs typeface="Arial MT"/>
              </a:rPr>
              <a:t> </a:t>
            </a:r>
            <a:r>
              <a:rPr sz="2400" dirty="0">
                <a:latin typeface="Arial MT"/>
                <a:cs typeface="Arial MT"/>
              </a:rPr>
              <a:t>which</a:t>
            </a:r>
            <a:r>
              <a:rPr sz="2400" spc="-30" dirty="0">
                <a:latin typeface="Arial MT"/>
                <a:cs typeface="Arial MT"/>
              </a:rPr>
              <a:t> </a:t>
            </a:r>
            <a:r>
              <a:rPr sz="2400" dirty="0">
                <a:latin typeface="Arial MT"/>
                <a:cs typeface="Arial MT"/>
              </a:rPr>
              <a:t>the</a:t>
            </a:r>
            <a:r>
              <a:rPr sz="2400" spc="-45" dirty="0">
                <a:latin typeface="Arial MT"/>
                <a:cs typeface="Arial MT"/>
              </a:rPr>
              <a:t> </a:t>
            </a:r>
            <a:r>
              <a:rPr sz="2400" dirty="0">
                <a:latin typeface="Arial MT"/>
                <a:cs typeface="Arial MT"/>
              </a:rPr>
              <a:t>system</a:t>
            </a:r>
            <a:r>
              <a:rPr sz="2400" spc="-45" dirty="0">
                <a:latin typeface="Arial MT"/>
                <a:cs typeface="Arial MT"/>
              </a:rPr>
              <a:t> </a:t>
            </a:r>
            <a:r>
              <a:rPr sz="2400" spc="-10" dirty="0">
                <a:latin typeface="Arial MT"/>
                <a:cs typeface="Arial MT"/>
              </a:rPr>
              <a:t>switches</a:t>
            </a:r>
            <a:endParaRPr sz="2400">
              <a:latin typeface="Arial MT"/>
              <a:cs typeface="Arial MT"/>
            </a:endParaRPr>
          </a:p>
        </p:txBody>
      </p:sp>
      <p:sp>
        <p:nvSpPr>
          <p:cNvPr id="4" name="object 4"/>
          <p:cNvSpPr txBox="1"/>
          <p:nvPr/>
        </p:nvSpPr>
        <p:spPr>
          <a:xfrm>
            <a:off x="850493" y="1617472"/>
            <a:ext cx="8134350" cy="1504315"/>
          </a:xfrm>
          <a:prstGeom prst="rect">
            <a:avLst/>
          </a:prstGeom>
        </p:spPr>
        <p:txBody>
          <a:bodyPr vert="horz" wrap="square" lIns="0" tIns="139065" rIns="0" bIns="0" rtlCol="0">
            <a:spAutoFit/>
          </a:bodyPr>
          <a:lstStyle/>
          <a:p>
            <a:pPr marL="393700">
              <a:lnSpc>
                <a:spcPct val="100000"/>
              </a:lnSpc>
              <a:spcBef>
                <a:spcPts val="1095"/>
              </a:spcBef>
            </a:pPr>
            <a:r>
              <a:rPr sz="2400" dirty="0">
                <a:latin typeface="Arial MT"/>
                <a:cs typeface="Arial MT"/>
              </a:rPr>
              <a:t>from</a:t>
            </a:r>
            <a:r>
              <a:rPr sz="2400" spc="-50" dirty="0">
                <a:latin typeface="Arial MT"/>
                <a:cs typeface="Arial MT"/>
              </a:rPr>
              <a:t> </a:t>
            </a:r>
            <a:r>
              <a:rPr sz="2400" dirty="0">
                <a:latin typeface="Arial MT"/>
                <a:cs typeface="Arial MT"/>
              </a:rPr>
              <a:t>buffering</a:t>
            </a:r>
            <a:r>
              <a:rPr sz="2400" spc="-15" dirty="0">
                <a:latin typeface="Arial MT"/>
                <a:cs typeface="Arial MT"/>
              </a:rPr>
              <a:t> </a:t>
            </a:r>
            <a:r>
              <a:rPr sz="2400" dirty="0">
                <a:latin typeface="Arial MT"/>
                <a:cs typeface="Arial MT"/>
              </a:rPr>
              <a:t>to</a:t>
            </a:r>
            <a:r>
              <a:rPr sz="2400" spc="-50" dirty="0">
                <a:latin typeface="Arial MT"/>
                <a:cs typeface="Arial MT"/>
              </a:rPr>
              <a:t> </a:t>
            </a:r>
            <a:r>
              <a:rPr sz="2400" spc="-10" dirty="0">
                <a:latin typeface="Arial MT"/>
                <a:cs typeface="Arial MT"/>
              </a:rPr>
              <a:t>blocking.</a:t>
            </a:r>
            <a:endParaRPr sz="2400">
              <a:latin typeface="Arial MT"/>
              <a:cs typeface="Arial MT"/>
            </a:endParaRPr>
          </a:p>
          <a:p>
            <a:pPr marL="393065" indent="-380365">
              <a:lnSpc>
                <a:spcPct val="100000"/>
              </a:lnSpc>
              <a:spcBef>
                <a:spcPts val="1000"/>
              </a:spcBef>
              <a:buChar char="•"/>
              <a:tabLst>
                <a:tab pos="393065" algn="l"/>
              </a:tabLst>
            </a:pPr>
            <a:r>
              <a:rPr sz="2400" dirty="0">
                <a:latin typeface="Arial MT"/>
                <a:cs typeface="Arial MT"/>
              </a:rPr>
              <a:t>Relatively</a:t>
            </a:r>
            <a:r>
              <a:rPr sz="2400" spc="-40" dirty="0">
                <a:latin typeface="Arial MT"/>
                <a:cs typeface="Arial MT"/>
              </a:rPr>
              <a:t> </a:t>
            </a:r>
            <a:r>
              <a:rPr sz="2400" dirty="0">
                <a:latin typeface="Arial MT"/>
                <a:cs typeface="Arial MT"/>
              </a:rPr>
              <a:t>small</a:t>
            </a:r>
            <a:r>
              <a:rPr sz="2400" spc="-60" dirty="0">
                <a:latin typeface="Arial MT"/>
                <a:cs typeface="Arial MT"/>
              </a:rPr>
              <a:t> </a:t>
            </a:r>
            <a:r>
              <a:rPr sz="2400" dirty="0">
                <a:latin typeface="Arial MT"/>
                <a:cs typeface="Arial MT"/>
              </a:rPr>
              <a:t>messages</a:t>
            </a:r>
            <a:r>
              <a:rPr sz="2400" spc="-60" dirty="0">
                <a:latin typeface="Arial MT"/>
                <a:cs typeface="Arial MT"/>
              </a:rPr>
              <a:t> </a:t>
            </a:r>
            <a:r>
              <a:rPr sz="2400" dirty="0">
                <a:latin typeface="Arial MT"/>
                <a:cs typeface="Arial MT"/>
              </a:rPr>
              <a:t>will</a:t>
            </a:r>
            <a:r>
              <a:rPr sz="2400" spc="-50" dirty="0">
                <a:latin typeface="Arial MT"/>
                <a:cs typeface="Arial MT"/>
              </a:rPr>
              <a:t> </a:t>
            </a:r>
            <a:r>
              <a:rPr sz="2400" dirty="0">
                <a:latin typeface="Arial MT"/>
                <a:cs typeface="Arial MT"/>
              </a:rPr>
              <a:t>be</a:t>
            </a:r>
            <a:r>
              <a:rPr sz="2400" spc="-65" dirty="0">
                <a:latin typeface="Arial MT"/>
                <a:cs typeface="Arial MT"/>
              </a:rPr>
              <a:t> </a:t>
            </a:r>
            <a:r>
              <a:rPr sz="2400" dirty="0">
                <a:latin typeface="Arial MT"/>
                <a:cs typeface="Arial MT"/>
              </a:rPr>
              <a:t>buffered</a:t>
            </a:r>
            <a:r>
              <a:rPr sz="2400" spc="-65" dirty="0">
                <a:latin typeface="Arial MT"/>
                <a:cs typeface="Arial MT"/>
              </a:rPr>
              <a:t> </a:t>
            </a:r>
            <a:r>
              <a:rPr sz="2400" dirty="0">
                <a:latin typeface="Arial MT"/>
                <a:cs typeface="Arial MT"/>
              </a:rPr>
              <a:t>by</a:t>
            </a:r>
            <a:r>
              <a:rPr sz="2400" spc="-75" dirty="0">
                <a:latin typeface="Arial MT"/>
                <a:cs typeface="Arial MT"/>
              </a:rPr>
              <a:t> </a:t>
            </a:r>
            <a:r>
              <a:rPr sz="2400" spc="-10" dirty="0">
                <a:latin typeface="Arial MT"/>
                <a:cs typeface="Arial MT"/>
              </a:rPr>
              <a:t>MPI_Send.</a:t>
            </a:r>
            <a:endParaRPr sz="2400">
              <a:latin typeface="Arial MT"/>
              <a:cs typeface="Arial MT"/>
            </a:endParaRPr>
          </a:p>
          <a:p>
            <a:pPr marL="393065" indent="-380365">
              <a:lnSpc>
                <a:spcPct val="100000"/>
              </a:lnSpc>
              <a:spcBef>
                <a:spcPts val="1010"/>
              </a:spcBef>
              <a:buChar char="•"/>
              <a:tabLst>
                <a:tab pos="393065" algn="l"/>
              </a:tabLst>
            </a:pPr>
            <a:r>
              <a:rPr sz="2400" dirty="0">
                <a:latin typeface="Arial MT"/>
                <a:cs typeface="Arial MT"/>
              </a:rPr>
              <a:t>Larger</a:t>
            </a:r>
            <a:r>
              <a:rPr sz="2400" spc="-70" dirty="0">
                <a:latin typeface="Arial MT"/>
                <a:cs typeface="Arial MT"/>
              </a:rPr>
              <a:t> </a:t>
            </a:r>
            <a:r>
              <a:rPr sz="2400" dirty="0">
                <a:latin typeface="Arial MT"/>
                <a:cs typeface="Arial MT"/>
              </a:rPr>
              <a:t>messages,</a:t>
            </a:r>
            <a:r>
              <a:rPr sz="2400" spc="-55" dirty="0">
                <a:latin typeface="Arial MT"/>
                <a:cs typeface="Arial MT"/>
              </a:rPr>
              <a:t> </a:t>
            </a:r>
            <a:r>
              <a:rPr sz="2400" dirty="0">
                <a:latin typeface="Arial MT"/>
                <a:cs typeface="Arial MT"/>
              </a:rPr>
              <a:t>will</a:t>
            </a:r>
            <a:r>
              <a:rPr sz="2400" spc="-35" dirty="0">
                <a:latin typeface="Arial MT"/>
                <a:cs typeface="Arial MT"/>
              </a:rPr>
              <a:t> </a:t>
            </a:r>
            <a:r>
              <a:rPr sz="2400" dirty="0">
                <a:latin typeface="Arial MT"/>
                <a:cs typeface="Arial MT"/>
              </a:rPr>
              <a:t>cause</a:t>
            </a:r>
            <a:r>
              <a:rPr sz="2400" spc="-60" dirty="0">
                <a:latin typeface="Arial MT"/>
                <a:cs typeface="Arial MT"/>
              </a:rPr>
              <a:t> </a:t>
            </a:r>
            <a:r>
              <a:rPr sz="2400" dirty="0">
                <a:latin typeface="Arial MT"/>
                <a:cs typeface="Arial MT"/>
              </a:rPr>
              <a:t>it</a:t>
            </a:r>
            <a:r>
              <a:rPr sz="2400" spc="-60" dirty="0">
                <a:latin typeface="Arial MT"/>
                <a:cs typeface="Arial MT"/>
              </a:rPr>
              <a:t> </a:t>
            </a:r>
            <a:r>
              <a:rPr sz="2400" dirty="0">
                <a:latin typeface="Arial MT"/>
                <a:cs typeface="Arial MT"/>
              </a:rPr>
              <a:t>to</a:t>
            </a:r>
            <a:r>
              <a:rPr sz="2400" spc="-55" dirty="0">
                <a:latin typeface="Arial MT"/>
                <a:cs typeface="Arial MT"/>
              </a:rPr>
              <a:t> </a:t>
            </a:r>
            <a:r>
              <a:rPr sz="2400" spc="-10" dirty="0">
                <a:latin typeface="Arial MT"/>
                <a:cs typeface="Arial MT"/>
              </a:rPr>
              <a:t>block.</a:t>
            </a:r>
            <a:endParaRPr sz="2400">
              <a:latin typeface="Arial MT"/>
              <a:cs typeface="Arial MT"/>
            </a:endParaRPr>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dirty="0"/>
              <a:t>Safety</a:t>
            </a:r>
            <a:r>
              <a:rPr spc="-15" dirty="0"/>
              <a:t> </a:t>
            </a:r>
            <a:r>
              <a:rPr dirty="0"/>
              <a:t>in</a:t>
            </a:r>
            <a:r>
              <a:rPr spc="-10" dirty="0"/>
              <a:t> </a:t>
            </a:r>
            <a:r>
              <a:rPr dirty="0"/>
              <a:t>MPI</a:t>
            </a:r>
            <a:r>
              <a:rPr spc="-15" dirty="0"/>
              <a:t> </a:t>
            </a:r>
            <a:r>
              <a:rPr spc="-10" dirty="0"/>
              <a:t>programs</a:t>
            </a:r>
          </a:p>
        </p:txBody>
      </p:sp>
      <p:sp>
        <p:nvSpPr>
          <p:cNvPr id="3" name="object 3"/>
          <p:cNvSpPr txBox="1"/>
          <p:nvPr/>
        </p:nvSpPr>
        <p:spPr>
          <a:xfrm>
            <a:off x="850493" y="1378458"/>
            <a:ext cx="10419715" cy="1981200"/>
          </a:xfrm>
          <a:prstGeom prst="rect">
            <a:avLst/>
          </a:prstGeom>
        </p:spPr>
        <p:txBody>
          <a:bodyPr vert="horz" wrap="square" lIns="0" tIns="12700" rIns="0" bIns="0" rtlCol="0">
            <a:spAutoFit/>
          </a:bodyPr>
          <a:lstStyle/>
          <a:p>
            <a:pPr marL="393700" marR="5080" indent="-381000">
              <a:lnSpc>
                <a:spcPct val="100000"/>
              </a:lnSpc>
              <a:spcBef>
                <a:spcPts val="100"/>
              </a:spcBef>
              <a:buChar char="•"/>
              <a:tabLst>
                <a:tab pos="393700" algn="l"/>
              </a:tabLst>
            </a:pPr>
            <a:r>
              <a:rPr sz="2400" dirty="0">
                <a:latin typeface="Arial MT"/>
                <a:cs typeface="Arial MT"/>
              </a:rPr>
              <a:t>If</a:t>
            </a:r>
            <a:r>
              <a:rPr sz="2400" spc="-75" dirty="0">
                <a:latin typeface="Arial MT"/>
                <a:cs typeface="Arial MT"/>
              </a:rPr>
              <a:t> </a:t>
            </a:r>
            <a:r>
              <a:rPr sz="2400" dirty="0">
                <a:latin typeface="Arial MT"/>
                <a:cs typeface="Arial MT"/>
              </a:rPr>
              <a:t>the</a:t>
            </a:r>
            <a:r>
              <a:rPr sz="2400" spc="-60" dirty="0">
                <a:latin typeface="Arial MT"/>
                <a:cs typeface="Arial MT"/>
              </a:rPr>
              <a:t> </a:t>
            </a:r>
            <a:r>
              <a:rPr sz="2400" dirty="0">
                <a:latin typeface="Arial MT"/>
                <a:cs typeface="Arial MT"/>
              </a:rPr>
              <a:t>MPI_Send</a:t>
            </a:r>
            <a:r>
              <a:rPr sz="2400" spc="-60" dirty="0">
                <a:latin typeface="Arial MT"/>
                <a:cs typeface="Arial MT"/>
              </a:rPr>
              <a:t> </a:t>
            </a:r>
            <a:r>
              <a:rPr sz="2400" dirty="0">
                <a:latin typeface="Arial MT"/>
                <a:cs typeface="Arial MT"/>
              </a:rPr>
              <a:t>executed</a:t>
            </a:r>
            <a:r>
              <a:rPr sz="2400" spc="-60" dirty="0">
                <a:latin typeface="Arial MT"/>
                <a:cs typeface="Arial MT"/>
              </a:rPr>
              <a:t> </a:t>
            </a:r>
            <a:r>
              <a:rPr sz="2400" dirty="0">
                <a:latin typeface="Arial MT"/>
                <a:cs typeface="Arial MT"/>
              </a:rPr>
              <a:t>by</a:t>
            </a:r>
            <a:r>
              <a:rPr sz="2400" spc="-60" dirty="0">
                <a:latin typeface="Arial MT"/>
                <a:cs typeface="Arial MT"/>
              </a:rPr>
              <a:t> </a:t>
            </a:r>
            <a:r>
              <a:rPr sz="2400" dirty="0">
                <a:latin typeface="Arial MT"/>
                <a:cs typeface="Arial MT"/>
              </a:rPr>
              <a:t>each</a:t>
            </a:r>
            <a:r>
              <a:rPr sz="2400" spc="-55" dirty="0">
                <a:latin typeface="Arial MT"/>
                <a:cs typeface="Arial MT"/>
              </a:rPr>
              <a:t> </a:t>
            </a:r>
            <a:r>
              <a:rPr sz="2400" dirty="0">
                <a:latin typeface="Arial MT"/>
                <a:cs typeface="Arial MT"/>
              </a:rPr>
              <a:t>process</a:t>
            </a:r>
            <a:r>
              <a:rPr sz="2400" spc="-60" dirty="0">
                <a:latin typeface="Arial MT"/>
                <a:cs typeface="Arial MT"/>
              </a:rPr>
              <a:t> </a:t>
            </a:r>
            <a:r>
              <a:rPr sz="2400" dirty="0">
                <a:latin typeface="Arial MT"/>
                <a:cs typeface="Arial MT"/>
              </a:rPr>
              <a:t>blocks,</a:t>
            </a:r>
            <a:r>
              <a:rPr sz="2400" spc="-55" dirty="0">
                <a:latin typeface="Arial MT"/>
                <a:cs typeface="Arial MT"/>
              </a:rPr>
              <a:t> </a:t>
            </a:r>
            <a:r>
              <a:rPr sz="2400" dirty="0">
                <a:latin typeface="Arial MT"/>
                <a:cs typeface="Arial MT"/>
              </a:rPr>
              <a:t>no</a:t>
            </a:r>
            <a:r>
              <a:rPr sz="2400" spc="-60" dirty="0">
                <a:latin typeface="Arial MT"/>
                <a:cs typeface="Arial MT"/>
              </a:rPr>
              <a:t> </a:t>
            </a:r>
            <a:r>
              <a:rPr sz="2400" dirty="0">
                <a:latin typeface="Arial MT"/>
                <a:cs typeface="Arial MT"/>
              </a:rPr>
              <a:t>process</a:t>
            </a:r>
            <a:r>
              <a:rPr sz="2400" spc="-60" dirty="0">
                <a:latin typeface="Arial MT"/>
                <a:cs typeface="Arial MT"/>
              </a:rPr>
              <a:t> </a:t>
            </a:r>
            <a:r>
              <a:rPr sz="2400" dirty="0">
                <a:latin typeface="Arial MT"/>
                <a:cs typeface="Arial MT"/>
              </a:rPr>
              <a:t>will</a:t>
            </a:r>
            <a:r>
              <a:rPr sz="2400" spc="-35" dirty="0">
                <a:latin typeface="Arial MT"/>
                <a:cs typeface="Arial MT"/>
              </a:rPr>
              <a:t> </a:t>
            </a:r>
            <a:r>
              <a:rPr sz="2400" dirty="0">
                <a:latin typeface="Arial MT"/>
                <a:cs typeface="Arial MT"/>
              </a:rPr>
              <a:t>be</a:t>
            </a:r>
            <a:r>
              <a:rPr sz="2400" spc="-60" dirty="0">
                <a:latin typeface="Arial MT"/>
                <a:cs typeface="Arial MT"/>
              </a:rPr>
              <a:t> </a:t>
            </a:r>
            <a:r>
              <a:rPr sz="2400" spc="-20" dirty="0">
                <a:latin typeface="Arial MT"/>
                <a:cs typeface="Arial MT"/>
              </a:rPr>
              <a:t>able </a:t>
            </a:r>
            <a:r>
              <a:rPr sz="2400" dirty="0">
                <a:latin typeface="Arial MT"/>
                <a:cs typeface="Arial MT"/>
              </a:rPr>
              <a:t>to</a:t>
            </a:r>
            <a:r>
              <a:rPr sz="2400" spc="-60" dirty="0">
                <a:latin typeface="Arial MT"/>
                <a:cs typeface="Arial MT"/>
              </a:rPr>
              <a:t> </a:t>
            </a:r>
            <a:r>
              <a:rPr sz="2400" dirty="0">
                <a:latin typeface="Arial MT"/>
                <a:cs typeface="Arial MT"/>
              </a:rPr>
              <a:t>start</a:t>
            </a:r>
            <a:r>
              <a:rPr sz="2400" spc="-65" dirty="0">
                <a:latin typeface="Arial MT"/>
                <a:cs typeface="Arial MT"/>
              </a:rPr>
              <a:t> </a:t>
            </a:r>
            <a:r>
              <a:rPr sz="2400" dirty="0">
                <a:latin typeface="Arial MT"/>
                <a:cs typeface="Arial MT"/>
              </a:rPr>
              <a:t>executing</a:t>
            </a:r>
            <a:r>
              <a:rPr sz="2400" spc="-45" dirty="0">
                <a:latin typeface="Arial MT"/>
                <a:cs typeface="Arial MT"/>
              </a:rPr>
              <a:t> </a:t>
            </a:r>
            <a:r>
              <a:rPr sz="2400" dirty="0">
                <a:latin typeface="Arial MT"/>
                <a:cs typeface="Arial MT"/>
              </a:rPr>
              <a:t>a</a:t>
            </a:r>
            <a:r>
              <a:rPr sz="2400" spc="-55" dirty="0">
                <a:latin typeface="Arial MT"/>
                <a:cs typeface="Arial MT"/>
              </a:rPr>
              <a:t> </a:t>
            </a:r>
            <a:r>
              <a:rPr sz="2400" dirty="0">
                <a:latin typeface="Arial MT"/>
                <a:cs typeface="Arial MT"/>
              </a:rPr>
              <a:t>call</a:t>
            </a:r>
            <a:r>
              <a:rPr sz="2400" spc="-55" dirty="0">
                <a:latin typeface="Arial MT"/>
                <a:cs typeface="Arial MT"/>
              </a:rPr>
              <a:t> </a:t>
            </a:r>
            <a:r>
              <a:rPr sz="2400" dirty="0">
                <a:latin typeface="Arial MT"/>
                <a:cs typeface="Arial MT"/>
              </a:rPr>
              <a:t>to</a:t>
            </a:r>
            <a:r>
              <a:rPr sz="2400" spc="-55" dirty="0">
                <a:latin typeface="Arial MT"/>
                <a:cs typeface="Arial MT"/>
              </a:rPr>
              <a:t> </a:t>
            </a:r>
            <a:r>
              <a:rPr sz="2400" dirty="0">
                <a:latin typeface="Arial MT"/>
                <a:cs typeface="Arial MT"/>
              </a:rPr>
              <a:t>MPI_Recv,</a:t>
            </a:r>
            <a:r>
              <a:rPr sz="2400" spc="-55" dirty="0">
                <a:latin typeface="Arial MT"/>
                <a:cs typeface="Arial MT"/>
              </a:rPr>
              <a:t> </a:t>
            </a:r>
            <a:r>
              <a:rPr sz="2400" dirty="0">
                <a:latin typeface="Arial MT"/>
                <a:cs typeface="Arial MT"/>
              </a:rPr>
              <a:t>and</a:t>
            </a:r>
            <a:r>
              <a:rPr sz="2400" spc="-45" dirty="0">
                <a:latin typeface="Arial MT"/>
                <a:cs typeface="Arial MT"/>
              </a:rPr>
              <a:t> </a:t>
            </a:r>
            <a:r>
              <a:rPr sz="2400" dirty="0">
                <a:latin typeface="Arial MT"/>
                <a:cs typeface="Arial MT"/>
              </a:rPr>
              <a:t>the</a:t>
            </a:r>
            <a:r>
              <a:rPr sz="2400" spc="-55" dirty="0">
                <a:latin typeface="Arial MT"/>
                <a:cs typeface="Arial MT"/>
              </a:rPr>
              <a:t> </a:t>
            </a:r>
            <a:r>
              <a:rPr sz="2400" dirty="0">
                <a:latin typeface="Arial MT"/>
                <a:cs typeface="Arial MT"/>
              </a:rPr>
              <a:t>program</a:t>
            </a:r>
            <a:r>
              <a:rPr sz="2400" spc="-50" dirty="0">
                <a:latin typeface="Arial MT"/>
                <a:cs typeface="Arial MT"/>
              </a:rPr>
              <a:t> </a:t>
            </a:r>
            <a:r>
              <a:rPr sz="2400" dirty="0">
                <a:latin typeface="Arial MT"/>
                <a:cs typeface="Arial MT"/>
              </a:rPr>
              <a:t>will</a:t>
            </a:r>
            <a:r>
              <a:rPr sz="2400" spc="-30" dirty="0">
                <a:latin typeface="Arial MT"/>
                <a:cs typeface="Arial MT"/>
              </a:rPr>
              <a:t> </a:t>
            </a:r>
            <a:r>
              <a:rPr sz="2400" dirty="0">
                <a:latin typeface="Arial MT"/>
                <a:cs typeface="Arial MT"/>
              </a:rPr>
              <a:t>hang</a:t>
            </a:r>
            <a:r>
              <a:rPr sz="2400" spc="-45" dirty="0">
                <a:latin typeface="Arial MT"/>
                <a:cs typeface="Arial MT"/>
              </a:rPr>
              <a:t> </a:t>
            </a:r>
            <a:r>
              <a:rPr sz="2400" spc="-25" dirty="0">
                <a:latin typeface="Arial MT"/>
                <a:cs typeface="Arial MT"/>
              </a:rPr>
              <a:t>or </a:t>
            </a:r>
            <a:r>
              <a:rPr sz="2400" spc="-10" dirty="0">
                <a:solidFill>
                  <a:srgbClr val="FF0000"/>
                </a:solidFill>
                <a:latin typeface="Arial MT"/>
                <a:cs typeface="Arial MT"/>
              </a:rPr>
              <a:t>deadlock</a:t>
            </a:r>
            <a:r>
              <a:rPr sz="2400" spc="-10" dirty="0">
                <a:latin typeface="Arial MT"/>
                <a:cs typeface="Arial MT"/>
              </a:rPr>
              <a:t>.</a:t>
            </a:r>
            <a:endParaRPr sz="2400">
              <a:latin typeface="Arial MT"/>
              <a:cs typeface="Arial MT"/>
            </a:endParaRPr>
          </a:p>
          <a:p>
            <a:pPr>
              <a:lnSpc>
                <a:spcPct val="100000"/>
              </a:lnSpc>
              <a:spcBef>
                <a:spcPts val="1115"/>
              </a:spcBef>
              <a:buFont typeface="Arial MT"/>
              <a:buChar char="•"/>
            </a:pPr>
            <a:endParaRPr sz="2400">
              <a:latin typeface="Arial MT"/>
              <a:cs typeface="Arial MT"/>
            </a:endParaRPr>
          </a:p>
          <a:p>
            <a:pPr marL="393065" indent="-380365">
              <a:lnSpc>
                <a:spcPct val="100000"/>
              </a:lnSpc>
              <a:buChar char="•"/>
              <a:tabLst>
                <a:tab pos="393065" algn="l"/>
              </a:tabLst>
            </a:pPr>
            <a:r>
              <a:rPr sz="2400" dirty="0">
                <a:latin typeface="Arial MT"/>
                <a:cs typeface="Arial MT"/>
              </a:rPr>
              <a:t>Each</a:t>
            </a:r>
            <a:r>
              <a:rPr sz="2400" spc="-60" dirty="0">
                <a:latin typeface="Arial MT"/>
                <a:cs typeface="Arial MT"/>
              </a:rPr>
              <a:t> </a:t>
            </a:r>
            <a:r>
              <a:rPr sz="2400" dirty="0">
                <a:latin typeface="Arial MT"/>
                <a:cs typeface="Arial MT"/>
              </a:rPr>
              <a:t>process</a:t>
            </a:r>
            <a:r>
              <a:rPr sz="2400" spc="-55" dirty="0">
                <a:latin typeface="Arial MT"/>
                <a:cs typeface="Arial MT"/>
              </a:rPr>
              <a:t> </a:t>
            </a:r>
            <a:r>
              <a:rPr sz="2400" dirty="0">
                <a:latin typeface="Arial MT"/>
                <a:cs typeface="Arial MT"/>
              </a:rPr>
              <a:t>is</a:t>
            </a:r>
            <a:r>
              <a:rPr sz="2400" spc="-55" dirty="0">
                <a:latin typeface="Arial MT"/>
                <a:cs typeface="Arial MT"/>
              </a:rPr>
              <a:t> </a:t>
            </a:r>
            <a:r>
              <a:rPr sz="2400" dirty="0">
                <a:latin typeface="Arial MT"/>
                <a:cs typeface="Arial MT"/>
              </a:rPr>
              <a:t>blocked</a:t>
            </a:r>
            <a:r>
              <a:rPr sz="2400" spc="-45" dirty="0">
                <a:latin typeface="Arial MT"/>
                <a:cs typeface="Arial MT"/>
              </a:rPr>
              <a:t> </a:t>
            </a:r>
            <a:r>
              <a:rPr sz="2400" dirty="0">
                <a:latin typeface="Arial MT"/>
                <a:cs typeface="Arial MT"/>
              </a:rPr>
              <a:t>waiting</a:t>
            </a:r>
            <a:r>
              <a:rPr sz="2400" spc="-40" dirty="0">
                <a:latin typeface="Arial MT"/>
                <a:cs typeface="Arial MT"/>
              </a:rPr>
              <a:t> </a:t>
            </a:r>
            <a:r>
              <a:rPr sz="2400" dirty="0">
                <a:latin typeface="Arial MT"/>
                <a:cs typeface="Arial MT"/>
              </a:rPr>
              <a:t>for</a:t>
            </a:r>
            <a:r>
              <a:rPr sz="2400" spc="-75" dirty="0">
                <a:latin typeface="Arial MT"/>
                <a:cs typeface="Arial MT"/>
              </a:rPr>
              <a:t> </a:t>
            </a:r>
            <a:r>
              <a:rPr sz="2400" dirty="0">
                <a:latin typeface="Arial MT"/>
                <a:cs typeface="Arial MT"/>
              </a:rPr>
              <a:t>an</a:t>
            </a:r>
            <a:r>
              <a:rPr sz="2400" spc="-60" dirty="0">
                <a:latin typeface="Arial MT"/>
                <a:cs typeface="Arial MT"/>
              </a:rPr>
              <a:t> </a:t>
            </a:r>
            <a:r>
              <a:rPr sz="2400" dirty="0">
                <a:latin typeface="Arial MT"/>
                <a:cs typeface="Arial MT"/>
              </a:rPr>
              <a:t>event</a:t>
            </a:r>
            <a:r>
              <a:rPr sz="2400" spc="-55" dirty="0">
                <a:latin typeface="Arial MT"/>
                <a:cs typeface="Arial MT"/>
              </a:rPr>
              <a:t> </a:t>
            </a:r>
            <a:r>
              <a:rPr sz="2400" dirty="0">
                <a:latin typeface="Arial MT"/>
                <a:cs typeface="Arial MT"/>
              </a:rPr>
              <a:t>that</a:t>
            </a:r>
            <a:r>
              <a:rPr sz="2400" spc="-55" dirty="0">
                <a:latin typeface="Arial MT"/>
                <a:cs typeface="Arial MT"/>
              </a:rPr>
              <a:t> </a:t>
            </a:r>
            <a:r>
              <a:rPr sz="2400" dirty="0">
                <a:latin typeface="Arial MT"/>
                <a:cs typeface="Arial MT"/>
              </a:rPr>
              <a:t>will</a:t>
            </a:r>
            <a:r>
              <a:rPr sz="2400" spc="-45" dirty="0">
                <a:latin typeface="Arial MT"/>
                <a:cs typeface="Arial MT"/>
              </a:rPr>
              <a:t> </a:t>
            </a:r>
            <a:r>
              <a:rPr sz="2400" dirty="0">
                <a:latin typeface="Arial MT"/>
                <a:cs typeface="Arial MT"/>
              </a:rPr>
              <a:t>never</a:t>
            </a:r>
            <a:r>
              <a:rPr sz="2400" spc="-55" dirty="0">
                <a:latin typeface="Arial MT"/>
                <a:cs typeface="Arial MT"/>
              </a:rPr>
              <a:t> </a:t>
            </a:r>
            <a:r>
              <a:rPr sz="2400" spc="-10" dirty="0">
                <a:latin typeface="Arial MT"/>
                <a:cs typeface="Arial MT"/>
              </a:rPr>
              <a:t>happen.</a:t>
            </a:r>
            <a:endParaRPr sz="2400">
              <a:latin typeface="Arial MT"/>
              <a:cs typeface="Arial MT"/>
            </a:endParaRPr>
          </a:p>
        </p:txBody>
      </p:sp>
      <p:sp>
        <p:nvSpPr>
          <p:cNvPr id="4" name="object 4"/>
          <p:cNvSpPr txBox="1"/>
          <p:nvPr/>
        </p:nvSpPr>
        <p:spPr>
          <a:xfrm>
            <a:off x="7039102" y="5471566"/>
            <a:ext cx="2566670" cy="391795"/>
          </a:xfrm>
          <a:prstGeom prst="rect">
            <a:avLst/>
          </a:prstGeom>
        </p:spPr>
        <p:txBody>
          <a:bodyPr vert="horz" wrap="square" lIns="0" tIns="12700" rIns="0" bIns="0" rtlCol="0">
            <a:spAutoFit/>
          </a:bodyPr>
          <a:lstStyle/>
          <a:p>
            <a:pPr marL="12700">
              <a:lnSpc>
                <a:spcPct val="100000"/>
              </a:lnSpc>
              <a:spcBef>
                <a:spcPts val="100"/>
              </a:spcBef>
            </a:pPr>
            <a:r>
              <a:rPr sz="2400" i="1" dirty="0">
                <a:latin typeface="Arial"/>
                <a:cs typeface="Arial"/>
              </a:rPr>
              <a:t>(see</a:t>
            </a:r>
            <a:r>
              <a:rPr sz="2400" i="1" spc="-15" dirty="0">
                <a:latin typeface="Arial"/>
                <a:cs typeface="Arial"/>
              </a:rPr>
              <a:t> </a:t>
            </a:r>
            <a:r>
              <a:rPr sz="2400" i="1" spc="-20" dirty="0">
                <a:latin typeface="Arial"/>
                <a:cs typeface="Arial"/>
              </a:rPr>
              <a:t>pseudo-code)</a:t>
            </a:r>
            <a:endParaRPr sz="2400">
              <a:latin typeface="Arial"/>
              <a:cs typeface="Arial"/>
            </a:endParaRPr>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dirty="0"/>
              <a:t>Safety</a:t>
            </a:r>
            <a:r>
              <a:rPr spc="-15" dirty="0"/>
              <a:t> </a:t>
            </a:r>
            <a:r>
              <a:rPr dirty="0"/>
              <a:t>in</a:t>
            </a:r>
            <a:r>
              <a:rPr spc="-10" dirty="0"/>
              <a:t> </a:t>
            </a:r>
            <a:r>
              <a:rPr dirty="0"/>
              <a:t>MPI</a:t>
            </a:r>
            <a:r>
              <a:rPr spc="-15" dirty="0"/>
              <a:t> </a:t>
            </a:r>
            <a:r>
              <a:rPr spc="-10" dirty="0"/>
              <a:t>programs</a:t>
            </a:r>
          </a:p>
        </p:txBody>
      </p:sp>
      <p:sp>
        <p:nvSpPr>
          <p:cNvPr id="3" name="object 3"/>
          <p:cNvSpPr txBox="1"/>
          <p:nvPr/>
        </p:nvSpPr>
        <p:spPr>
          <a:xfrm>
            <a:off x="850493" y="1378458"/>
            <a:ext cx="10215880" cy="1743710"/>
          </a:xfrm>
          <a:prstGeom prst="rect">
            <a:avLst/>
          </a:prstGeom>
        </p:spPr>
        <p:txBody>
          <a:bodyPr vert="horz" wrap="square" lIns="0" tIns="12700" rIns="0" bIns="0" rtlCol="0">
            <a:spAutoFit/>
          </a:bodyPr>
          <a:lstStyle/>
          <a:p>
            <a:pPr marL="393065" indent="-380365">
              <a:lnSpc>
                <a:spcPct val="100000"/>
              </a:lnSpc>
              <a:spcBef>
                <a:spcPts val="100"/>
              </a:spcBef>
              <a:buChar char="•"/>
              <a:tabLst>
                <a:tab pos="393065" algn="l"/>
              </a:tabLst>
            </a:pPr>
            <a:r>
              <a:rPr sz="2400" dirty="0">
                <a:latin typeface="Arial MT"/>
                <a:cs typeface="Arial MT"/>
              </a:rPr>
              <a:t>A</a:t>
            </a:r>
            <a:r>
              <a:rPr sz="2400" spc="-45" dirty="0">
                <a:latin typeface="Arial MT"/>
                <a:cs typeface="Arial MT"/>
              </a:rPr>
              <a:t> </a:t>
            </a:r>
            <a:r>
              <a:rPr sz="2400" dirty="0">
                <a:latin typeface="Arial MT"/>
                <a:cs typeface="Arial MT"/>
              </a:rPr>
              <a:t>program</a:t>
            </a:r>
            <a:r>
              <a:rPr sz="2400" spc="-35" dirty="0">
                <a:latin typeface="Arial MT"/>
                <a:cs typeface="Arial MT"/>
              </a:rPr>
              <a:t> </a:t>
            </a:r>
            <a:r>
              <a:rPr sz="2400" dirty="0">
                <a:latin typeface="Arial MT"/>
                <a:cs typeface="Arial MT"/>
              </a:rPr>
              <a:t>that</a:t>
            </a:r>
            <a:r>
              <a:rPr sz="2400" spc="-55" dirty="0">
                <a:latin typeface="Arial MT"/>
                <a:cs typeface="Arial MT"/>
              </a:rPr>
              <a:t> </a:t>
            </a:r>
            <a:r>
              <a:rPr sz="2400" dirty="0">
                <a:latin typeface="Arial MT"/>
                <a:cs typeface="Arial MT"/>
              </a:rPr>
              <a:t>relies</a:t>
            </a:r>
            <a:r>
              <a:rPr sz="2400" spc="-25" dirty="0">
                <a:latin typeface="Arial MT"/>
                <a:cs typeface="Arial MT"/>
              </a:rPr>
              <a:t> </a:t>
            </a:r>
            <a:r>
              <a:rPr sz="2400" dirty="0">
                <a:latin typeface="Arial MT"/>
                <a:cs typeface="Arial MT"/>
              </a:rPr>
              <a:t>on</a:t>
            </a:r>
            <a:r>
              <a:rPr sz="2400" spc="-40" dirty="0">
                <a:latin typeface="Arial MT"/>
                <a:cs typeface="Arial MT"/>
              </a:rPr>
              <a:t> </a:t>
            </a:r>
            <a:r>
              <a:rPr sz="2400" dirty="0">
                <a:latin typeface="Arial MT"/>
                <a:cs typeface="Arial MT"/>
              </a:rPr>
              <a:t>MPI</a:t>
            </a:r>
            <a:r>
              <a:rPr sz="2400" spc="-55" dirty="0">
                <a:latin typeface="Arial MT"/>
                <a:cs typeface="Arial MT"/>
              </a:rPr>
              <a:t> </a:t>
            </a:r>
            <a:r>
              <a:rPr sz="2400" dirty="0">
                <a:latin typeface="Arial MT"/>
                <a:cs typeface="Arial MT"/>
              </a:rPr>
              <a:t>provided</a:t>
            </a:r>
            <a:r>
              <a:rPr sz="2400" spc="-25" dirty="0">
                <a:latin typeface="Arial MT"/>
                <a:cs typeface="Arial MT"/>
              </a:rPr>
              <a:t> </a:t>
            </a:r>
            <a:r>
              <a:rPr sz="2400" dirty="0">
                <a:latin typeface="Arial MT"/>
                <a:cs typeface="Arial MT"/>
              </a:rPr>
              <a:t>buffering</a:t>
            </a:r>
            <a:r>
              <a:rPr sz="2400" spc="-40" dirty="0">
                <a:latin typeface="Arial MT"/>
                <a:cs typeface="Arial MT"/>
              </a:rPr>
              <a:t> </a:t>
            </a:r>
            <a:r>
              <a:rPr sz="2400" dirty="0">
                <a:latin typeface="Arial MT"/>
                <a:cs typeface="Arial MT"/>
              </a:rPr>
              <a:t>is</a:t>
            </a:r>
            <a:r>
              <a:rPr sz="2400" spc="-45" dirty="0">
                <a:latin typeface="Arial MT"/>
                <a:cs typeface="Arial MT"/>
              </a:rPr>
              <a:t> </a:t>
            </a:r>
            <a:r>
              <a:rPr sz="2400" dirty="0">
                <a:latin typeface="Arial MT"/>
                <a:cs typeface="Arial MT"/>
              </a:rPr>
              <a:t>said</a:t>
            </a:r>
            <a:r>
              <a:rPr sz="2400" spc="-35" dirty="0">
                <a:latin typeface="Arial MT"/>
                <a:cs typeface="Arial MT"/>
              </a:rPr>
              <a:t> </a:t>
            </a:r>
            <a:r>
              <a:rPr sz="2400" dirty="0">
                <a:latin typeface="Arial MT"/>
                <a:cs typeface="Arial MT"/>
              </a:rPr>
              <a:t>to</a:t>
            </a:r>
            <a:r>
              <a:rPr sz="2400" spc="-40" dirty="0">
                <a:latin typeface="Arial MT"/>
                <a:cs typeface="Arial MT"/>
              </a:rPr>
              <a:t> </a:t>
            </a:r>
            <a:r>
              <a:rPr sz="2400" dirty="0">
                <a:latin typeface="Arial MT"/>
                <a:cs typeface="Arial MT"/>
              </a:rPr>
              <a:t>be</a:t>
            </a:r>
            <a:r>
              <a:rPr sz="2400" spc="-30" dirty="0">
                <a:latin typeface="Arial MT"/>
                <a:cs typeface="Arial MT"/>
              </a:rPr>
              <a:t> </a:t>
            </a:r>
            <a:r>
              <a:rPr sz="2400" spc="-10" dirty="0">
                <a:solidFill>
                  <a:srgbClr val="FF0000"/>
                </a:solidFill>
                <a:latin typeface="Arial MT"/>
                <a:cs typeface="Arial MT"/>
              </a:rPr>
              <a:t>unsafe</a:t>
            </a:r>
            <a:r>
              <a:rPr sz="2400" spc="-10" dirty="0">
                <a:latin typeface="Arial MT"/>
                <a:cs typeface="Arial MT"/>
              </a:rPr>
              <a:t>.</a:t>
            </a:r>
            <a:endParaRPr sz="2400">
              <a:latin typeface="Arial MT"/>
              <a:cs typeface="Arial MT"/>
            </a:endParaRPr>
          </a:p>
          <a:p>
            <a:pPr>
              <a:lnSpc>
                <a:spcPct val="100000"/>
              </a:lnSpc>
              <a:spcBef>
                <a:spcPts val="2125"/>
              </a:spcBef>
              <a:buFont typeface="Arial MT"/>
              <a:buChar char="•"/>
            </a:pPr>
            <a:endParaRPr sz="2400">
              <a:latin typeface="Arial MT"/>
              <a:cs typeface="Arial MT"/>
            </a:endParaRPr>
          </a:p>
          <a:p>
            <a:pPr marL="393700" marR="5080" indent="-381000">
              <a:lnSpc>
                <a:spcPct val="100000"/>
              </a:lnSpc>
              <a:buChar char="•"/>
              <a:tabLst>
                <a:tab pos="393700" algn="l"/>
              </a:tabLst>
            </a:pPr>
            <a:r>
              <a:rPr sz="2400" dirty="0">
                <a:latin typeface="Arial MT"/>
                <a:cs typeface="Arial MT"/>
              </a:rPr>
              <a:t>Such</a:t>
            </a:r>
            <a:r>
              <a:rPr sz="2400" spc="-50" dirty="0">
                <a:latin typeface="Arial MT"/>
                <a:cs typeface="Arial MT"/>
              </a:rPr>
              <a:t> </a:t>
            </a:r>
            <a:r>
              <a:rPr sz="2400" dirty="0">
                <a:latin typeface="Arial MT"/>
                <a:cs typeface="Arial MT"/>
              </a:rPr>
              <a:t>a</a:t>
            </a:r>
            <a:r>
              <a:rPr sz="2400" spc="-45" dirty="0">
                <a:latin typeface="Arial MT"/>
                <a:cs typeface="Arial MT"/>
              </a:rPr>
              <a:t> </a:t>
            </a:r>
            <a:r>
              <a:rPr sz="2400" dirty="0">
                <a:latin typeface="Arial MT"/>
                <a:cs typeface="Arial MT"/>
              </a:rPr>
              <a:t>program</a:t>
            </a:r>
            <a:r>
              <a:rPr sz="2400" spc="-40" dirty="0">
                <a:latin typeface="Arial MT"/>
                <a:cs typeface="Arial MT"/>
              </a:rPr>
              <a:t> </a:t>
            </a:r>
            <a:r>
              <a:rPr sz="2400" dirty="0">
                <a:latin typeface="Arial MT"/>
                <a:cs typeface="Arial MT"/>
              </a:rPr>
              <a:t>may</a:t>
            </a:r>
            <a:r>
              <a:rPr sz="2400" spc="-40" dirty="0">
                <a:latin typeface="Arial MT"/>
                <a:cs typeface="Arial MT"/>
              </a:rPr>
              <a:t> </a:t>
            </a:r>
            <a:r>
              <a:rPr sz="2400" dirty="0">
                <a:latin typeface="Arial MT"/>
                <a:cs typeface="Arial MT"/>
              </a:rPr>
              <a:t>run</a:t>
            </a:r>
            <a:r>
              <a:rPr sz="2400" spc="-55" dirty="0">
                <a:latin typeface="Arial MT"/>
                <a:cs typeface="Arial MT"/>
              </a:rPr>
              <a:t> </a:t>
            </a:r>
            <a:r>
              <a:rPr sz="2400" dirty="0">
                <a:latin typeface="Arial MT"/>
                <a:cs typeface="Arial MT"/>
              </a:rPr>
              <a:t>without</a:t>
            </a:r>
            <a:r>
              <a:rPr sz="2400" spc="-30" dirty="0">
                <a:latin typeface="Arial MT"/>
                <a:cs typeface="Arial MT"/>
              </a:rPr>
              <a:t> </a:t>
            </a:r>
            <a:r>
              <a:rPr sz="2400" dirty="0">
                <a:latin typeface="Arial MT"/>
                <a:cs typeface="Arial MT"/>
              </a:rPr>
              <a:t>problems</a:t>
            </a:r>
            <a:r>
              <a:rPr sz="2400" spc="-35" dirty="0">
                <a:latin typeface="Arial MT"/>
                <a:cs typeface="Arial MT"/>
              </a:rPr>
              <a:t> </a:t>
            </a:r>
            <a:r>
              <a:rPr sz="2400" dirty="0">
                <a:latin typeface="Arial MT"/>
                <a:cs typeface="Arial MT"/>
              </a:rPr>
              <a:t>for</a:t>
            </a:r>
            <a:r>
              <a:rPr sz="2400" spc="-40" dirty="0">
                <a:latin typeface="Arial MT"/>
                <a:cs typeface="Arial MT"/>
              </a:rPr>
              <a:t> </a:t>
            </a:r>
            <a:r>
              <a:rPr sz="2400" dirty="0">
                <a:latin typeface="Arial MT"/>
                <a:cs typeface="Arial MT"/>
              </a:rPr>
              <a:t>various</a:t>
            </a:r>
            <a:r>
              <a:rPr sz="2400" spc="-35" dirty="0">
                <a:latin typeface="Arial MT"/>
                <a:cs typeface="Arial MT"/>
              </a:rPr>
              <a:t> </a:t>
            </a:r>
            <a:r>
              <a:rPr sz="2400" dirty="0">
                <a:latin typeface="Arial MT"/>
                <a:cs typeface="Arial MT"/>
              </a:rPr>
              <a:t>sets</a:t>
            </a:r>
            <a:r>
              <a:rPr sz="2400" spc="-45" dirty="0">
                <a:latin typeface="Arial MT"/>
                <a:cs typeface="Arial MT"/>
              </a:rPr>
              <a:t> </a:t>
            </a:r>
            <a:r>
              <a:rPr sz="2400" dirty="0">
                <a:latin typeface="Arial MT"/>
                <a:cs typeface="Arial MT"/>
              </a:rPr>
              <a:t>of</a:t>
            </a:r>
            <a:r>
              <a:rPr sz="2400" spc="-70" dirty="0">
                <a:latin typeface="Arial MT"/>
                <a:cs typeface="Arial MT"/>
              </a:rPr>
              <a:t> </a:t>
            </a:r>
            <a:r>
              <a:rPr sz="2400" dirty="0">
                <a:latin typeface="Arial MT"/>
                <a:cs typeface="Arial MT"/>
              </a:rPr>
              <a:t>input,</a:t>
            </a:r>
            <a:r>
              <a:rPr sz="2400" spc="-40" dirty="0">
                <a:latin typeface="Arial MT"/>
                <a:cs typeface="Arial MT"/>
              </a:rPr>
              <a:t> </a:t>
            </a:r>
            <a:r>
              <a:rPr sz="2400" dirty="0">
                <a:latin typeface="Arial MT"/>
                <a:cs typeface="Arial MT"/>
              </a:rPr>
              <a:t>but</a:t>
            </a:r>
            <a:r>
              <a:rPr sz="2400" spc="-45" dirty="0">
                <a:latin typeface="Arial MT"/>
                <a:cs typeface="Arial MT"/>
              </a:rPr>
              <a:t> </a:t>
            </a:r>
            <a:r>
              <a:rPr sz="2400" spc="-25" dirty="0">
                <a:latin typeface="Arial MT"/>
                <a:cs typeface="Arial MT"/>
              </a:rPr>
              <a:t>it </a:t>
            </a:r>
            <a:r>
              <a:rPr sz="2400" dirty="0">
                <a:latin typeface="Arial MT"/>
                <a:cs typeface="Arial MT"/>
              </a:rPr>
              <a:t>may</a:t>
            </a:r>
            <a:r>
              <a:rPr sz="2400" spc="-55" dirty="0">
                <a:latin typeface="Arial MT"/>
                <a:cs typeface="Arial MT"/>
              </a:rPr>
              <a:t> </a:t>
            </a:r>
            <a:r>
              <a:rPr sz="2400" dirty="0">
                <a:latin typeface="Arial MT"/>
                <a:cs typeface="Arial MT"/>
              </a:rPr>
              <a:t>hang</a:t>
            </a:r>
            <a:r>
              <a:rPr sz="2400" spc="-45" dirty="0">
                <a:latin typeface="Arial MT"/>
                <a:cs typeface="Arial MT"/>
              </a:rPr>
              <a:t> </a:t>
            </a:r>
            <a:r>
              <a:rPr sz="2400" dirty="0">
                <a:latin typeface="Arial MT"/>
                <a:cs typeface="Arial MT"/>
              </a:rPr>
              <a:t>or</a:t>
            </a:r>
            <a:r>
              <a:rPr sz="2400" spc="-50" dirty="0">
                <a:latin typeface="Arial MT"/>
                <a:cs typeface="Arial MT"/>
              </a:rPr>
              <a:t> </a:t>
            </a:r>
            <a:r>
              <a:rPr sz="2400" dirty="0">
                <a:latin typeface="Arial MT"/>
                <a:cs typeface="Arial MT"/>
              </a:rPr>
              <a:t>crash</a:t>
            </a:r>
            <a:r>
              <a:rPr sz="2400" spc="-50" dirty="0">
                <a:latin typeface="Arial MT"/>
                <a:cs typeface="Arial MT"/>
              </a:rPr>
              <a:t> </a:t>
            </a:r>
            <a:r>
              <a:rPr sz="2400" dirty="0">
                <a:latin typeface="Arial MT"/>
                <a:cs typeface="Arial MT"/>
              </a:rPr>
              <a:t>with</a:t>
            </a:r>
            <a:r>
              <a:rPr sz="2400" spc="-50" dirty="0">
                <a:latin typeface="Arial MT"/>
                <a:cs typeface="Arial MT"/>
              </a:rPr>
              <a:t> </a:t>
            </a:r>
            <a:r>
              <a:rPr sz="2400" dirty="0">
                <a:latin typeface="Arial MT"/>
                <a:cs typeface="Arial MT"/>
              </a:rPr>
              <a:t>other</a:t>
            </a:r>
            <a:r>
              <a:rPr sz="2400" spc="-50" dirty="0">
                <a:latin typeface="Arial MT"/>
                <a:cs typeface="Arial MT"/>
              </a:rPr>
              <a:t> </a:t>
            </a:r>
            <a:r>
              <a:rPr sz="2400" spc="-10" dirty="0">
                <a:latin typeface="Arial MT"/>
                <a:cs typeface="Arial MT"/>
              </a:rPr>
              <a:t>sets.</a:t>
            </a:r>
            <a:endParaRPr sz="2400">
              <a:latin typeface="Arial MT"/>
              <a:cs typeface="Arial MT"/>
            </a:endParaRPr>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10" dirty="0"/>
              <a:t>MPI_Ssend</a:t>
            </a:r>
          </a:p>
        </p:txBody>
      </p:sp>
      <p:sp>
        <p:nvSpPr>
          <p:cNvPr id="3" name="object 3"/>
          <p:cNvSpPr txBox="1"/>
          <p:nvPr/>
        </p:nvSpPr>
        <p:spPr>
          <a:xfrm>
            <a:off x="850493" y="1252397"/>
            <a:ext cx="9894570" cy="1376045"/>
          </a:xfrm>
          <a:prstGeom prst="rect">
            <a:avLst/>
          </a:prstGeom>
        </p:spPr>
        <p:txBody>
          <a:bodyPr vert="horz" wrap="square" lIns="0" tIns="138430" rIns="0" bIns="0" rtlCol="0">
            <a:spAutoFit/>
          </a:bodyPr>
          <a:lstStyle/>
          <a:p>
            <a:pPr marL="393065" indent="-380365">
              <a:lnSpc>
                <a:spcPct val="100000"/>
              </a:lnSpc>
              <a:spcBef>
                <a:spcPts val="1090"/>
              </a:spcBef>
              <a:buChar char="•"/>
              <a:tabLst>
                <a:tab pos="393065" algn="l"/>
              </a:tabLst>
            </a:pPr>
            <a:r>
              <a:rPr sz="2400" dirty="0">
                <a:latin typeface="Arial MT"/>
                <a:cs typeface="Arial MT"/>
              </a:rPr>
              <a:t>An</a:t>
            </a:r>
            <a:r>
              <a:rPr sz="2400" spc="-65" dirty="0">
                <a:latin typeface="Arial MT"/>
                <a:cs typeface="Arial MT"/>
              </a:rPr>
              <a:t> </a:t>
            </a:r>
            <a:r>
              <a:rPr sz="2400" dirty="0">
                <a:latin typeface="Arial MT"/>
                <a:cs typeface="Arial MT"/>
              </a:rPr>
              <a:t>alternative</a:t>
            </a:r>
            <a:r>
              <a:rPr sz="2400" spc="-45" dirty="0">
                <a:latin typeface="Arial MT"/>
                <a:cs typeface="Arial MT"/>
              </a:rPr>
              <a:t> </a:t>
            </a:r>
            <a:r>
              <a:rPr sz="2400" dirty="0">
                <a:latin typeface="Arial MT"/>
                <a:cs typeface="Arial MT"/>
              </a:rPr>
              <a:t>to</a:t>
            </a:r>
            <a:r>
              <a:rPr sz="2400" spc="-55" dirty="0">
                <a:latin typeface="Arial MT"/>
                <a:cs typeface="Arial MT"/>
              </a:rPr>
              <a:t> </a:t>
            </a:r>
            <a:r>
              <a:rPr sz="2400" dirty="0">
                <a:latin typeface="Arial MT"/>
                <a:cs typeface="Arial MT"/>
              </a:rPr>
              <a:t>MPI_Send</a:t>
            </a:r>
            <a:r>
              <a:rPr sz="2400" spc="-50" dirty="0">
                <a:latin typeface="Arial MT"/>
                <a:cs typeface="Arial MT"/>
              </a:rPr>
              <a:t> </a:t>
            </a:r>
            <a:r>
              <a:rPr sz="2400" dirty="0">
                <a:latin typeface="Arial MT"/>
                <a:cs typeface="Arial MT"/>
              </a:rPr>
              <a:t>defined</a:t>
            </a:r>
            <a:r>
              <a:rPr sz="2400" spc="-50" dirty="0">
                <a:latin typeface="Arial MT"/>
                <a:cs typeface="Arial MT"/>
              </a:rPr>
              <a:t> </a:t>
            </a:r>
            <a:r>
              <a:rPr sz="2400" dirty="0">
                <a:latin typeface="Arial MT"/>
                <a:cs typeface="Arial MT"/>
              </a:rPr>
              <a:t>by</a:t>
            </a:r>
            <a:r>
              <a:rPr sz="2400" spc="-55" dirty="0">
                <a:latin typeface="Arial MT"/>
                <a:cs typeface="Arial MT"/>
              </a:rPr>
              <a:t> </a:t>
            </a:r>
            <a:r>
              <a:rPr sz="2400" dirty="0">
                <a:latin typeface="Arial MT"/>
                <a:cs typeface="Arial MT"/>
              </a:rPr>
              <a:t>the</a:t>
            </a:r>
            <a:r>
              <a:rPr sz="2400" spc="-65" dirty="0">
                <a:latin typeface="Arial MT"/>
                <a:cs typeface="Arial MT"/>
              </a:rPr>
              <a:t> </a:t>
            </a:r>
            <a:r>
              <a:rPr sz="2400" dirty="0">
                <a:latin typeface="Arial MT"/>
                <a:cs typeface="Arial MT"/>
              </a:rPr>
              <a:t>MPI</a:t>
            </a:r>
            <a:r>
              <a:rPr sz="2400" spc="-55" dirty="0">
                <a:latin typeface="Arial MT"/>
                <a:cs typeface="Arial MT"/>
              </a:rPr>
              <a:t> </a:t>
            </a:r>
            <a:r>
              <a:rPr sz="2400" spc="-10" dirty="0">
                <a:latin typeface="Arial MT"/>
                <a:cs typeface="Arial MT"/>
              </a:rPr>
              <a:t>standard.</a:t>
            </a:r>
            <a:endParaRPr sz="2400">
              <a:latin typeface="Arial MT"/>
              <a:cs typeface="Arial MT"/>
            </a:endParaRPr>
          </a:p>
          <a:p>
            <a:pPr marL="393065" indent="-380365">
              <a:lnSpc>
                <a:spcPct val="100000"/>
              </a:lnSpc>
              <a:spcBef>
                <a:spcPts val="994"/>
              </a:spcBef>
              <a:buChar char="•"/>
              <a:tabLst>
                <a:tab pos="393065" algn="l"/>
              </a:tabLst>
            </a:pPr>
            <a:r>
              <a:rPr sz="2400" dirty="0">
                <a:latin typeface="Arial MT"/>
                <a:cs typeface="Arial MT"/>
              </a:rPr>
              <a:t>The</a:t>
            </a:r>
            <a:r>
              <a:rPr sz="2400" spc="-50" dirty="0">
                <a:latin typeface="Arial MT"/>
                <a:cs typeface="Arial MT"/>
              </a:rPr>
              <a:t> </a:t>
            </a:r>
            <a:r>
              <a:rPr sz="2400" dirty="0">
                <a:latin typeface="Arial MT"/>
                <a:cs typeface="Arial MT"/>
              </a:rPr>
              <a:t>extra</a:t>
            </a:r>
            <a:r>
              <a:rPr sz="2400" spc="-45" dirty="0">
                <a:latin typeface="Arial MT"/>
                <a:cs typeface="Arial MT"/>
              </a:rPr>
              <a:t> </a:t>
            </a:r>
            <a:r>
              <a:rPr sz="2400" dirty="0">
                <a:latin typeface="Arial MT"/>
                <a:cs typeface="Arial MT"/>
              </a:rPr>
              <a:t>“s”</a:t>
            </a:r>
            <a:r>
              <a:rPr sz="2400" spc="-50" dirty="0">
                <a:latin typeface="Arial MT"/>
                <a:cs typeface="Arial MT"/>
              </a:rPr>
              <a:t> </a:t>
            </a:r>
            <a:r>
              <a:rPr sz="2400" dirty="0">
                <a:latin typeface="Arial MT"/>
                <a:cs typeface="Arial MT"/>
              </a:rPr>
              <a:t>stands</a:t>
            </a:r>
            <a:r>
              <a:rPr sz="2400" spc="-55" dirty="0">
                <a:latin typeface="Arial MT"/>
                <a:cs typeface="Arial MT"/>
              </a:rPr>
              <a:t> </a:t>
            </a:r>
            <a:r>
              <a:rPr sz="2400" dirty="0">
                <a:latin typeface="Arial MT"/>
                <a:cs typeface="Arial MT"/>
              </a:rPr>
              <a:t>for</a:t>
            </a:r>
            <a:r>
              <a:rPr sz="2400" spc="-50" dirty="0">
                <a:latin typeface="Arial MT"/>
                <a:cs typeface="Arial MT"/>
              </a:rPr>
              <a:t> </a:t>
            </a:r>
            <a:r>
              <a:rPr sz="2400" dirty="0">
                <a:latin typeface="Arial MT"/>
                <a:cs typeface="Arial MT"/>
              </a:rPr>
              <a:t>synchronous</a:t>
            </a:r>
            <a:r>
              <a:rPr sz="2400" spc="-20" dirty="0">
                <a:latin typeface="Arial MT"/>
                <a:cs typeface="Arial MT"/>
              </a:rPr>
              <a:t> </a:t>
            </a:r>
            <a:r>
              <a:rPr sz="2400" dirty="0">
                <a:latin typeface="Arial MT"/>
                <a:cs typeface="Arial MT"/>
              </a:rPr>
              <a:t>and</a:t>
            </a:r>
            <a:r>
              <a:rPr sz="2400" spc="-50" dirty="0">
                <a:latin typeface="Arial MT"/>
                <a:cs typeface="Arial MT"/>
              </a:rPr>
              <a:t> </a:t>
            </a:r>
            <a:r>
              <a:rPr sz="2400" dirty="0">
                <a:latin typeface="Arial MT"/>
                <a:cs typeface="Arial MT"/>
              </a:rPr>
              <a:t>MPI_Ssend</a:t>
            </a:r>
            <a:r>
              <a:rPr sz="2400" spc="-35" dirty="0">
                <a:latin typeface="Arial MT"/>
                <a:cs typeface="Arial MT"/>
              </a:rPr>
              <a:t> </a:t>
            </a:r>
            <a:r>
              <a:rPr sz="2400" dirty="0">
                <a:latin typeface="Arial MT"/>
                <a:cs typeface="Arial MT"/>
              </a:rPr>
              <a:t>is</a:t>
            </a:r>
            <a:r>
              <a:rPr sz="2400" spc="-50" dirty="0">
                <a:latin typeface="Arial MT"/>
                <a:cs typeface="Arial MT"/>
              </a:rPr>
              <a:t> </a:t>
            </a:r>
            <a:r>
              <a:rPr sz="2400" spc="-10" dirty="0">
                <a:latin typeface="Arial MT"/>
                <a:cs typeface="Arial MT"/>
              </a:rPr>
              <a:t>guaranteed</a:t>
            </a:r>
            <a:r>
              <a:rPr sz="2400" spc="-35" dirty="0">
                <a:latin typeface="Arial MT"/>
                <a:cs typeface="Arial MT"/>
              </a:rPr>
              <a:t> </a:t>
            </a:r>
            <a:r>
              <a:rPr sz="2400" spc="-25" dirty="0">
                <a:latin typeface="Arial MT"/>
                <a:cs typeface="Arial MT"/>
              </a:rPr>
              <a:t>to</a:t>
            </a:r>
            <a:endParaRPr sz="2400">
              <a:latin typeface="Arial MT"/>
              <a:cs typeface="Arial MT"/>
            </a:endParaRPr>
          </a:p>
          <a:p>
            <a:pPr marL="393700">
              <a:lnSpc>
                <a:spcPct val="100000"/>
              </a:lnSpc>
              <a:spcBef>
                <a:spcPts val="5"/>
              </a:spcBef>
            </a:pPr>
            <a:r>
              <a:rPr sz="2400" dirty="0">
                <a:latin typeface="Arial MT"/>
                <a:cs typeface="Arial MT"/>
              </a:rPr>
              <a:t>block</a:t>
            </a:r>
            <a:r>
              <a:rPr sz="2400" spc="-80" dirty="0">
                <a:latin typeface="Arial MT"/>
                <a:cs typeface="Arial MT"/>
              </a:rPr>
              <a:t> </a:t>
            </a:r>
            <a:r>
              <a:rPr sz="2400" dirty="0">
                <a:latin typeface="Arial MT"/>
                <a:cs typeface="Arial MT"/>
              </a:rPr>
              <a:t>until</a:t>
            </a:r>
            <a:r>
              <a:rPr sz="2400" spc="-80" dirty="0">
                <a:latin typeface="Arial MT"/>
                <a:cs typeface="Arial MT"/>
              </a:rPr>
              <a:t> </a:t>
            </a:r>
            <a:r>
              <a:rPr sz="2400" dirty="0">
                <a:latin typeface="Arial MT"/>
                <a:cs typeface="Arial MT"/>
              </a:rPr>
              <a:t>the</a:t>
            </a:r>
            <a:r>
              <a:rPr sz="2400" spc="-85" dirty="0">
                <a:latin typeface="Arial MT"/>
                <a:cs typeface="Arial MT"/>
              </a:rPr>
              <a:t> </a:t>
            </a:r>
            <a:r>
              <a:rPr sz="2400" dirty="0">
                <a:latin typeface="Arial MT"/>
                <a:cs typeface="Arial MT"/>
              </a:rPr>
              <a:t>matching</a:t>
            </a:r>
            <a:r>
              <a:rPr sz="2400" spc="-80" dirty="0">
                <a:latin typeface="Arial MT"/>
                <a:cs typeface="Arial MT"/>
              </a:rPr>
              <a:t> </a:t>
            </a:r>
            <a:r>
              <a:rPr sz="2400" dirty="0">
                <a:latin typeface="Arial MT"/>
                <a:cs typeface="Arial MT"/>
              </a:rPr>
              <a:t>receive</a:t>
            </a:r>
            <a:r>
              <a:rPr sz="2400" spc="-80" dirty="0">
                <a:latin typeface="Arial MT"/>
                <a:cs typeface="Arial MT"/>
              </a:rPr>
              <a:t> </a:t>
            </a:r>
            <a:r>
              <a:rPr sz="2400" spc="-10" dirty="0">
                <a:latin typeface="Arial MT"/>
                <a:cs typeface="Arial MT"/>
              </a:rPr>
              <a:t>starts.</a:t>
            </a:r>
            <a:endParaRPr sz="2400">
              <a:latin typeface="Arial MT"/>
              <a:cs typeface="Arial MT"/>
            </a:endParaRPr>
          </a:p>
        </p:txBody>
      </p:sp>
      <p:pic>
        <p:nvPicPr>
          <p:cNvPr id="4" name="object 4"/>
          <p:cNvPicPr/>
          <p:nvPr/>
        </p:nvPicPr>
        <p:blipFill>
          <a:blip r:embed="rId2" cstate="print"/>
          <a:stretch>
            <a:fillRect/>
          </a:stretch>
        </p:blipFill>
        <p:spPr>
          <a:xfrm>
            <a:off x="3184700" y="3954199"/>
            <a:ext cx="5411578" cy="821689"/>
          </a:xfrm>
          <a:prstGeom prst="rect">
            <a:avLst/>
          </a:prstGeom>
        </p:spPr>
      </p:pic>
      <p:pic>
        <p:nvPicPr>
          <p:cNvPr id="5" name="object 5"/>
          <p:cNvPicPr/>
          <p:nvPr/>
        </p:nvPicPr>
        <p:blipFill>
          <a:blip r:embed="rId3" cstate="print"/>
          <a:stretch>
            <a:fillRect/>
          </a:stretch>
        </p:blipFill>
        <p:spPr>
          <a:xfrm>
            <a:off x="3835908" y="4837176"/>
            <a:ext cx="4963668" cy="1255776"/>
          </a:xfrm>
          <a:prstGeom prst="rect">
            <a:avLst/>
          </a:prstGeom>
        </p:spPr>
      </p:pic>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dirty="0"/>
              <a:t>Restructuring</a:t>
            </a:r>
            <a:r>
              <a:rPr spc="-150" dirty="0"/>
              <a:t> </a:t>
            </a:r>
            <a:r>
              <a:rPr spc="-10" dirty="0"/>
              <a:t>communication</a:t>
            </a:r>
          </a:p>
        </p:txBody>
      </p:sp>
      <p:pic>
        <p:nvPicPr>
          <p:cNvPr id="3" name="object 3"/>
          <p:cNvPicPr/>
          <p:nvPr/>
        </p:nvPicPr>
        <p:blipFill>
          <a:blip r:embed="rId2" cstate="print"/>
          <a:stretch>
            <a:fillRect/>
          </a:stretch>
        </p:blipFill>
        <p:spPr>
          <a:xfrm>
            <a:off x="2208276" y="1412747"/>
            <a:ext cx="7598664" cy="790955"/>
          </a:xfrm>
          <a:prstGeom prst="rect">
            <a:avLst/>
          </a:prstGeom>
        </p:spPr>
      </p:pic>
      <p:pic>
        <p:nvPicPr>
          <p:cNvPr id="4" name="object 4"/>
          <p:cNvPicPr/>
          <p:nvPr/>
        </p:nvPicPr>
        <p:blipFill>
          <a:blip r:embed="rId3" cstate="print"/>
          <a:stretch>
            <a:fillRect/>
          </a:stretch>
        </p:blipFill>
        <p:spPr>
          <a:xfrm>
            <a:off x="1991867" y="3357371"/>
            <a:ext cx="8180832" cy="2314955"/>
          </a:xfrm>
          <a:prstGeom prst="rect">
            <a:avLst/>
          </a:prstGeom>
        </p:spPr>
      </p:pic>
      <p:pic>
        <p:nvPicPr>
          <p:cNvPr id="5" name="object 5"/>
          <p:cNvPicPr/>
          <p:nvPr/>
        </p:nvPicPr>
        <p:blipFill>
          <a:blip r:embed="rId4" cstate="print"/>
          <a:stretch>
            <a:fillRect/>
          </a:stretch>
        </p:blipFill>
        <p:spPr>
          <a:xfrm>
            <a:off x="4982590" y="2304795"/>
            <a:ext cx="560959" cy="307339"/>
          </a:xfrm>
          <a:prstGeom prst="rect">
            <a:avLst/>
          </a:prstGeom>
        </p:spPr>
      </p:pic>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10" dirty="0"/>
              <a:t>MPI_Sendrecv</a:t>
            </a:r>
          </a:p>
        </p:txBody>
      </p:sp>
      <p:sp>
        <p:nvSpPr>
          <p:cNvPr id="3" name="object 3"/>
          <p:cNvSpPr txBox="1"/>
          <p:nvPr/>
        </p:nvSpPr>
        <p:spPr>
          <a:xfrm>
            <a:off x="850493" y="1252397"/>
            <a:ext cx="10304780" cy="2362200"/>
          </a:xfrm>
          <a:prstGeom prst="rect">
            <a:avLst/>
          </a:prstGeom>
        </p:spPr>
        <p:txBody>
          <a:bodyPr vert="horz" wrap="square" lIns="0" tIns="138430" rIns="0" bIns="0" rtlCol="0">
            <a:spAutoFit/>
          </a:bodyPr>
          <a:lstStyle/>
          <a:p>
            <a:pPr marL="393065" indent="-380365">
              <a:lnSpc>
                <a:spcPct val="100000"/>
              </a:lnSpc>
              <a:spcBef>
                <a:spcPts val="1090"/>
              </a:spcBef>
              <a:buChar char="•"/>
              <a:tabLst>
                <a:tab pos="393065" algn="l"/>
              </a:tabLst>
            </a:pPr>
            <a:r>
              <a:rPr sz="2400" dirty="0">
                <a:latin typeface="Arial MT"/>
                <a:cs typeface="Arial MT"/>
              </a:rPr>
              <a:t>An</a:t>
            </a:r>
            <a:r>
              <a:rPr sz="2400" spc="-90" dirty="0">
                <a:latin typeface="Arial MT"/>
                <a:cs typeface="Arial MT"/>
              </a:rPr>
              <a:t> </a:t>
            </a:r>
            <a:r>
              <a:rPr sz="2400" dirty="0">
                <a:latin typeface="Arial MT"/>
                <a:cs typeface="Arial MT"/>
              </a:rPr>
              <a:t>alternative</a:t>
            </a:r>
            <a:r>
              <a:rPr sz="2400" spc="-65" dirty="0">
                <a:latin typeface="Arial MT"/>
                <a:cs typeface="Arial MT"/>
              </a:rPr>
              <a:t> </a:t>
            </a:r>
            <a:r>
              <a:rPr sz="2400" dirty="0">
                <a:latin typeface="Arial MT"/>
                <a:cs typeface="Arial MT"/>
              </a:rPr>
              <a:t>to</a:t>
            </a:r>
            <a:r>
              <a:rPr sz="2400" spc="-80" dirty="0">
                <a:latin typeface="Arial MT"/>
                <a:cs typeface="Arial MT"/>
              </a:rPr>
              <a:t> </a:t>
            </a:r>
            <a:r>
              <a:rPr sz="2400" dirty="0">
                <a:latin typeface="Arial MT"/>
                <a:cs typeface="Arial MT"/>
              </a:rPr>
              <a:t>scheduling</a:t>
            </a:r>
            <a:r>
              <a:rPr sz="2400" spc="-35" dirty="0">
                <a:latin typeface="Arial MT"/>
                <a:cs typeface="Arial MT"/>
              </a:rPr>
              <a:t> </a:t>
            </a:r>
            <a:r>
              <a:rPr sz="2400" dirty="0">
                <a:latin typeface="Arial MT"/>
                <a:cs typeface="Arial MT"/>
              </a:rPr>
              <a:t>the</a:t>
            </a:r>
            <a:r>
              <a:rPr sz="2400" spc="-80" dirty="0">
                <a:latin typeface="Arial MT"/>
                <a:cs typeface="Arial MT"/>
              </a:rPr>
              <a:t> </a:t>
            </a:r>
            <a:r>
              <a:rPr sz="2400" spc="-10" dirty="0">
                <a:latin typeface="Arial MT"/>
                <a:cs typeface="Arial MT"/>
              </a:rPr>
              <a:t>communications</a:t>
            </a:r>
            <a:r>
              <a:rPr sz="2400" spc="-65" dirty="0">
                <a:latin typeface="Arial MT"/>
                <a:cs typeface="Arial MT"/>
              </a:rPr>
              <a:t> </a:t>
            </a:r>
            <a:r>
              <a:rPr sz="2400" spc="-10" dirty="0">
                <a:latin typeface="Arial MT"/>
                <a:cs typeface="Arial MT"/>
              </a:rPr>
              <a:t>ourselves.</a:t>
            </a:r>
            <a:endParaRPr sz="2400">
              <a:latin typeface="Arial MT"/>
              <a:cs typeface="Arial MT"/>
            </a:endParaRPr>
          </a:p>
          <a:p>
            <a:pPr marL="393065" indent="-380365">
              <a:lnSpc>
                <a:spcPct val="100000"/>
              </a:lnSpc>
              <a:spcBef>
                <a:spcPts val="994"/>
              </a:spcBef>
              <a:buChar char="•"/>
              <a:tabLst>
                <a:tab pos="393065" algn="l"/>
              </a:tabLst>
            </a:pPr>
            <a:r>
              <a:rPr sz="2400" dirty="0">
                <a:latin typeface="Arial MT"/>
                <a:cs typeface="Arial MT"/>
              </a:rPr>
              <a:t>Carries</a:t>
            </a:r>
            <a:r>
              <a:rPr sz="2400" spc="-50" dirty="0">
                <a:latin typeface="Arial MT"/>
                <a:cs typeface="Arial MT"/>
              </a:rPr>
              <a:t> </a:t>
            </a:r>
            <a:r>
              <a:rPr sz="2400" dirty="0">
                <a:latin typeface="Arial MT"/>
                <a:cs typeface="Arial MT"/>
              </a:rPr>
              <a:t>out</a:t>
            </a:r>
            <a:r>
              <a:rPr sz="2400" spc="-60" dirty="0">
                <a:latin typeface="Arial MT"/>
                <a:cs typeface="Arial MT"/>
              </a:rPr>
              <a:t> </a:t>
            </a:r>
            <a:r>
              <a:rPr sz="2400" dirty="0">
                <a:latin typeface="Arial MT"/>
                <a:cs typeface="Arial MT"/>
              </a:rPr>
              <a:t>a</a:t>
            </a:r>
            <a:r>
              <a:rPr sz="2400" spc="-65" dirty="0">
                <a:latin typeface="Arial MT"/>
                <a:cs typeface="Arial MT"/>
              </a:rPr>
              <a:t> </a:t>
            </a:r>
            <a:r>
              <a:rPr sz="2400" dirty="0">
                <a:latin typeface="Arial MT"/>
                <a:cs typeface="Arial MT"/>
              </a:rPr>
              <a:t>blocking</a:t>
            </a:r>
            <a:r>
              <a:rPr sz="2400" spc="-30" dirty="0">
                <a:latin typeface="Arial MT"/>
                <a:cs typeface="Arial MT"/>
              </a:rPr>
              <a:t> </a:t>
            </a:r>
            <a:r>
              <a:rPr sz="2400" dirty="0">
                <a:latin typeface="Arial MT"/>
                <a:cs typeface="Arial MT"/>
              </a:rPr>
              <a:t>send</a:t>
            </a:r>
            <a:r>
              <a:rPr sz="2400" spc="-60" dirty="0">
                <a:latin typeface="Arial MT"/>
                <a:cs typeface="Arial MT"/>
              </a:rPr>
              <a:t> </a:t>
            </a:r>
            <a:r>
              <a:rPr sz="2400" dirty="0">
                <a:latin typeface="Arial MT"/>
                <a:cs typeface="Arial MT"/>
              </a:rPr>
              <a:t>and</a:t>
            </a:r>
            <a:r>
              <a:rPr sz="2400" spc="-55" dirty="0">
                <a:latin typeface="Arial MT"/>
                <a:cs typeface="Arial MT"/>
              </a:rPr>
              <a:t> </a:t>
            </a:r>
            <a:r>
              <a:rPr sz="2400" dirty="0">
                <a:latin typeface="Arial MT"/>
                <a:cs typeface="Arial MT"/>
              </a:rPr>
              <a:t>a</a:t>
            </a:r>
            <a:r>
              <a:rPr sz="2400" spc="-55" dirty="0">
                <a:latin typeface="Arial MT"/>
                <a:cs typeface="Arial MT"/>
              </a:rPr>
              <a:t> </a:t>
            </a:r>
            <a:r>
              <a:rPr sz="2400" dirty="0">
                <a:latin typeface="Arial MT"/>
                <a:cs typeface="Arial MT"/>
              </a:rPr>
              <a:t>receive</a:t>
            </a:r>
            <a:r>
              <a:rPr sz="2400" spc="-60" dirty="0">
                <a:latin typeface="Arial MT"/>
                <a:cs typeface="Arial MT"/>
              </a:rPr>
              <a:t> </a:t>
            </a:r>
            <a:r>
              <a:rPr sz="2400" dirty="0">
                <a:latin typeface="Arial MT"/>
                <a:cs typeface="Arial MT"/>
              </a:rPr>
              <a:t>in</a:t>
            </a:r>
            <a:r>
              <a:rPr sz="2400" spc="-70" dirty="0">
                <a:latin typeface="Arial MT"/>
                <a:cs typeface="Arial MT"/>
              </a:rPr>
              <a:t> </a:t>
            </a:r>
            <a:r>
              <a:rPr sz="2400" dirty="0">
                <a:latin typeface="Arial MT"/>
                <a:cs typeface="Arial MT"/>
              </a:rPr>
              <a:t>a</a:t>
            </a:r>
            <a:r>
              <a:rPr sz="2400" spc="-55" dirty="0">
                <a:latin typeface="Arial MT"/>
                <a:cs typeface="Arial MT"/>
              </a:rPr>
              <a:t> </a:t>
            </a:r>
            <a:r>
              <a:rPr sz="2400" dirty="0">
                <a:latin typeface="Arial MT"/>
                <a:cs typeface="Arial MT"/>
              </a:rPr>
              <a:t>single</a:t>
            </a:r>
            <a:r>
              <a:rPr sz="2400" spc="-45" dirty="0">
                <a:latin typeface="Arial MT"/>
                <a:cs typeface="Arial MT"/>
              </a:rPr>
              <a:t> </a:t>
            </a:r>
            <a:r>
              <a:rPr sz="2400" spc="-10" dirty="0">
                <a:latin typeface="Arial MT"/>
                <a:cs typeface="Arial MT"/>
              </a:rPr>
              <a:t>call.</a:t>
            </a:r>
            <a:endParaRPr sz="2400">
              <a:latin typeface="Arial MT"/>
              <a:cs typeface="Arial MT"/>
            </a:endParaRPr>
          </a:p>
          <a:p>
            <a:pPr marL="393065" indent="-380365">
              <a:lnSpc>
                <a:spcPct val="100000"/>
              </a:lnSpc>
              <a:spcBef>
                <a:spcPts val="1010"/>
              </a:spcBef>
              <a:buChar char="•"/>
              <a:tabLst>
                <a:tab pos="393065" algn="l"/>
              </a:tabLst>
            </a:pPr>
            <a:r>
              <a:rPr sz="2400" dirty="0">
                <a:latin typeface="Arial MT"/>
                <a:cs typeface="Arial MT"/>
              </a:rPr>
              <a:t>The</a:t>
            </a:r>
            <a:r>
              <a:rPr sz="2400" spc="-60" dirty="0">
                <a:latin typeface="Arial MT"/>
                <a:cs typeface="Arial MT"/>
              </a:rPr>
              <a:t> </a:t>
            </a:r>
            <a:r>
              <a:rPr sz="2400" dirty="0">
                <a:latin typeface="Arial MT"/>
                <a:cs typeface="Arial MT"/>
              </a:rPr>
              <a:t>dest</a:t>
            </a:r>
            <a:r>
              <a:rPr sz="2400" spc="-55" dirty="0">
                <a:latin typeface="Arial MT"/>
                <a:cs typeface="Arial MT"/>
              </a:rPr>
              <a:t> </a:t>
            </a:r>
            <a:r>
              <a:rPr sz="2400" dirty="0">
                <a:latin typeface="Arial MT"/>
                <a:cs typeface="Arial MT"/>
              </a:rPr>
              <a:t>and</a:t>
            </a:r>
            <a:r>
              <a:rPr sz="2400" spc="-50" dirty="0">
                <a:latin typeface="Arial MT"/>
                <a:cs typeface="Arial MT"/>
              </a:rPr>
              <a:t> </a:t>
            </a:r>
            <a:r>
              <a:rPr sz="2400" dirty="0">
                <a:latin typeface="Arial MT"/>
                <a:cs typeface="Arial MT"/>
              </a:rPr>
              <a:t>the</a:t>
            </a:r>
            <a:r>
              <a:rPr sz="2400" spc="-50" dirty="0">
                <a:latin typeface="Arial MT"/>
                <a:cs typeface="Arial MT"/>
              </a:rPr>
              <a:t> </a:t>
            </a:r>
            <a:r>
              <a:rPr sz="2400" dirty="0">
                <a:latin typeface="Arial MT"/>
                <a:cs typeface="Arial MT"/>
              </a:rPr>
              <a:t>source</a:t>
            </a:r>
            <a:r>
              <a:rPr sz="2400" spc="-40" dirty="0">
                <a:latin typeface="Arial MT"/>
                <a:cs typeface="Arial MT"/>
              </a:rPr>
              <a:t> </a:t>
            </a:r>
            <a:r>
              <a:rPr sz="2400" dirty="0">
                <a:latin typeface="Arial MT"/>
                <a:cs typeface="Arial MT"/>
              </a:rPr>
              <a:t>can</a:t>
            </a:r>
            <a:r>
              <a:rPr sz="2400" spc="-50" dirty="0">
                <a:latin typeface="Arial MT"/>
                <a:cs typeface="Arial MT"/>
              </a:rPr>
              <a:t> </a:t>
            </a:r>
            <a:r>
              <a:rPr sz="2400" dirty="0">
                <a:latin typeface="Arial MT"/>
                <a:cs typeface="Arial MT"/>
              </a:rPr>
              <a:t>be</a:t>
            </a:r>
            <a:r>
              <a:rPr sz="2400" spc="-50" dirty="0">
                <a:latin typeface="Arial MT"/>
                <a:cs typeface="Arial MT"/>
              </a:rPr>
              <a:t> </a:t>
            </a:r>
            <a:r>
              <a:rPr sz="2400" dirty="0">
                <a:latin typeface="Arial MT"/>
                <a:cs typeface="Arial MT"/>
              </a:rPr>
              <a:t>the</a:t>
            </a:r>
            <a:r>
              <a:rPr sz="2400" spc="-50" dirty="0">
                <a:latin typeface="Arial MT"/>
                <a:cs typeface="Arial MT"/>
              </a:rPr>
              <a:t> </a:t>
            </a:r>
            <a:r>
              <a:rPr sz="2400" dirty="0">
                <a:latin typeface="Arial MT"/>
                <a:cs typeface="Arial MT"/>
              </a:rPr>
              <a:t>same</a:t>
            </a:r>
            <a:r>
              <a:rPr sz="2400" spc="-50" dirty="0">
                <a:latin typeface="Arial MT"/>
                <a:cs typeface="Arial MT"/>
              </a:rPr>
              <a:t> </a:t>
            </a:r>
            <a:r>
              <a:rPr sz="2400" dirty="0">
                <a:latin typeface="Arial MT"/>
                <a:cs typeface="Arial MT"/>
              </a:rPr>
              <a:t>or</a:t>
            </a:r>
            <a:r>
              <a:rPr sz="2400" spc="-50" dirty="0">
                <a:latin typeface="Arial MT"/>
                <a:cs typeface="Arial MT"/>
              </a:rPr>
              <a:t> </a:t>
            </a:r>
            <a:r>
              <a:rPr sz="2400" spc="-10" dirty="0">
                <a:latin typeface="Arial MT"/>
                <a:cs typeface="Arial MT"/>
              </a:rPr>
              <a:t>different.</a:t>
            </a:r>
            <a:endParaRPr sz="2400">
              <a:latin typeface="Arial MT"/>
              <a:cs typeface="Arial MT"/>
            </a:endParaRPr>
          </a:p>
          <a:p>
            <a:pPr marL="393700" marR="5080" indent="-381000">
              <a:lnSpc>
                <a:spcPct val="100000"/>
              </a:lnSpc>
              <a:spcBef>
                <a:spcPts val="1000"/>
              </a:spcBef>
              <a:buChar char="•"/>
              <a:tabLst>
                <a:tab pos="393700" algn="l"/>
              </a:tabLst>
            </a:pPr>
            <a:r>
              <a:rPr sz="2400" dirty="0">
                <a:latin typeface="Arial MT"/>
                <a:cs typeface="Arial MT"/>
              </a:rPr>
              <a:t>Especially</a:t>
            </a:r>
            <a:r>
              <a:rPr sz="2400" spc="-60" dirty="0">
                <a:latin typeface="Arial MT"/>
                <a:cs typeface="Arial MT"/>
              </a:rPr>
              <a:t> </a:t>
            </a:r>
            <a:r>
              <a:rPr sz="2400" dirty="0">
                <a:latin typeface="Arial MT"/>
                <a:cs typeface="Arial MT"/>
              </a:rPr>
              <a:t>useful</a:t>
            </a:r>
            <a:r>
              <a:rPr sz="2400" spc="-80" dirty="0">
                <a:latin typeface="Arial MT"/>
                <a:cs typeface="Arial MT"/>
              </a:rPr>
              <a:t> </a:t>
            </a:r>
            <a:r>
              <a:rPr sz="2400" dirty="0">
                <a:latin typeface="Arial MT"/>
                <a:cs typeface="Arial MT"/>
              </a:rPr>
              <a:t>because</a:t>
            </a:r>
            <a:r>
              <a:rPr sz="2400" spc="-85" dirty="0">
                <a:latin typeface="Arial MT"/>
                <a:cs typeface="Arial MT"/>
              </a:rPr>
              <a:t> </a:t>
            </a:r>
            <a:r>
              <a:rPr sz="2400" dirty="0">
                <a:latin typeface="Arial MT"/>
                <a:cs typeface="Arial MT"/>
              </a:rPr>
              <a:t>MPI</a:t>
            </a:r>
            <a:r>
              <a:rPr sz="2400" spc="-85" dirty="0">
                <a:latin typeface="Arial MT"/>
                <a:cs typeface="Arial MT"/>
              </a:rPr>
              <a:t> </a:t>
            </a:r>
            <a:r>
              <a:rPr sz="2400" dirty="0">
                <a:latin typeface="Arial MT"/>
                <a:cs typeface="Arial MT"/>
              </a:rPr>
              <a:t>schedules</a:t>
            </a:r>
            <a:r>
              <a:rPr sz="2400" spc="-70" dirty="0">
                <a:latin typeface="Arial MT"/>
                <a:cs typeface="Arial MT"/>
              </a:rPr>
              <a:t> </a:t>
            </a:r>
            <a:r>
              <a:rPr sz="2400" dirty="0">
                <a:latin typeface="Arial MT"/>
                <a:cs typeface="Arial MT"/>
              </a:rPr>
              <a:t>the</a:t>
            </a:r>
            <a:r>
              <a:rPr sz="2400" spc="-85" dirty="0">
                <a:latin typeface="Arial MT"/>
                <a:cs typeface="Arial MT"/>
              </a:rPr>
              <a:t> </a:t>
            </a:r>
            <a:r>
              <a:rPr sz="2400" dirty="0">
                <a:latin typeface="Arial MT"/>
                <a:cs typeface="Arial MT"/>
              </a:rPr>
              <a:t>communications</a:t>
            </a:r>
            <a:r>
              <a:rPr sz="2400" spc="-60" dirty="0">
                <a:latin typeface="Arial MT"/>
                <a:cs typeface="Arial MT"/>
              </a:rPr>
              <a:t> </a:t>
            </a:r>
            <a:r>
              <a:rPr sz="2400" dirty="0">
                <a:latin typeface="Arial MT"/>
                <a:cs typeface="Arial MT"/>
              </a:rPr>
              <a:t>so</a:t>
            </a:r>
            <a:r>
              <a:rPr sz="2400" spc="-95" dirty="0">
                <a:latin typeface="Arial MT"/>
                <a:cs typeface="Arial MT"/>
              </a:rPr>
              <a:t> </a:t>
            </a:r>
            <a:r>
              <a:rPr sz="2400" dirty="0">
                <a:latin typeface="Arial MT"/>
                <a:cs typeface="Arial MT"/>
              </a:rPr>
              <a:t>that</a:t>
            </a:r>
            <a:r>
              <a:rPr sz="2400" spc="-85" dirty="0">
                <a:latin typeface="Arial MT"/>
                <a:cs typeface="Arial MT"/>
              </a:rPr>
              <a:t> </a:t>
            </a:r>
            <a:r>
              <a:rPr sz="2400" spc="-25" dirty="0">
                <a:latin typeface="Arial MT"/>
                <a:cs typeface="Arial MT"/>
              </a:rPr>
              <a:t>the </a:t>
            </a:r>
            <a:r>
              <a:rPr sz="2400" dirty="0">
                <a:latin typeface="Arial MT"/>
                <a:cs typeface="Arial MT"/>
              </a:rPr>
              <a:t>program</a:t>
            </a:r>
            <a:r>
              <a:rPr sz="2400" spc="-70" dirty="0">
                <a:latin typeface="Arial MT"/>
                <a:cs typeface="Arial MT"/>
              </a:rPr>
              <a:t> </a:t>
            </a:r>
            <a:r>
              <a:rPr sz="2400" dirty="0">
                <a:latin typeface="Arial MT"/>
                <a:cs typeface="Arial MT"/>
              </a:rPr>
              <a:t>won’t</a:t>
            </a:r>
            <a:r>
              <a:rPr sz="2400" spc="-50" dirty="0">
                <a:latin typeface="Arial MT"/>
                <a:cs typeface="Arial MT"/>
              </a:rPr>
              <a:t> </a:t>
            </a:r>
            <a:r>
              <a:rPr sz="2400" dirty="0">
                <a:latin typeface="Arial MT"/>
                <a:cs typeface="Arial MT"/>
              </a:rPr>
              <a:t>hang</a:t>
            </a:r>
            <a:r>
              <a:rPr sz="2400" spc="-60" dirty="0">
                <a:latin typeface="Arial MT"/>
                <a:cs typeface="Arial MT"/>
              </a:rPr>
              <a:t> </a:t>
            </a:r>
            <a:r>
              <a:rPr sz="2400" dirty="0">
                <a:latin typeface="Arial MT"/>
                <a:cs typeface="Arial MT"/>
              </a:rPr>
              <a:t>or</a:t>
            </a:r>
            <a:r>
              <a:rPr sz="2400" spc="-75" dirty="0">
                <a:latin typeface="Arial MT"/>
                <a:cs typeface="Arial MT"/>
              </a:rPr>
              <a:t> </a:t>
            </a:r>
            <a:r>
              <a:rPr sz="2400" spc="-10" dirty="0">
                <a:latin typeface="Arial MT"/>
                <a:cs typeface="Arial MT"/>
              </a:rPr>
              <a:t>crash.</a:t>
            </a:r>
            <a:endParaRPr sz="2400">
              <a:latin typeface="Arial MT"/>
              <a:cs typeface="Arial MT"/>
            </a:endParaRPr>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10" dirty="0"/>
              <a:t>MPI_Sendrecv</a:t>
            </a:r>
          </a:p>
        </p:txBody>
      </p:sp>
      <p:grpSp>
        <p:nvGrpSpPr>
          <p:cNvPr id="3" name="object 3"/>
          <p:cNvGrpSpPr/>
          <p:nvPr/>
        </p:nvGrpSpPr>
        <p:grpSpPr>
          <a:xfrm>
            <a:off x="2063495" y="981455"/>
            <a:ext cx="7633970" cy="4895215"/>
            <a:chOff x="2063495" y="981455"/>
            <a:chExt cx="7633970" cy="4895215"/>
          </a:xfrm>
        </p:grpSpPr>
        <p:pic>
          <p:nvPicPr>
            <p:cNvPr id="4" name="object 4"/>
            <p:cNvPicPr/>
            <p:nvPr/>
          </p:nvPicPr>
          <p:blipFill>
            <a:blip r:embed="rId2" cstate="print"/>
            <a:stretch>
              <a:fillRect/>
            </a:stretch>
          </p:blipFill>
          <p:spPr>
            <a:xfrm>
              <a:off x="2063495" y="981455"/>
              <a:ext cx="7633716" cy="2435352"/>
            </a:xfrm>
            <a:prstGeom prst="rect">
              <a:avLst/>
            </a:prstGeom>
          </p:spPr>
        </p:pic>
        <p:pic>
          <p:nvPicPr>
            <p:cNvPr id="5" name="object 5"/>
            <p:cNvPicPr/>
            <p:nvPr/>
          </p:nvPicPr>
          <p:blipFill>
            <a:blip r:embed="rId3" cstate="print"/>
            <a:stretch>
              <a:fillRect/>
            </a:stretch>
          </p:blipFill>
          <p:spPr>
            <a:xfrm>
              <a:off x="3041903" y="3229355"/>
              <a:ext cx="6585204" cy="2647188"/>
            </a:xfrm>
            <a:prstGeom prst="rect">
              <a:avLst/>
            </a:prstGeom>
          </p:spPr>
        </p:pic>
      </p:gr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dirty="0"/>
              <a:t>Safe</a:t>
            </a:r>
            <a:r>
              <a:rPr spc="-20" dirty="0"/>
              <a:t> </a:t>
            </a:r>
            <a:r>
              <a:rPr dirty="0"/>
              <a:t>communication</a:t>
            </a:r>
            <a:r>
              <a:rPr spc="-35" dirty="0"/>
              <a:t> </a:t>
            </a:r>
            <a:r>
              <a:rPr dirty="0"/>
              <a:t>with</a:t>
            </a:r>
            <a:r>
              <a:rPr spc="-15" dirty="0"/>
              <a:t> </a:t>
            </a:r>
            <a:r>
              <a:rPr dirty="0"/>
              <a:t>five</a:t>
            </a:r>
            <a:r>
              <a:rPr spc="-20" dirty="0"/>
              <a:t> </a:t>
            </a:r>
            <a:r>
              <a:rPr spc="-10" dirty="0"/>
              <a:t>processes</a:t>
            </a:r>
          </a:p>
        </p:txBody>
      </p:sp>
      <p:grpSp>
        <p:nvGrpSpPr>
          <p:cNvPr id="3" name="object 3"/>
          <p:cNvGrpSpPr/>
          <p:nvPr/>
        </p:nvGrpSpPr>
        <p:grpSpPr>
          <a:xfrm>
            <a:off x="3576394" y="2628048"/>
            <a:ext cx="437515" cy="516890"/>
            <a:chOff x="3576394" y="2628048"/>
            <a:chExt cx="437515" cy="516890"/>
          </a:xfrm>
        </p:grpSpPr>
        <p:pic>
          <p:nvPicPr>
            <p:cNvPr id="4" name="object 4"/>
            <p:cNvPicPr/>
            <p:nvPr/>
          </p:nvPicPr>
          <p:blipFill>
            <a:blip r:embed="rId2" cstate="print"/>
            <a:stretch>
              <a:fillRect/>
            </a:stretch>
          </p:blipFill>
          <p:spPr>
            <a:xfrm>
              <a:off x="3576394" y="2706250"/>
              <a:ext cx="437009" cy="438384"/>
            </a:xfrm>
            <a:prstGeom prst="rect">
              <a:avLst/>
            </a:prstGeom>
          </p:spPr>
        </p:pic>
        <p:sp>
          <p:nvSpPr>
            <p:cNvPr id="5" name="object 5"/>
            <p:cNvSpPr/>
            <p:nvPr/>
          </p:nvSpPr>
          <p:spPr>
            <a:xfrm>
              <a:off x="3797080" y="2628048"/>
              <a:ext cx="0" cy="85725"/>
            </a:xfrm>
            <a:custGeom>
              <a:avLst/>
              <a:gdLst/>
              <a:ahLst/>
              <a:cxnLst/>
              <a:rect l="l" t="t" r="r" b="b"/>
              <a:pathLst>
                <a:path h="85725">
                  <a:moveTo>
                    <a:pt x="0" y="85109"/>
                  </a:moveTo>
                  <a:lnTo>
                    <a:pt x="0" y="0"/>
                  </a:lnTo>
                </a:path>
              </a:pathLst>
            </a:custGeom>
            <a:ln w="13815">
              <a:solidFill>
                <a:srgbClr val="000000"/>
              </a:solidFill>
            </a:ln>
          </p:spPr>
          <p:txBody>
            <a:bodyPr wrap="square" lIns="0" tIns="0" rIns="0" bIns="0" rtlCol="0"/>
            <a:lstStyle/>
            <a:p>
              <a:endParaRPr/>
            </a:p>
          </p:txBody>
        </p:sp>
      </p:grpSp>
      <p:grpSp>
        <p:nvGrpSpPr>
          <p:cNvPr id="6" name="object 6"/>
          <p:cNvGrpSpPr/>
          <p:nvPr/>
        </p:nvGrpSpPr>
        <p:grpSpPr>
          <a:xfrm>
            <a:off x="4174914" y="3317795"/>
            <a:ext cx="493395" cy="169545"/>
            <a:chOff x="4174914" y="3317795"/>
            <a:chExt cx="493395" cy="169545"/>
          </a:xfrm>
        </p:grpSpPr>
        <p:pic>
          <p:nvPicPr>
            <p:cNvPr id="7" name="object 7"/>
            <p:cNvPicPr/>
            <p:nvPr/>
          </p:nvPicPr>
          <p:blipFill>
            <a:blip r:embed="rId3" cstate="print"/>
            <a:stretch>
              <a:fillRect/>
            </a:stretch>
          </p:blipFill>
          <p:spPr>
            <a:xfrm>
              <a:off x="4174914" y="3317795"/>
              <a:ext cx="172137" cy="166350"/>
            </a:xfrm>
            <a:prstGeom prst="rect">
              <a:avLst/>
            </a:prstGeom>
          </p:spPr>
        </p:pic>
        <p:pic>
          <p:nvPicPr>
            <p:cNvPr id="8" name="object 8"/>
            <p:cNvPicPr/>
            <p:nvPr/>
          </p:nvPicPr>
          <p:blipFill>
            <a:blip r:embed="rId4" cstate="print"/>
            <a:stretch>
              <a:fillRect/>
            </a:stretch>
          </p:blipFill>
          <p:spPr>
            <a:xfrm>
              <a:off x="4374159" y="3359249"/>
              <a:ext cx="162675" cy="124897"/>
            </a:xfrm>
            <a:prstGeom prst="rect">
              <a:avLst/>
            </a:prstGeom>
          </p:spPr>
        </p:pic>
        <p:pic>
          <p:nvPicPr>
            <p:cNvPr id="9" name="object 9"/>
            <p:cNvPicPr/>
            <p:nvPr/>
          </p:nvPicPr>
          <p:blipFill>
            <a:blip r:embed="rId5" cstate="print"/>
            <a:stretch>
              <a:fillRect/>
            </a:stretch>
          </p:blipFill>
          <p:spPr>
            <a:xfrm>
              <a:off x="4555938" y="3359249"/>
              <a:ext cx="111793" cy="127783"/>
            </a:xfrm>
            <a:prstGeom prst="rect">
              <a:avLst/>
            </a:prstGeom>
          </p:spPr>
        </p:pic>
      </p:grpSp>
      <p:pic>
        <p:nvPicPr>
          <p:cNvPr id="10" name="object 10"/>
          <p:cNvPicPr/>
          <p:nvPr/>
        </p:nvPicPr>
        <p:blipFill>
          <a:blip r:embed="rId6" cstate="print"/>
          <a:stretch>
            <a:fillRect/>
          </a:stretch>
        </p:blipFill>
        <p:spPr>
          <a:xfrm>
            <a:off x="4750095" y="3317795"/>
            <a:ext cx="108876" cy="169237"/>
          </a:xfrm>
          <a:prstGeom prst="rect">
            <a:avLst/>
          </a:prstGeom>
        </p:spPr>
      </p:pic>
      <p:grpSp>
        <p:nvGrpSpPr>
          <p:cNvPr id="11" name="object 11"/>
          <p:cNvGrpSpPr/>
          <p:nvPr/>
        </p:nvGrpSpPr>
        <p:grpSpPr>
          <a:xfrm>
            <a:off x="7140057" y="3317795"/>
            <a:ext cx="492759" cy="169545"/>
            <a:chOff x="7140057" y="3317795"/>
            <a:chExt cx="492759" cy="169545"/>
          </a:xfrm>
        </p:grpSpPr>
        <p:pic>
          <p:nvPicPr>
            <p:cNvPr id="12" name="object 12"/>
            <p:cNvPicPr/>
            <p:nvPr/>
          </p:nvPicPr>
          <p:blipFill>
            <a:blip r:embed="rId7" cstate="print"/>
            <a:stretch>
              <a:fillRect/>
            </a:stretch>
          </p:blipFill>
          <p:spPr>
            <a:xfrm>
              <a:off x="7140057" y="3317795"/>
              <a:ext cx="172286" cy="166350"/>
            </a:xfrm>
            <a:prstGeom prst="rect">
              <a:avLst/>
            </a:prstGeom>
          </p:spPr>
        </p:pic>
        <p:pic>
          <p:nvPicPr>
            <p:cNvPr id="13" name="object 13"/>
            <p:cNvPicPr/>
            <p:nvPr/>
          </p:nvPicPr>
          <p:blipFill>
            <a:blip r:embed="rId8" cstate="print"/>
            <a:stretch>
              <a:fillRect/>
            </a:stretch>
          </p:blipFill>
          <p:spPr>
            <a:xfrm>
              <a:off x="7338529" y="3359249"/>
              <a:ext cx="293690" cy="127783"/>
            </a:xfrm>
            <a:prstGeom prst="rect">
              <a:avLst/>
            </a:prstGeom>
          </p:spPr>
        </p:pic>
      </p:grpSp>
      <p:pic>
        <p:nvPicPr>
          <p:cNvPr id="14" name="object 14"/>
          <p:cNvPicPr/>
          <p:nvPr/>
        </p:nvPicPr>
        <p:blipFill>
          <a:blip r:embed="rId9" cstate="print"/>
          <a:stretch>
            <a:fillRect/>
          </a:stretch>
        </p:blipFill>
        <p:spPr>
          <a:xfrm>
            <a:off x="7729819" y="3317795"/>
            <a:ext cx="64570" cy="166350"/>
          </a:xfrm>
          <a:prstGeom prst="rect">
            <a:avLst/>
          </a:prstGeom>
        </p:spPr>
      </p:pic>
      <p:grpSp>
        <p:nvGrpSpPr>
          <p:cNvPr id="15" name="object 15"/>
          <p:cNvGrpSpPr/>
          <p:nvPr/>
        </p:nvGrpSpPr>
        <p:grpSpPr>
          <a:xfrm>
            <a:off x="5738258" y="5574305"/>
            <a:ext cx="493395" cy="170180"/>
            <a:chOff x="5738258" y="5574305"/>
            <a:chExt cx="493395" cy="170180"/>
          </a:xfrm>
        </p:grpSpPr>
        <p:pic>
          <p:nvPicPr>
            <p:cNvPr id="16" name="object 16"/>
            <p:cNvPicPr/>
            <p:nvPr/>
          </p:nvPicPr>
          <p:blipFill>
            <a:blip r:embed="rId10" cstate="print"/>
            <a:stretch>
              <a:fillRect/>
            </a:stretch>
          </p:blipFill>
          <p:spPr>
            <a:xfrm>
              <a:off x="5738258" y="5574305"/>
              <a:ext cx="172137" cy="166333"/>
            </a:xfrm>
            <a:prstGeom prst="rect">
              <a:avLst/>
            </a:prstGeom>
          </p:spPr>
        </p:pic>
        <p:pic>
          <p:nvPicPr>
            <p:cNvPr id="17" name="object 17"/>
            <p:cNvPicPr/>
            <p:nvPr/>
          </p:nvPicPr>
          <p:blipFill>
            <a:blip r:embed="rId11" cstate="print"/>
            <a:stretch>
              <a:fillRect/>
            </a:stretch>
          </p:blipFill>
          <p:spPr>
            <a:xfrm>
              <a:off x="5937503" y="5616485"/>
              <a:ext cx="162675" cy="124153"/>
            </a:xfrm>
            <a:prstGeom prst="rect">
              <a:avLst/>
            </a:prstGeom>
          </p:spPr>
        </p:pic>
        <p:pic>
          <p:nvPicPr>
            <p:cNvPr id="18" name="object 18"/>
            <p:cNvPicPr/>
            <p:nvPr/>
          </p:nvPicPr>
          <p:blipFill>
            <a:blip r:embed="rId12" cstate="print"/>
            <a:stretch>
              <a:fillRect/>
            </a:stretch>
          </p:blipFill>
          <p:spPr>
            <a:xfrm>
              <a:off x="6119282" y="5616485"/>
              <a:ext cx="111763" cy="127789"/>
            </a:xfrm>
            <a:prstGeom prst="rect">
              <a:avLst/>
            </a:prstGeom>
          </p:spPr>
        </p:pic>
      </p:grpSp>
      <p:pic>
        <p:nvPicPr>
          <p:cNvPr id="19" name="object 19"/>
          <p:cNvPicPr/>
          <p:nvPr/>
        </p:nvPicPr>
        <p:blipFill>
          <a:blip r:embed="rId13" cstate="print"/>
          <a:stretch>
            <a:fillRect/>
          </a:stretch>
        </p:blipFill>
        <p:spPr>
          <a:xfrm>
            <a:off x="6309779" y="5574305"/>
            <a:ext cx="112507" cy="166333"/>
          </a:xfrm>
          <a:prstGeom prst="rect">
            <a:avLst/>
          </a:prstGeom>
        </p:spPr>
      </p:pic>
      <p:grpSp>
        <p:nvGrpSpPr>
          <p:cNvPr id="20" name="object 20"/>
          <p:cNvGrpSpPr/>
          <p:nvPr/>
        </p:nvGrpSpPr>
        <p:grpSpPr>
          <a:xfrm>
            <a:off x="7452494" y="2706250"/>
            <a:ext cx="515620" cy="438784"/>
            <a:chOff x="7452494" y="2706250"/>
            <a:chExt cx="515620" cy="438784"/>
          </a:xfrm>
        </p:grpSpPr>
        <p:pic>
          <p:nvPicPr>
            <p:cNvPr id="21" name="object 21"/>
            <p:cNvPicPr/>
            <p:nvPr/>
          </p:nvPicPr>
          <p:blipFill>
            <a:blip r:embed="rId14" cstate="print"/>
            <a:stretch>
              <a:fillRect/>
            </a:stretch>
          </p:blipFill>
          <p:spPr>
            <a:xfrm>
              <a:off x="7529796" y="2706250"/>
              <a:ext cx="437836" cy="438384"/>
            </a:xfrm>
            <a:prstGeom prst="rect">
              <a:avLst/>
            </a:prstGeom>
          </p:spPr>
        </p:pic>
        <p:sp>
          <p:nvSpPr>
            <p:cNvPr id="22" name="object 22"/>
            <p:cNvSpPr/>
            <p:nvPr/>
          </p:nvSpPr>
          <p:spPr>
            <a:xfrm>
              <a:off x="7452494" y="2921737"/>
              <a:ext cx="84455" cy="0"/>
            </a:xfrm>
            <a:custGeom>
              <a:avLst/>
              <a:gdLst/>
              <a:ahLst/>
              <a:cxnLst/>
              <a:rect l="l" t="t" r="r" b="b"/>
              <a:pathLst>
                <a:path w="84454">
                  <a:moveTo>
                    <a:pt x="84209" y="0"/>
                  </a:moveTo>
                  <a:lnTo>
                    <a:pt x="0" y="0"/>
                  </a:lnTo>
                </a:path>
              </a:pathLst>
            </a:custGeom>
            <a:ln w="13816">
              <a:solidFill>
                <a:srgbClr val="000000"/>
              </a:solidFill>
            </a:ln>
          </p:spPr>
          <p:txBody>
            <a:bodyPr wrap="square" lIns="0" tIns="0" rIns="0" bIns="0" rtlCol="0"/>
            <a:lstStyle/>
            <a:p>
              <a:endParaRPr/>
            </a:p>
          </p:txBody>
        </p:sp>
      </p:grpSp>
      <p:grpSp>
        <p:nvGrpSpPr>
          <p:cNvPr id="23" name="object 23"/>
          <p:cNvGrpSpPr/>
          <p:nvPr/>
        </p:nvGrpSpPr>
        <p:grpSpPr>
          <a:xfrm>
            <a:off x="7529796" y="1567384"/>
            <a:ext cx="1106170" cy="1007744"/>
            <a:chOff x="7529796" y="1567384"/>
            <a:chExt cx="1106170" cy="1007744"/>
          </a:xfrm>
        </p:grpSpPr>
        <p:sp>
          <p:nvSpPr>
            <p:cNvPr id="24" name="object 24"/>
            <p:cNvSpPr/>
            <p:nvPr/>
          </p:nvSpPr>
          <p:spPr>
            <a:xfrm>
              <a:off x="7547118" y="1584708"/>
              <a:ext cx="424180" cy="426084"/>
            </a:xfrm>
            <a:custGeom>
              <a:avLst/>
              <a:gdLst/>
              <a:ahLst/>
              <a:cxnLst/>
              <a:rect l="l" t="t" r="r" b="b"/>
              <a:pathLst>
                <a:path w="424179" h="426085">
                  <a:moveTo>
                    <a:pt x="212456" y="0"/>
                  </a:moveTo>
                  <a:lnTo>
                    <a:pt x="169608" y="5058"/>
                  </a:lnTo>
                  <a:lnTo>
                    <a:pt x="129438" y="17557"/>
                  </a:lnTo>
                  <a:lnTo>
                    <a:pt x="94028" y="35710"/>
                  </a:lnTo>
                  <a:lnTo>
                    <a:pt x="63380" y="61898"/>
                  </a:lnTo>
                  <a:lnTo>
                    <a:pt x="37194" y="93144"/>
                  </a:lnTo>
                  <a:lnTo>
                    <a:pt x="16960" y="130343"/>
                  </a:lnTo>
                  <a:lnTo>
                    <a:pt x="4463" y="168731"/>
                  </a:lnTo>
                  <a:lnTo>
                    <a:pt x="0" y="211584"/>
                  </a:lnTo>
                  <a:lnTo>
                    <a:pt x="4463" y="255329"/>
                  </a:lnTo>
                  <a:lnTo>
                    <a:pt x="16960" y="295206"/>
                  </a:lnTo>
                  <a:lnTo>
                    <a:pt x="37194" y="330916"/>
                  </a:lnTo>
                  <a:lnTo>
                    <a:pt x="63380" y="361568"/>
                  </a:lnTo>
                  <a:lnTo>
                    <a:pt x="94028" y="388351"/>
                  </a:lnTo>
                  <a:lnTo>
                    <a:pt x="129438" y="407991"/>
                  </a:lnTo>
                  <a:lnTo>
                    <a:pt x="169608" y="420490"/>
                  </a:lnTo>
                  <a:lnTo>
                    <a:pt x="212456" y="425549"/>
                  </a:lnTo>
                  <a:lnTo>
                    <a:pt x="256198" y="420490"/>
                  </a:lnTo>
                  <a:lnTo>
                    <a:pt x="294583" y="407991"/>
                  </a:lnTo>
                  <a:lnTo>
                    <a:pt x="331778" y="388351"/>
                  </a:lnTo>
                  <a:lnTo>
                    <a:pt x="362129" y="361568"/>
                  </a:lnTo>
                  <a:lnTo>
                    <a:pt x="388314" y="330916"/>
                  </a:lnTo>
                  <a:lnTo>
                    <a:pt x="406465" y="295206"/>
                  </a:lnTo>
                  <a:lnTo>
                    <a:pt x="418962" y="255329"/>
                  </a:lnTo>
                  <a:lnTo>
                    <a:pt x="424021" y="211584"/>
                  </a:lnTo>
                  <a:lnTo>
                    <a:pt x="418962" y="168731"/>
                  </a:lnTo>
                  <a:lnTo>
                    <a:pt x="406465" y="130343"/>
                  </a:lnTo>
                  <a:lnTo>
                    <a:pt x="388314" y="93144"/>
                  </a:lnTo>
                  <a:lnTo>
                    <a:pt x="362129" y="61898"/>
                  </a:lnTo>
                  <a:lnTo>
                    <a:pt x="331778" y="35710"/>
                  </a:lnTo>
                  <a:lnTo>
                    <a:pt x="294583" y="17557"/>
                  </a:lnTo>
                  <a:lnTo>
                    <a:pt x="256198" y="5058"/>
                  </a:lnTo>
                  <a:lnTo>
                    <a:pt x="212456" y="0"/>
                  </a:lnTo>
                  <a:close/>
                </a:path>
              </a:pathLst>
            </a:custGeom>
            <a:solidFill>
              <a:srgbClr val="FFFFFF"/>
            </a:solidFill>
          </p:spPr>
          <p:txBody>
            <a:bodyPr wrap="square" lIns="0" tIns="0" rIns="0" bIns="0" rtlCol="0"/>
            <a:lstStyle/>
            <a:p>
              <a:endParaRPr/>
            </a:p>
          </p:txBody>
        </p:sp>
        <p:sp>
          <p:nvSpPr>
            <p:cNvPr id="25" name="object 25"/>
            <p:cNvSpPr/>
            <p:nvPr/>
          </p:nvSpPr>
          <p:spPr>
            <a:xfrm>
              <a:off x="7547118" y="1584708"/>
              <a:ext cx="424180" cy="426084"/>
            </a:xfrm>
            <a:custGeom>
              <a:avLst/>
              <a:gdLst/>
              <a:ahLst/>
              <a:cxnLst/>
              <a:rect l="l" t="t" r="r" b="b"/>
              <a:pathLst>
                <a:path w="424179" h="426085">
                  <a:moveTo>
                    <a:pt x="212456" y="0"/>
                  </a:moveTo>
                  <a:lnTo>
                    <a:pt x="256198" y="5058"/>
                  </a:lnTo>
                  <a:lnTo>
                    <a:pt x="294583" y="17557"/>
                  </a:lnTo>
                  <a:lnTo>
                    <a:pt x="331778" y="35710"/>
                  </a:lnTo>
                  <a:lnTo>
                    <a:pt x="362129" y="61898"/>
                  </a:lnTo>
                  <a:lnTo>
                    <a:pt x="388314" y="93144"/>
                  </a:lnTo>
                  <a:lnTo>
                    <a:pt x="406465" y="130343"/>
                  </a:lnTo>
                  <a:lnTo>
                    <a:pt x="418962" y="168731"/>
                  </a:lnTo>
                  <a:lnTo>
                    <a:pt x="424021" y="211584"/>
                  </a:lnTo>
                  <a:lnTo>
                    <a:pt x="418962" y="255329"/>
                  </a:lnTo>
                  <a:lnTo>
                    <a:pt x="406465" y="295206"/>
                  </a:lnTo>
                  <a:lnTo>
                    <a:pt x="388314" y="330916"/>
                  </a:lnTo>
                  <a:lnTo>
                    <a:pt x="362129" y="361568"/>
                  </a:lnTo>
                  <a:lnTo>
                    <a:pt x="331778" y="388351"/>
                  </a:lnTo>
                  <a:lnTo>
                    <a:pt x="294583" y="407991"/>
                  </a:lnTo>
                  <a:lnTo>
                    <a:pt x="256198" y="420490"/>
                  </a:lnTo>
                  <a:lnTo>
                    <a:pt x="212456" y="425549"/>
                  </a:lnTo>
                  <a:lnTo>
                    <a:pt x="169608" y="420490"/>
                  </a:lnTo>
                  <a:lnTo>
                    <a:pt x="129438" y="407991"/>
                  </a:lnTo>
                  <a:lnTo>
                    <a:pt x="94028" y="388351"/>
                  </a:lnTo>
                  <a:lnTo>
                    <a:pt x="63380" y="361568"/>
                  </a:lnTo>
                  <a:lnTo>
                    <a:pt x="37194" y="330916"/>
                  </a:lnTo>
                  <a:lnTo>
                    <a:pt x="16960" y="295206"/>
                  </a:lnTo>
                  <a:lnTo>
                    <a:pt x="4463" y="255329"/>
                  </a:lnTo>
                  <a:lnTo>
                    <a:pt x="0" y="211584"/>
                  </a:lnTo>
                  <a:lnTo>
                    <a:pt x="4463" y="168731"/>
                  </a:lnTo>
                  <a:lnTo>
                    <a:pt x="16960" y="130343"/>
                  </a:lnTo>
                  <a:lnTo>
                    <a:pt x="37194" y="93144"/>
                  </a:lnTo>
                  <a:lnTo>
                    <a:pt x="63380" y="61898"/>
                  </a:lnTo>
                  <a:lnTo>
                    <a:pt x="94028" y="35710"/>
                  </a:lnTo>
                  <a:lnTo>
                    <a:pt x="129438" y="17557"/>
                  </a:lnTo>
                  <a:lnTo>
                    <a:pt x="169608" y="5058"/>
                  </a:lnTo>
                  <a:lnTo>
                    <a:pt x="212456" y="0"/>
                  </a:lnTo>
                  <a:close/>
                </a:path>
              </a:pathLst>
            </a:custGeom>
            <a:ln w="4166">
              <a:solidFill>
                <a:srgbClr val="FFFFFF"/>
              </a:solidFill>
            </a:ln>
          </p:spPr>
          <p:txBody>
            <a:bodyPr wrap="square" lIns="0" tIns="0" rIns="0" bIns="0" rtlCol="0"/>
            <a:lstStyle/>
            <a:p>
              <a:endParaRPr/>
            </a:p>
          </p:txBody>
        </p:sp>
        <p:pic>
          <p:nvPicPr>
            <p:cNvPr id="26" name="object 26"/>
            <p:cNvPicPr/>
            <p:nvPr/>
          </p:nvPicPr>
          <p:blipFill>
            <a:blip r:embed="rId15" cstate="print"/>
            <a:stretch>
              <a:fillRect/>
            </a:stretch>
          </p:blipFill>
          <p:spPr>
            <a:xfrm>
              <a:off x="7529796" y="1567384"/>
              <a:ext cx="437836" cy="439068"/>
            </a:xfrm>
            <a:prstGeom prst="rect">
              <a:avLst/>
            </a:prstGeom>
          </p:spPr>
        </p:pic>
        <p:pic>
          <p:nvPicPr>
            <p:cNvPr id="27" name="object 27"/>
            <p:cNvPicPr/>
            <p:nvPr/>
          </p:nvPicPr>
          <p:blipFill>
            <a:blip r:embed="rId16" cstate="print"/>
            <a:stretch>
              <a:fillRect/>
            </a:stretch>
          </p:blipFill>
          <p:spPr>
            <a:xfrm>
              <a:off x="8198113" y="2136073"/>
              <a:ext cx="437539" cy="438473"/>
            </a:xfrm>
            <a:prstGeom prst="rect">
              <a:avLst/>
            </a:prstGeom>
          </p:spPr>
        </p:pic>
        <p:sp>
          <p:nvSpPr>
            <p:cNvPr id="28" name="object 28"/>
            <p:cNvSpPr/>
            <p:nvPr/>
          </p:nvSpPr>
          <p:spPr>
            <a:xfrm>
              <a:off x="7889311" y="1942110"/>
              <a:ext cx="359410" cy="285115"/>
            </a:xfrm>
            <a:custGeom>
              <a:avLst/>
              <a:gdLst/>
              <a:ahLst/>
              <a:cxnLst/>
              <a:rect l="l" t="t" r="r" b="b"/>
              <a:pathLst>
                <a:path w="359409" h="285114">
                  <a:moveTo>
                    <a:pt x="0" y="0"/>
                  </a:moveTo>
                  <a:lnTo>
                    <a:pt x="359153" y="284493"/>
                  </a:lnTo>
                </a:path>
                <a:path w="359409" h="285114">
                  <a:moveTo>
                    <a:pt x="228525" y="254734"/>
                  </a:moveTo>
                  <a:lnTo>
                    <a:pt x="359153" y="284493"/>
                  </a:lnTo>
                </a:path>
                <a:path w="359409" h="285114">
                  <a:moveTo>
                    <a:pt x="359153" y="284493"/>
                  </a:moveTo>
                  <a:lnTo>
                    <a:pt x="306783" y="162184"/>
                  </a:lnTo>
                </a:path>
              </a:pathLst>
            </a:custGeom>
            <a:ln w="13816">
              <a:solidFill>
                <a:srgbClr val="000000"/>
              </a:solidFill>
            </a:ln>
          </p:spPr>
          <p:txBody>
            <a:bodyPr wrap="square" lIns="0" tIns="0" rIns="0" bIns="0" rtlCol="0"/>
            <a:lstStyle/>
            <a:p>
              <a:endParaRPr/>
            </a:p>
          </p:txBody>
        </p:sp>
      </p:grpSp>
      <p:grpSp>
        <p:nvGrpSpPr>
          <p:cNvPr id="29" name="object 29"/>
          <p:cNvGrpSpPr/>
          <p:nvPr/>
        </p:nvGrpSpPr>
        <p:grpSpPr>
          <a:xfrm>
            <a:off x="3576394" y="1567384"/>
            <a:ext cx="1470660" cy="579120"/>
            <a:chOff x="3576394" y="1567384"/>
            <a:chExt cx="1470660" cy="579120"/>
          </a:xfrm>
        </p:grpSpPr>
        <p:sp>
          <p:nvSpPr>
            <p:cNvPr id="30" name="object 30"/>
            <p:cNvSpPr/>
            <p:nvPr/>
          </p:nvSpPr>
          <p:spPr>
            <a:xfrm>
              <a:off x="3593845" y="1584708"/>
              <a:ext cx="423545" cy="426084"/>
            </a:xfrm>
            <a:custGeom>
              <a:avLst/>
              <a:gdLst/>
              <a:ahLst/>
              <a:cxnLst/>
              <a:rect l="l" t="t" r="r" b="b"/>
              <a:pathLst>
                <a:path w="423545" h="426085">
                  <a:moveTo>
                    <a:pt x="210867" y="0"/>
                  </a:moveTo>
                  <a:lnTo>
                    <a:pt x="167242" y="5058"/>
                  </a:lnTo>
                  <a:lnTo>
                    <a:pt x="129428" y="17557"/>
                  </a:lnTo>
                  <a:lnTo>
                    <a:pt x="92346" y="35710"/>
                  </a:lnTo>
                  <a:lnTo>
                    <a:pt x="61078" y="61898"/>
                  </a:lnTo>
                  <a:lnTo>
                    <a:pt x="34902" y="93144"/>
                  </a:lnTo>
                  <a:lnTo>
                    <a:pt x="16724" y="130343"/>
                  </a:lnTo>
                  <a:lnTo>
                    <a:pt x="4362" y="168731"/>
                  </a:lnTo>
                  <a:lnTo>
                    <a:pt x="0" y="211584"/>
                  </a:lnTo>
                  <a:lnTo>
                    <a:pt x="4362" y="255329"/>
                  </a:lnTo>
                  <a:lnTo>
                    <a:pt x="16724" y="295206"/>
                  </a:lnTo>
                  <a:lnTo>
                    <a:pt x="34902" y="330916"/>
                  </a:lnTo>
                  <a:lnTo>
                    <a:pt x="61079" y="361568"/>
                  </a:lnTo>
                  <a:lnTo>
                    <a:pt x="92346" y="388351"/>
                  </a:lnTo>
                  <a:lnTo>
                    <a:pt x="129428" y="407991"/>
                  </a:lnTo>
                  <a:lnTo>
                    <a:pt x="167242" y="420490"/>
                  </a:lnTo>
                  <a:lnTo>
                    <a:pt x="210867" y="425549"/>
                  </a:lnTo>
                  <a:lnTo>
                    <a:pt x="253769" y="420490"/>
                  </a:lnTo>
                  <a:lnTo>
                    <a:pt x="293775" y="407991"/>
                  </a:lnTo>
                  <a:lnTo>
                    <a:pt x="329393" y="388351"/>
                  </a:lnTo>
                  <a:lnTo>
                    <a:pt x="359923" y="361568"/>
                  </a:lnTo>
                  <a:lnTo>
                    <a:pt x="386108" y="330916"/>
                  </a:lnTo>
                  <a:lnTo>
                    <a:pt x="406461" y="295206"/>
                  </a:lnTo>
                  <a:lnTo>
                    <a:pt x="418839" y="255329"/>
                  </a:lnTo>
                  <a:lnTo>
                    <a:pt x="423184" y="211584"/>
                  </a:lnTo>
                  <a:lnTo>
                    <a:pt x="418839" y="168731"/>
                  </a:lnTo>
                  <a:lnTo>
                    <a:pt x="406461" y="130343"/>
                  </a:lnTo>
                  <a:lnTo>
                    <a:pt x="386108" y="93144"/>
                  </a:lnTo>
                  <a:lnTo>
                    <a:pt x="359923" y="61898"/>
                  </a:lnTo>
                  <a:lnTo>
                    <a:pt x="329393" y="35710"/>
                  </a:lnTo>
                  <a:lnTo>
                    <a:pt x="293775" y="17557"/>
                  </a:lnTo>
                  <a:lnTo>
                    <a:pt x="253769" y="5058"/>
                  </a:lnTo>
                  <a:lnTo>
                    <a:pt x="210867" y="0"/>
                  </a:lnTo>
                  <a:close/>
                </a:path>
              </a:pathLst>
            </a:custGeom>
            <a:solidFill>
              <a:srgbClr val="FFFFFF"/>
            </a:solidFill>
          </p:spPr>
          <p:txBody>
            <a:bodyPr wrap="square" lIns="0" tIns="0" rIns="0" bIns="0" rtlCol="0"/>
            <a:lstStyle/>
            <a:p>
              <a:endParaRPr/>
            </a:p>
          </p:txBody>
        </p:sp>
        <p:sp>
          <p:nvSpPr>
            <p:cNvPr id="31" name="object 31"/>
            <p:cNvSpPr/>
            <p:nvPr/>
          </p:nvSpPr>
          <p:spPr>
            <a:xfrm>
              <a:off x="3593845" y="1584708"/>
              <a:ext cx="423545" cy="426084"/>
            </a:xfrm>
            <a:custGeom>
              <a:avLst/>
              <a:gdLst/>
              <a:ahLst/>
              <a:cxnLst/>
              <a:rect l="l" t="t" r="r" b="b"/>
              <a:pathLst>
                <a:path w="423545" h="426085">
                  <a:moveTo>
                    <a:pt x="210867" y="0"/>
                  </a:moveTo>
                  <a:lnTo>
                    <a:pt x="253769" y="5058"/>
                  </a:lnTo>
                  <a:lnTo>
                    <a:pt x="293775" y="17557"/>
                  </a:lnTo>
                  <a:lnTo>
                    <a:pt x="329393" y="35710"/>
                  </a:lnTo>
                  <a:lnTo>
                    <a:pt x="359923" y="61898"/>
                  </a:lnTo>
                  <a:lnTo>
                    <a:pt x="386108" y="93144"/>
                  </a:lnTo>
                  <a:lnTo>
                    <a:pt x="406461" y="130343"/>
                  </a:lnTo>
                  <a:lnTo>
                    <a:pt x="418839" y="168731"/>
                  </a:lnTo>
                  <a:lnTo>
                    <a:pt x="423184" y="211584"/>
                  </a:lnTo>
                  <a:lnTo>
                    <a:pt x="418839" y="255329"/>
                  </a:lnTo>
                  <a:lnTo>
                    <a:pt x="406461" y="295206"/>
                  </a:lnTo>
                  <a:lnTo>
                    <a:pt x="386108" y="330916"/>
                  </a:lnTo>
                  <a:lnTo>
                    <a:pt x="359923" y="361568"/>
                  </a:lnTo>
                  <a:lnTo>
                    <a:pt x="329393" y="388351"/>
                  </a:lnTo>
                  <a:lnTo>
                    <a:pt x="293775" y="407991"/>
                  </a:lnTo>
                  <a:lnTo>
                    <a:pt x="253769" y="420490"/>
                  </a:lnTo>
                  <a:lnTo>
                    <a:pt x="210867" y="425549"/>
                  </a:lnTo>
                  <a:lnTo>
                    <a:pt x="167242" y="420490"/>
                  </a:lnTo>
                  <a:lnTo>
                    <a:pt x="129428" y="407991"/>
                  </a:lnTo>
                  <a:lnTo>
                    <a:pt x="92346" y="388351"/>
                  </a:lnTo>
                  <a:lnTo>
                    <a:pt x="61079" y="361568"/>
                  </a:lnTo>
                  <a:lnTo>
                    <a:pt x="34902" y="330916"/>
                  </a:lnTo>
                  <a:lnTo>
                    <a:pt x="16724" y="295206"/>
                  </a:lnTo>
                  <a:lnTo>
                    <a:pt x="4362" y="255329"/>
                  </a:lnTo>
                  <a:lnTo>
                    <a:pt x="0" y="211584"/>
                  </a:lnTo>
                  <a:lnTo>
                    <a:pt x="4362" y="168731"/>
                  </a:lnTo>
                  <a:lnTo>
                    <a:pt x="16724" y="130343"/>
                  </a:lnTo>
                  <a:lnTo>
                    <a:pt x="34902" y="93144"/>
                  </a:lnTo>
                  <a:lnTo>
                    <a:pt x="61078" y="61898"/>
                  </a:lnTo>
                  <a:lnTo>
                    <a:pt x="92346" y="35710"/>
                  </a:lnTo>
                  <a:lnTo>
                    <a:pt x="129428" y="17557"/>
                  </a:lnTo>
                  <a:lnTo>
                    <a:pt x="167242" y="5058"/>
                  </a:lnTo>
                  <a:lnTo>
                    <a:pt x="210867" y="0"/>
                  </a:lnTo>
                  <a:close/>
                </a:path>
              </a:pathLst>
            </a:custGeom>
            <a:ln w="4166">
              <a:solidFill>
                <a:srgbClr val="FFFFFF"/>
              </a:solidFill>
            </a:ln>
          </p:spPr>
          <p:txBody>
            <a:bodyPr wrap="square" lIns="0" tIns="0" rIns="0" bIns="0" rtlCol="0"/>
            <a:lstStyle/>
            <a:p>
              <a:endParaRPr/>
            </a:p>
          </p:txBody>
        </p:sp>
        <p:pic>
          <p:nvPicPr>
            <p:cNvPr id="32" name="object 32"/>
            <p:cNvPicPr/>
            <p:nvPr/>
          </p:nvPicPr>
          <p:blipFill>
            <a:blip r:embed="rId17" cstate="print"/>
            <a:stretch>
              <a:fillRect/>
            </a:stretch>
          </p:blipFill>
          <p:spPr>
            <a:xfrm>
              <a:off x="3576394" y="1567384"/>
              <a:ext cx="437009" cy="439068"/>
            </a:xfrm>
            <a:prstGeom prst="rect">
              <a:avLst/>
            </a:prstGeom>
          </p:spPr>
        </p:pic>
        <p:sp>
          <p:nvSpPr>
            <p:cNvPr id="33" name="object 33"/>
            <p:cNvSpPr/>
            <p:nvPr/>
          </p:nvSpPr>
          <p:spPr>
            <a:xfrm>
              <a:off x="4620568" y="1584708"/>
              <a:ext cx="424180" cy="426084"/>
            </a:xfrm>
            <a:custGeom>
              <a:avLst/>
              <a:gdLst/>
              <a:ahLst/>
              <a:cxnLst/>
              <a:rect l="l" t="t" r="r" b="b"/>
              <a:pathLst>
                <a:path w="424179" h="426085">
                  <a:moveTo>
                    <a:pt x="211594" y="0"/>
                  </a:moveTo>
                  <a:lnTo>
                    <a:pt x="167942" y="5058"/>
                  </a:lnTo>
                  <a:lnTo>
                    <a:pt x="129408" y="17557"/>
                  </a:lnTo>
                  <a:lnTo>
                    <a:pt x="93076" y="35710"/>
                  </a:lnTo>
                  <a:lnTo>
                    <a:pt x="61802" y="61898"/>
                  </a:lnTo>
                  <a:lnTo>
                    <a:pt x="35617" y="93144"/>
                  </a:lnTo>
                  <a:lnTo>
                    <a:pt x="17436" y="130343"/>
                  </a:lnTo>
                  <a:lnTo>
                    <a:pt x="5088" y="168731"/>
                  </a:lnTo>
                  <a:lnTo>
                    <a:pt x="0" y="211584"/>
                  </a:lnTo>
                  <a:lnTo>
                    <a:pt x="5088" y="255329"/>
                  </a:lnTo>
                  <a:lnTo>
                    <a:pt x="17436" y="295206"/>
                  </a:lnTo>
                  <a:lnTo>
                    <a:pt x="35617" y="330916"/>
                  </a:lnTo>
                  <a:lnTo>
                    <a:pt x="61802" y="361568"/>
                  </a:lnTo>
                  <a:lnTo>
                    <a:pt x="93076" y="388351"/>
                  </a:lnTo>
                  <a:lnTo>
                    <a:pt x="129408" y="407991"/>
                  </a:lnTo>
                  <a:lnTo>
                    <a:pt x="167942" y="420490"/>
                  </a:lnTo>
                  <a:lnTo>
                    <a:pt x="211594" y="425549"/>
                  </a:lnTo>
                  <a:lnTo>
                    <a:pt x="254472" y="420490"/>
                  </a:lnTo>
                  <a:lnTo>
                    <a:pt x="294464" y="407991"/>
                  </a:lnTo>
                  <a:lnTo>
                    <a:pt x="330111" y="388351"/>
                  </a:lnTo>
                  <a:lnTo>
                    <a:pt x="360641" y="361568"/>
                  </a:lnTo>
                  <a:lnTo>
                    <a:pt x="386826" y="330916"/>
                  </a:lnTo>
                  <a:lnTo>
                    <a:pt x="407179" y="295206"/>
                  </a:lnTo>
                  <a:lnTo>
                    <a:pt x="419557" y="255329"/>
                  </a:lnTo>
                  <a:lnTo>
                    <a:pt x="423902" y="211584"/>
                  </a:lnTo>
                  <a:lnTo>
                    <a:pt x="419557" y="168731"/>
                  </a:lnTo>
                  <a:lnTo>
                    <a:pt x="407179" y="130343"/>
                  </a:lnTo>
                  <a:lnTo>
                    <a:pt x="386826" y="93144"/>
                  </a:lnTo>
                  <a:lnTo>
                    <a:pt x="360641" y="61898"/>
                  </a:lnTo>
                  <a:lnTo>
                    <a:pt x="330111" y="35710"/>
                  </a:lnTo>
                  <a:lnTo>
                    <a:pt x="294464" y="17557"/>
                  </a:lnTo>
                  <a:lnTo>
                    <a:pt x="254472" y="5058"/>
                  </a:lnTo>
                  <a:lnTo>
                    <a:pt x="211594" y="0"/>
                  </a:lnTo>
                  <a:close/>
                </a:path>
              </a:pathLst>
            </a:custGeom>
            <a:solidFill>
              <a:srgbClr val="FFFFFF"/>
            </a:solidFill>
          </p:spPr>
          <p:txBody>
            <a:bodyPr wrap="square" lIns="0" tIns="0" rIns="0" bIns="0" rtlCol="0"/>
            <a:lstStyle/>
            <a:p>
              <a:endParaRPr/>
            </a:p>
          </p:txBody>
        </p:sp>
        <p:sp>
          <p:nvSpPr>
            <p:cNvPr id="34" name="object 34"/>
            <p:cNvSpPr/>
            <p:nvPr/>
          </p:nvSpPr>
          <p:spPr>
            <a:xfrm>
              <a:off x="4620568" y="1584708"/>
              <a:ext cx="424180" cy="426084"/>
            </a:xfrm>
            <a:custGeom>
              <a:avLst/>
              <a:gdLst/>
              <a:ahLst/>
              <a:cxnLst/>
              <a:rect l="l" t="t" r="r" b="b"/>
              <a:pathLst>
                <a:path w="424179" h="426085">
                  <a:moveTo>
                    <a:pt x="211594" y="0"/>
                  </a:moveTo>
                  <a:lnTo>
                    <a:pt x="254472" y="5058"/>
                  </a:lnTo>
                  <a:lnTo>
                    <a:pt x="294464" y="17557"/>
                  </a:lnTo>
                  <a:lnTo>
                    <a:pt x="330111" y="35710"/>
                  </a:lnTo>
                  <a:lnTo>
                    <a:pt x="360641" y="61898"/>
                  </a:lnTo>
                  <a:lnTo>
                    <a:pt x="386826" y="93144"/>
                  </a:lnTo>
                  <a:lnTo>
                    <a:pt x="407179" y="130343"/>
                  </a:lnTo>
                  <a:lnTo>
                    <a:pt x="419557" y="168731"/>
                  </a:lnTo>
                  <a:lnTo>
                    <a:pt x="423902" y="211584"/>
                  </a:lnTo>
                  <a:lnTo>
                    <a:pt x="419557" y="255329"/>
                  </a:lnTo>
                  <a:lnTo>
                    <a:pt x="407179" y="295206"/>
                  </a:lnTo>
                  <a:lnTo>
                    <a:pt x="386826" y="330916"/>
                  </a:lnTo>
                  <a:lnTo>
                    <a:pt x="360641" y="361568"/>
                  </a:lnTo>
                  <a:lnTo>
                    <a:pt x="330111" y="388351"/>
                  </a:lnTo>
                  <a:lnTo>
                    <a:pt x="294464" y="407991"/>
                  </a:lnTo>
                  <a:lnTo>
                    <a:pt x="254472" y="420490"/>
                  </a:lnTo>
                  <a:lnTo>
                    <a:pt x="211594" y="425549"/>
                  </a:lnTo>
                  <a:lnTo>
                    <a:pt x="167942" y="420490"/>
                  </a:lnTo>
                  <a:lnTo>
                    <a:pt x="129408" y="407991"/>
                  </a:lnTo>
                  <a:lnTo>
                    <a:pt x="93076" y="388351"/>
                  </a:lnTo>
                  <a:lnTo>
                    <a:pt x="61802" y="361568"/>
                  </a:lnTo>
                  <a:lnTo>
                    <a:pt x="35617" y="330916"/>
                  </a:lnTo>
                  <a:lnTo>
                    <a:pt x="17436" y="295206"/>
                  </a:lnTo>
                  <a:lnTo>
                    <a:pt x="5088" y="255329"/>
                  </a:lnTo>
                  <a:lnTo>
                    <a:pt x="0" y="211584"/>
                  </a:lnTo>
                  <a:lnTo>
                    <a:pt x="5088" y="168731"/>
                  </a:lnTo>
                  <a:lnTo>
                    <a:pt x="17436" y="130343"/>
                  </a:lnTo>
                  <a:lnTo>
                    <a:pt x="35617" y="93144"/>
                  </a:lnTo>
                  <a:lnTo>
                    <a:pt x="61802" y="61898"/>
                  </a:lnTo>
                  <a:lnTo>
                    <a:pt x="93076" y="35710"/>
                  </a:lnTo>
                  <a:lnTo>
                    <a:pt x="129408" y="17557"/>
                  </a:lnTo>
                  <a:lnTo>
                    <a:pt x="167942" y="5058"/>
                  </a:lnTo>
                  <a:lnTo>
                    <a:pt x="211594" y="0"/>
                  </a:lnTo>
                  <a:close/>
                </a:path>
              </a:pathLst>
            </a:custGeom>
            <a:ln w="4166">
              <a:solidFill>
                <a:srgbClr val="FFFFFF"/>
              </a:solidFill>
            </a:ln>
          </p:spPr>
          <p:txBody>
            <a:bodyPr wrap="square" lIns="0" tIns="0" rIns="0" bIns="0" rtlCol="0"/>
            <a:lstStyle/>
            <a:p>
              <a:endParaRPr/>
            </a:p>
          </p:txBody>
        </p:sp>
        <p:pic>
          <p:nvPicPr>
            <p:cNvPr id="35" name="object 35"/>
            <p:cNvPicPr/>
            <p:nvPr/>
          </p:nvPicPr>
          <p:blipFill>
            <a:blip r:embed="rId18" cstate="print"/>
            <a:stretch>
              <a:fillRect/>
            </a:stretch>
          </p:blipFill>
          <p:spPr>
            <a:xfrm>
              <a:off x="4603096" y="1567384"/>
              <a:ext cx="437747" cy="439068"/>
            </a:xfrm>
            <a:prstGeom prst="rect">
              <a:avLst/>
            </a:prstGeom>
          </p:spPr>
        </p:pic>
        <p:sp>
          <p:nvSpPr>
            <p:cNvPr id="36" name="object 36"/>
            <p:cNvSpPr/>
            <p:nvPr/>
          </p:nvSpPr>
          <p:spPr>
            <a:xfrm>
              <a:off x="3733819" y="1722491"/>
              <a:ext cx="876300" cy="423545"/>
            </a:xfrm>
            <a:custGeom>
              <a:avLst/>
              <a:gdLst/>
              <a:ahLst/>
              <a:cxnLst/>
              <a:rect l="l" t="t" r="r" b="b"/>
              <a:pathLst>
                <a:path w="876300" h="423544">
                  <a:moveTo>
                    <a:pt x="272676" y="63386"/>
                  </a:moveTo>
                  <a:lnTo>
                    <a:pt x="876185" y="63386"/>
                  </a:lnTo>
                </a:path>
                <a:path w="876300" h="423544">
                  <a:moveTo>
                    <a:pt x="754751" y="120820"/>
                  </a:moveTo>
                  <a:lnTo>
                    <a:pt x="876185" y="63386"/>
                  </a:lnTo>
                </a:path>
                <a:path w="876300" h="423544">
                  <a:moveTo>
                    <a:pt x="876185" y="63386"/>
                  </a:moveTo>
                  <a:lnTo>
                    <a:pt x="761298" y="0"/>
                  </a:lnTo>
                </a:path>
                <a:path w="876300" h="423544">
                  <a:moveTo>
                    <a:pt x="63260" y="423466"/>
                  </a:moveTo>
                  <a:lnTo>
                    <a:pt x="63260" y="338356"/>
                  </a:lnTo>
                </a:path>
                <a:path w="876300" h="423544">
                  <a:moveTo>
                    <a:pt x="63260" y="283005"/>
                  </a:moveTo>
                  <a:lnTo>
                    <a:pt x="63260" y="277053"/>
                  </a:lnTo>
                </a:path>
                <a:path w="876300" h="423544">
                  <a:moveTo>
                    <a:pt x="119975" y="397278"/>
                  </a:moveTo>
                  <a:lnTo>
                    <a:pt x="63260" y="277053"/>
                  </a:lnTo>
                </a:path>
                <a:path w="876300" h="423544">
                  <a:moveTo>
                    <a:pt x="63260" y="277053"/>
                  </a:moveTo>
                  <a:lnTo>
                    <a:pt x="0" y="392814"/>
                  </a:lnTo>
                </a:path>
              </a:pathLst>
            </a:custGeom>
            <a:ln w="13816">
              <a:solidFill>
                <a:srgbClr val="000000"/>
              </a:solidFill>
            </a:ln>
          </p:spPr>
          <p:txBody>
            <a:bodyPr wrap="square" lIns="0" tIns="0" rIns="0" bIns="0" rtlCol="0"/>
            <a:lstStyle/>
            <a:p>
              <a:endParaRPr/>
            </a:p>
          </p:txBody>
        </p:sp>
      </p:grpSp>
      <p:grpSp>
        <p:nvGrpSpPr>
          <p:cNvPr id="37" name="object 37"/>
          <p:cNvGrpSpPr/>
          <p:nvPr/>
        </p:nvGrpSpPr>
        <p:grpSpPr>
          <a:xfrm>
            <a:off x="6502384" y="1567384"/>
            <a:ext cx="611505" cy="1577340"/>
            <a:chOff x="6502384" y="1567384"/>
            <a:chExt cx="611505" cy="1577340"/>
          </a:xfrm>
        </p:grpSpPr>
        <p:sp>
          <p:nvSpPr>
            <p:cNvPr id="38" name="object 38"/>
            <p:cNvSpPr/>
            <p:nvPr/>
          </p:nvSpPr>
          <p:spPr>
            <a:xfrm>
              <a:off x="6519826" y="1584708"/>
              <a:ext cx="424180" cy="426084"/>
            </a:xfrm>
            <a:custGeom>
              <a:avLst/>
              <a:gdLst/>
              <a:ahLst/>
              <a:cxnLst/>
              <a:rect l="l" t="t" r="r" b="b"/>
              <a:pathLst>
                <a:path w="424179" h="426085">
                  <a:moveTo>
                    <a:pt x="213171" y="0"/>
                  </a:moveTo>
                  <a:lnTo>
                    <a:pt x="169429" y="5058"/>
                  </a:lnTo>
                  <a:lnTo>
                    <a:pt x="129557" y="17557"/>
                  </a:lnTo>
                  <a:lnTo>
                    <a:pt x="93850" y="35710"/>
                  </a:lnTo>
                  <a:lnTo>
                    <a:pt x="63201" y="61898"/>
                  </a:lnTo>
                  <a:lnTo>
                    <a:pt x="37016" y="93144"/>
                  </a:lnTo>
                  <a:lnTo>
                    <a:pt x="17436" y="130343"/>
                  </a:lnTo>
                  <a:lnTo>
                    <a:pt x="5088" y="168731"/>
                  </a:lnTo>
                  <a:lnTo>
                    <a:pt x="0" y="211584"/>
                  </a:lnTo>
                  <a:lnTo>
                    <a:pt x="5088" y="255329"/>
                  </a:lnTo>
                  <a:lnTo>
                    <a:pt x="17436" y="295206"/>
                  </a:lnTo>
                  <a:lnTo>
                    <a:pt x="37016" y="330916"/>
                  </a:lnTo>
                  <a:lnTo>
                    <a:pt x="63201" y="361568"/>
                  </a:lnTo>
                  <a:lnTo>
                    <a:pt x="93850" y="388351"/>
                  </a:lnTo>
                  <a:lnTo>
                    <a:pt x="129557" y="407991"/>
                  </a:lnTo>
                  <a:lnTo>
                    <a:pt x="169429" y="420490"/>
                  </a:lnTo>
                  <a:lnTo>
                    <a:pt x="213171" y="425549"/>
                  </a:lnTo>
                  <a:lnTo>
                    <a:pt x="256019" y="420490"/>
                  </a:lnTo>
                  <a:lnTo>
                    <a:pt x="294404" y="407991"/>
                  </a:lnTo>
                  <a:lnTo>
                    <a:pt x="331599" y="388351"/>
                  </a:lnTo>
                  <a:lnTo>
                    <a:pt x="362248" y="361568"/>
                  </a:lnTo>
                  <a:lnTo>
                    <a:pt x="388433" y="330916"/>
                  </a:lnTo>
                  <a:lnTo>
                    <a:pt x="406584" y="295206"/>
                  </a:lnTo>
                  <a:lnTo>
                    <a:pt x="418784" y="255329"/>
                  </a:lnTo>
                  <a:lnTo>
                    <a:pt x="423842" y="211584"/>
                  </a:lnTo>
                  <a:lnTo>
                    <a:pt x="418784" y="168731"/>
                  </a:lnTo>
                  <a:lnTo>
                    <a:pt x="406584" y="130343"/>
                  </a:lnTo>
                  <a:lnTo>
                    <a:pt x="388433" y="93144"/>
                  </a:lnTo>
                  <a:lnTo>
                    <a:pt x="362248" y="61898"/>
                  </a:lnTo>
                  <a:lnTo>
                    <a:pt x="331599" y="35710"/>
                  </a:lnTo>
                  <a:lnTo>
                    <a:pt x="294404" y="17557"/>
                  </a:lnTo>
                  <a:lnTo>
                    <a:pt x="256019" y="5058"/>
                  </a:lnTo>
                  <a:lnTo>
                    <a:pt x="213171" y="0"/>
                  </a:lnTo>
                  <a:close/>
                </a:path>
              </a:pathLst>
            </a:custGeom>
            <a:solidFill>
              <a:srgbClr val="FFFFFF"/>
            </a:solidFill>
          </p:spPr>
          <p:txBody>
            <a:bodyPr wrap="square" lIns="0" tIns="0" rIns="0" bIns="0" rtlCol="0"/>
            <a:lstStyle/>
            <a:p>
              <a:endParaRPr/>
            </a:p>
          </p:txBody>
        </p:sp>
        <p:sp>
          <p:nvSpPr>
            <p:cNvPr id="39" name="object 39"/>
            <p:cNvSpPr/>
            <p:nvPr/>
          </p:nvSpPr>
          <p:spPr>
            <a:xfrm>
              <a:off x="6519826" y="1584708"/>
              <a:ext cx="424180" cy="426084"/>
            </a:xfrm>
            <a:custGeom>
              <a:avLst/>
              <a:gdLst/>
              <a:ahLst/>
              <a:cxnLst/>
              <a:rect l="l" t="t" r="r" b="b"/>
              <a:pathLst>
                <a:path w="424179" h="426085">
                  <a:moveTo>
                    <a:pt x="213171" y="0"/>
                  </a:moveTo>
                  <a:lnTo>
                    <a:pt x="256019" y="5058"/>
                  </a:lnTo>
                  <a:lnTo>
                    <a:pt x="294404" y="17557"/>
                  </a:lnTo>
                  <a:lnTo>
                    <a:pt x="331599" y="35710"/>
                  </a:lnTo>
                  <a:lnTo>
                    <a:pt x="362248" y="61898"/>
                  </a:lnTo>
                  <a:lnTo>
                    <a:pt x="388433" y="93144"/>
                  </a:lnTo>
                  <a:lnTo>
                    <a:pt x="406584" y="130343"/>
                  </a:lnTo>
                  <a:lnTo>
                    <a:pt x="418784" y="168731"/>
                  </a:lnTo>
                  <a:lnTo>
                    <a:pt x="423842" y="211584"/>
                  </a:lnTo>
                  <a:lnTo>
                    <a:pt x="418784" y="255329"/>
                  </a:lnTo>
                  <a:lnTo>
                    <a:pt x="406584" y="295206"/>
                  </a:lnTo>
                  <a:lnTo>
                    <a:pt x="388433" y="330916"/>
                  </a:lnTo>
                  <a:lnTo>
                    <a:pt x="362248" y="361568"/>
                  </a:lnTo>
                  <a:lnTo>
                    <a:pt x="331599" y="388351"/>
                  </a:lnTo>
                  <a:lnTo>
                    <a:pt x="294404" y="407991"/>
                  </a:lnTo>
                  <a:lnTo>
                    <a:pt x="256019" y="420490"/>
                  </a:lnTo>
                  <a:lnTo>
                    <a:pt x="213171" y="425549"/>
                  </a:lnTo>
                  <a:lnTo>
                    <a:pt x="169429" y="420490"/>
                  </a:lnTo>
                  <a:lnTo>
                    <a:pt x="129557" y="407991"/>
                  </a:lnTo>
                  <a:lnTo>
                    <a:pt x="93850" y="388351"/>
                  </a:lnTo>
                  <a:lnTo>
                    <a:pt x="63201" y="361568"/>
                  </a:lnTo>
                  <a:lnTo>
                    <a:pt x="37016" y="330916"/>
                  </a:lnTo>
                  <a:lnTo>
                    <a:pt x="17436" y="295206"/>
                  </a:lnTo>
                  <a:lnTo>
                    <a:pt x="5088" y="255329"/>
                  </a:lnTo>
                  <a:lnTo>
                    <a:pt x="0" y="211584"/>
                  </a:lnTo>
                  <a:lnTo>
                    <a:pt x="5088" y="168731"/>
                  </a:lnTo>
                  <a:lnTo>
                    <a:pt x="17436" y="130343"/>
                  </a:lnTo>
                  <a:lnTo>
                    <a:pt x="37016" y="93144"/>
                  </a:lnTo>
                  <a:lnTo>
                    <a:pt x="63201" y="61898"/>
                  </a:lnTo>
                  <a:lnTo>
                    <a:pt x="93850" y="35710"/>
                  </a:lnTo>
                  <a:lnTo>
                    <a:pt x="129557" y="17557"/>
                  </a:lnTo>
                  <a:lnTo>
                    <a:pt x="169429" y="5058"/>
                  </a:lnTo>
                  <a:lnTo>
                    <a:pt x="213171" y="0"/>
                  </a:lnTo>
                  <a:close/>
                </a:path>
              </a:pathLst>
            </a:custGeom>
            <a:ln w="4166">
              <a:solidFill>
                <a:srgbClr val="FFFFFF"/>
              </a:solidFill>
            </a:ln>
          </p:spPr>
          <p:txBody>
            <a:bodyPr wrap="square" lIns="0" tIns="0" rIns="0" bIns="0" rtlCol="0"/>
            <a:lstStyle/>
            <a:p>
              <a:endParaRPr/>
            </a:p>
          </p:txBody>
        </p:sp>
        <p:pic>
          <p:nvPicPr>
            <p:cNvPr id="40" name="object 40"/>
            <p:cNvPicPr/>
            <p:nvPr/>
          </p:nvPicPr>
          <p:blipFill>
            <a:blip r:embed="rId19" cstate="print"/>
            <a:stretch>
              <a:fillRect/>
            </a:stretch>
          </p:blipFill>
          <p:spPr>
            <a:xfrm>
              <a:off x="6502384" y="1567384"/>
              <a:ext cx="437777" cy="439068"/>
            </a:xfrm>
            <a:prstGeom prst="rect">
              <a:avLst/>
            </a:prstGeom>
          </p:spPr>
        </p:pic>
        <p:pic>
          <p:nvPicPr>
            <p:cNvPr id="41" name="object 41"/>
            <p:cNvPicPr/>
            <p:nvPr/>
          </p:nvPicPr>
          <p:blipFill>
            <a:blip r:embed="rId20" cstate="print"/>
            <a:stretch>
              <a:fillRect/>
            </a:stretch>
          </p:blipFill>
          <p:spPr>
            <a:xfrm>
              <a:off x="6502384" y="2706250"/>
              <a:ext cx="437777" cy="438384"/>
            </a:xfrm>
            <a:prstGeom prst="rect">
              <a:avLst/>
            </a:prstGeom>
          </p:spPr>
        </p:pic>
        <p:sp>
          <p:nvSpPr>
            <p:cNvPr id="42" name="object 42"/>
            <p:cNvSpPr/>
            <p:nvPr/>
          </p:nvSpPr>
          <p:spPr>
            <a:xfrm>
              <a:off x="6661880" y="1999544"/>
              <a:ext cx="452120" cy="985519"/>
            </a:xfrm>
            <a:custGeom>
              <a:avLst/>
              <a:gdLst/>
              <a:ahLst/>
              <a:cxnLst/>
              <a:rect l="l" t="t" r="r" b="b"/>
              <a:pathLst>
                <a:path w="452120" h="985519">
                  <a:moveTo>
                    <a:pt x="63380" y="713613"/>
                  </a:moveTo>
                  <a:lnTo>
                    <a:pt x="63380" y="0"/>
                  </a:lnTo>
                </a:path>
                <a:path w="452120" h="985519">
                  <a:moveTo>
                    <a:pt x="120213" y="120225"/>
                  </a:moveTo>
                  <a:lnTo>
                    <a:pt x="63380" y="0"/>
                  </a:lnTo>
                </a:path>
                <a:path w="452120" h="985519">
                  <a:moveTo>
                    <a:pt x="63380" y="0"/>
                  </a:moveTo>
                  <a:lnTo>
                    <a:pt x="0" y="115761"/>
                  </a:lnTo>
                </a:path>
                <a:path w="452120" h="985519">
                  <a:moveTo>
                    <a:pt x="451694" y="922192"/>
                  </a:moveTo>
                  <a:lnTo>
                    <a:pt x="366592" y="922192"/>
                  </a:lnTo>
                </a:path>
                <a:path w="452120" h="985519">
                  <a:moveTo>
                    <a:pt x="309758" y="922192"/>
                  </a:moveTo>
                  <a:lnTo>
                    <a:pt x="271373" y="922192"/>
                  </a:lnTo>
                </a:path>
                <a:path w="452120" h="985519">
                  <a:moveTo>
                    <a:pt x="392777" y="866216"/>
                  </a:moveTo>
                  <a:lnTo>
                    <a:pt x="271373" y="922192"/>
                  </a:lnTo>
                </a:path>
                <a:path w="452120" h="985519">
                  <a:moveTo>
                    <a:pt x="271373" y="922192"/>
                  </a:moveTo>
                  <a:lnTo>
                    <a:pt x="386826" y="985459"/>
                  </a:lnTo>
                </a:path>
              </a:pathLst>
            </a:custGeom>
            <a:ln w="13816">
              <a:solidFill>
                <a:srgbClr val="000000"/>
              </a:solidFill>
            </a:ln>
          </p:spPr>
          <p:txBody>
            <a:bodyPr wrap="square" lIns="0" tIns="0" rIns="0" bIns="0" rtlCol="0"/>
            <a:lstStyle/>
            <a:p>
              <a:endParaRPr/>
            </a:p>
          </p:txBody>
        </p:sp>
      </p:grpSp>
      <p:grpSp>
        <p:nvGrpSpPr>
          <p:cNvPr id="43" name="object 43"/>
          <p:cNvGrpSpPr/>
          <p:nvPr/>
        </p:nvGrpSpPr>
        <p:grpSpPr>
          <a:xfrm>
            <a:off x="4603096" y="2136073"/>
            <a:ext cx="1104900" cy="1009015"/>
            <a:chOff x="4603096" y="2136073"/>
            <a:chExt cx="1104900" cy="1009015"/>
          </a:xfrm>
        </p:grpSpPr>
        <p:pic>
          <p:nvPicPr>
            <p:cNvPr id="44" name="object 44"/>
            <p:cNvPicPr/>
            <p:nvPr/>
          </p:nvPicPr>
          <p:blipFill>
            <a:blip r:embed="rId21" cstate="print"/>
            <a:stretch>
              <a:fillRect/>
            </a:stretch>
          </p:blipFill>
          <p:spPr>
            <a:xfrm>
              <a:off x="4603096" y="2706249"/>
              <a:ext cx="437747" cy="438384"/>
            </a:xfrm>
            <a:prstGeom prst="rect">
              <a:avLst/>
            </a:prstGeom>
          </p:spPr>
        </p:pic>
        <p:pic>
          <p:nvPicPr>
            <p:cNvPr id="45" name="object 45"/>
            <p:cNvPicPr/>
            <p:nvPr/>
          </p:nvPicPr>
          <p:blipFill>
            <a:blip r:embed="rId22" cstate="print"/>
            <a:stretch>
              <a:fillRect/>
            </a:stretch>
          </p:blipFill>
          <p:spPr>
            <a:xfrm>
              <a:off x="5270610" y="2136073"/>
              <a:ext cx="437003" cy="438473"/>
            </a:xfrm>
            <a:prstGeom prst="rect">
              <a:avLst/>
            </a:prstGeom>
          </p:spPr>
        </p:pic>
        <p:sp>
          <p:nvSpPr>
            <p:cNvPr id="46" name="object 46"/>
            <p:cNvSpPr/>
            <p:nvPr/>
          </p:nvSpPr>
          <p:spPr>
            <a:xfrm>
              <a:off x="4998289" y="2533415"/>
              <a:ext cx="372110" cy="257175"/>
            </a:xfrm>
            <a:custGeom>
              <a:avLst/>
              <a:gdLst/>
              <a:ahLst/>
              <a:cxnLst/>
              <a:rect l="l" t="t" r="r" b="b"/>
              <a:pathLst>
                <a:path w="372110" h="257175">
                  <a:moveTo>
                    <a:pt x="371591" y="0"/>
                  </a:moveTo>
                  <a:lnTo>
                    <a:pt x="0" y="256817"/>
                  </a:lnTo>
                </a:path>
                <a:path w="372110" h="257175">
                  <a:moveTo>
                    <a:pt x="64719" y="139568"/>
                  </a:moveTo>
                  <a:lnTo>
                    <a:pt x="0" y="256817"/>
                  </a:lnTo>
                </a:path>
                <a:path w="372110" h="257175">
                  <a:moveTo>
                    <a:pt x="0" y="256817"/>
                  </a:moveTo>
                  <a:lnTo>
                    <a:pt x="130896" y="239855"/>
                  </a:lnTo>
                </a:path>
              </a:pathLst>
            </a:custGeom>
            <a:ln w="13816">
              <a:solidFill>
                <a:srgbClr val="000000"/>
              </a:solidFill>
            </a:ln>
          </p:spPr>
          <p:txBody>
            <a:bodyPr wrap="square" lIns="0" tIns="0" rIns="0" bIns="0" rtlCol="0"/>
            <a:lstStyle/>
            <a:p>
              <a:endParaRPr/>
            </a:p>
          </p:txBody>
        </p:sp>
      </p:grpSp>
      <p:pic>
        <p:nvPicPr>
          <p:cNvPr id="47" name="object 47"/>
          <p:cNvPicPr/>
          <p:nvPr/>
        </p:nvPicPr>
        <p:blipFill>
          <a:blip r:embed="rId23" cstate="print"/>
          <a:stretch>
            <a:fillRect/>
          </a:stretch>
        </p:blipFill>
        <p:spPr>
          <a:xfrm>
            <a:off x="5039377" y="3836931"/>
            <a:ext cx="437003" cy="438503"/>
          </a:xfrm>
          <a:prstGeom prst="rect">
            <a:avLst/>
          </a:prstGeom>
        </p:spPr>
      </p:pic>
      <p:grpSp>
        <p:nvGrpSpPr>
          <p:cNvPr id="48" name="object 48"/>
          <p:cNvGrpSpPr/>
          <p:nvPr/>
        </p:nvGrpSpPr>
        <p:grpSpPr>
          <a:xfrm>
            <a:off x="5039378" y="4974994"/>
            <a:ext cx="1470660" cy="444500"/>
            <a:chOff x="5039378" y="4974994"/>
            <a:chExt cx="1470660" cy="444500"/>
          </a:xfrm>
        </p:grpSpPr>
        <p:sp>
          <p:nvSpPr>
            <p:cNvPr id="49" name="object 49"/>
            <p:cNvSpPr/>
            <p:nvPr/>
          </p:nvSpPr>
          <p:spPr>
            <a:xfrm>
              <a:off x="5056849" y="4992437"/>
              <a:ext cx="423545" cy="424815"/>
            </a:xfrm>
            <a:custGeom>
              <a:avLst/>
              <a:gdLst/>
              <a:ahLst/>
              <a:cxnLst/>
              <a:rect l="l" t="t" r="r" b="b"/>
              <a:pathLst>
                <a:path w="423545" h="424814">
                  <a:moveTo>
                    <a:pt x="210850" y="0"/>
                  </a:moveTo>
                  <a:lnTo>
                    <a:pt x="167942" y="5088"/>
                  </a:lnTo>
                  <a:lnTo>
                    <a:pt x="129408" y="17468"/>
                  </a:lnTo>
                  <a:lnTo>
                    <a:pt x="92332" y="37109"/>
                  </a:lnTo>
                  <a:lnTo>
                    <a:pt x="61802" y="63266"/>
                  </a:lnTo>
                  <a:lnTo>
                    <a:pt x="35617" y="94543"/>
                  </a:lnTo>
                  <a:lnTo>
                    <a:pt x="16722" y="130194"/>
                  </a:lnTo>
                  <a:lnTo>
                    <a:pt x="4344" y="170190"/>
                  </a:lnTo>
                  <a:lnTo>
                    <a:pt x="0" y="213072"/>
                  </a:lnTo>
                  <a:lnTo>
                    <a:pt x="4344" y="256698"/>
                  </a:lnTo>
                  <a:lnTo>
                    <a:pt x="16722" y="295265"/>
                  </a:lnTo>
                  <a:lnTo>
                    <a:pt x="35617" y="332345"/>
                  </a:lnTo>
                  <a:lnTo>
                    <a:pt x="61802" y="363621"/>
                  </a:lnTo>
                  <a:lnTo>
                    <a:pt x="92332" y="389779"/>
                  </a:lnTo>
                  <a:lnTo>
                    <a:pt x="129408" y="407962"/>
                  </a:lnTo>
                  <a:lnTo>
                    <a:pt x="167942" y="420341"/>
                  </a:lnTo>
                  <a:lnTo>
                    <a:pt x="210850" y="424686"/>
                  </a:lnTo>
                  <a:lnTo>
                    <a:pt x="253758" y="420341"/>
                  </a:lnTo>
                  <a:lnTo>
                    <a:pt x="294464" y="407962"/>
                  </a:lnTo>
                  <a:lnTo>
                    <a:pt x="329367" y="389779"/>
                  </a:lnTo>
                  <a:lnTo>
                    <a:pt x="360641" y="363621"/>
                  </a:lnTo>
                  <a:lnTo>
                    <a:pt x="386826" y="332345"/>
                  </a:lnTo>
                  <a:lnTo>
                    <a:pt x="406465" y="295265"/>
                  </a:lnTo>
                  <a:lnTo>
                    <a:pt x="418813" y="256698"/>
                  </a:lnTo>
                  <a:lnTo>
                    <a:pt x="423188" y="213072"/>
                  </a:lnTo>
                  <a:lnTo>
                    <a:pt x="418813" y="170190"/>
                  </a:lnTo>
                  <a:lnTo>
                    <a:pt x="406465" y="130194"/>
                  </a:lnTo>
                  <a:lnTo>
                    <a:pt x="386826" y="94543"/>
                  </a:lnTo>
                  <a:lnTo>
                    <a:pt x="360641" y="63266"/>
                  </a:lnTo>
                  <a:lnTo>
                    <a:pt x="329367" y="37109"/>
                  </a:lnTo>
                  <a:lnTo>
                    <a:pt x="294464" y="17468"/>
                  </a:lnTo>
                  <a:lnTo>
                    <a:pt x="253758" y="5088"/>
                  </a:lnTo>
                  <a:lnTo>
                    <a:pt x="210850" y="0"/>
                  </a:lnTo>
                  <a:close/>
                </a:path>
              </a:pathLst>
            </a:custGeom>
            <a:solidFill>
              <a:srgbClr val="FFFFFF"/>
            </a:solidFill>
          </p:spPr>
          <p:txBody>
            <a:bodyPr wrap="square" lIns="0" tIns="0" rIns="0" bIns="0" rtlCol="0"/>
            <a:lstStyle/>
            <a:p>
              <a:endParaRPr/>
            </a:p>
          </p:txBody>
        </p:sp>
        <p:sp>
          <p:nvSpPr>
            <p:cNvPr id="50" name="object 50"/>
            <p:cNvSpPr/>
            <p:nvPr/>
          </p:nvSpPr>
          <p:spPr>
            <a:xfrm>
              <a:off x="5056849" y="4992437"/>
              <a:ext cx="423545" cy="424815"/>
            </a:xfrm>
            <a:custGeom>
              <a:avLst/>
              <a:gdLst/>
              <a:ahLst/>
              <a:cxnLst/>
              <a:rect l="l" t="t" r="r" b="b"/>
              <a:pathLst>
                <a:path w="423545" h="424814">
                  <a:moveTo>
                    <a:pt x="210850" y="0"/>
                  </a:moveTo>
                  <a:lnTo>
                    <a:pt x="253758" y="5088"/>
                  </a:lnTo>
                  <a:lnTo>
                    <a:pt x="294464" y="17468"/>
                  </a:lnTo>
                  <a:lnTo>
                    <a:pt x="329367" y="37109"/>
                  </a:lnTo>
                  <a:lnTo>
                    <a:pt x="360641" y="63266"/>
                  </a:lnTo>
                  <a:lnTo>
                    <a:pt x="386826" y="94543"/>
                  </a:lnTo>
                  <a:lnTo>
                    <a:pt x="406465" y="130194"/>
                  </a:lnTo>
                  <a:lnTo>
                    <a:pt x="418813" y="170190"/>
                  </a:lnTo>
                  <a:lnTo>
                    <a:pt x="423188" y="213072"/>
                  </a:lnTo>
                  <a:lnTo>
                    <a:pt x="418813" y="256698"/>
                  </a:lnTo>
                  <a:lnTo>
                    <a:pt x="406465" y="295265"/>
                  </a:lnTo>
                  <a:lnTo>
                    <a:pt x="386826" y="332345"/>
                  </a:lnTo>
                  <a:lnTo>
                    <a:pt x="360641" y="363621"/>
                  </a:lnTo>
                  <a:lnTo>
                    <a:pt x="329367" y="389779"/>
                  </a:lnTo>
                  <a:lnTo>
                    <a:pt x="294464" y="407962"/>
                  </a:lnTo>
                  <a:lnTo>
                    <a:pt x="253758" y="420341"/>
                  </a:lnTo>
                  <a:lnTo>
                    <a:pt x="210850" y="424686"/>
                  </a:lnTo>
                  <a:lnTo>
                    <a:pt x="167942" y="420341"/>
                  </a:lnTo>
                  <a:lnTo>
                    <a:pt x="129408" y="407962"/>
                  </a:lnTo>
                  <a:lnTo>
                    <a:pt x="92332" y="389779"/>
                  </a:lnTo>
                  <a:lnTo>
                    <a:pt x="61802" y="363621"/>
                  </a:lnTo>
                  <a:lnTo>
                    <a:pt x="35617" y="332345"/>
                  </a:lnTo>
                  <a:lnTo>
                    <a:pt x="16722" y="295265"/>
                  </a:lnTo>
                  <a:lnTo>
                    <a:pt x="4344" y="256698"/>
                  </a:lnTo>
                  <a:lnTo>
                    <a:pt x="0" y="213072"/>
                  </a:lnTo>
                  <a:lnTo>
                    <a:pt x="4344" y="170190"/>
                  </a:lnTo>
                  <a:lnTo>
                    <a:pt x="16722" y="130194"/>
                  </a:lnTo>
                  <a:lnTo>
                    <a:pt x="35617" y="94543"/>
                  </a:lnTo>
                  <a:lnTo>
                    <a:pt x="61802" y="63266"/>
                  </a:lnTo>
                  <a:lnTo>
                    <a:pt x="92332" y="37109"/>
                  </a:lnTo>
                  <a:lnTo>
                    <a:pt x="129408" y="17468"/>
                  </a:lnTo>
                  <a:lnTo>
                    <a:pt x="167942" y="5088"/>
                  </a:lnTo>
                  <a:lnTo>
                    <a:pt x="210850" y="0"/>
                  </a:lnTo>
                  <a:close/>
                </a:path>
              </a:pathLst>
            </a:custGeom>
            <a:ln w="4166">
              <a:solidFill>
                <a:srgbClr val="FFFFFF"/>
              </a:solidFill>
            </a:ln>
          </p:spPr>
          <p:txBody>
            <a:bodyPr wrap="square" lIns="0" tIns="0" rIns="0" bIns="0" rtlCol="0"/>
            <a:lstStyle/>
            <a:p>
              <a:endParaRPr/>
            </a:p>
          </p:txBody>
        </p:sp>
        <p:pic>
          <p:nvPicPr>
            <p:cNvPr id="51" name="object 51"/>
            <p:cNvPicPr/>
            <p:nvPr/>
          </p:nvPicPr>
          <p:blipFill>
            <a:blip r:embed="rId24" cstate="print"/>
            <a:stretch>
              <a:fillRect/>
            </a:stretch>
          </p:blipFill>
          <p:spPr>
            <a:xfrm>
              <a:off x="5039378" y="4974994"/>
              <a:ext cx="437003" cy="438503"/>
            </a:xfrm>
            <a:prstGeom prst="rect">
              <a:avLst/>
            </a:prstGeom>
          </p:spPr>
        </p:pic>
        <p:sp>
          <p:nvSpPr>
            <p:cNvPr id="52" name="object 52"/>
            <p:cNvSpPr/>
            <p:nvPr/>
          </p:nvSpPr>
          <p:spPr>
            <a:xfrm>
              <a:off x="6084260" y="4992437"/>
              <a:ext cx="423545" cy="424815"/>
            </a:xfrm>
            <a:custGeom>
              <a:avLst/>
              <a:gdLst/>
              <a:ahLst/>
              <a:cxnLst/>
              <a:rect l="l" t="t" r="r" b="b"/>
              <a:pathLst>
                <a:path w="423545" h="424814">
                  <a:moveTo>
                    <a:pt x="212337" y="0"/>
                  </a:moveTo>
                  <a:lnTo>
                    <a:pt x="169429" y="5088"/>
                  </a:lnTo>
                  <a:lnTo>
                    <a:pt x="129438" y="17468"/>
                  </a:lnTo>
                  <a:lnTo>
                    <a:pt x="93820" y="37109"/>
                  </a:lnTo>
                  <a:lnTo>
                    <a:pt x="63260" y="63266"/>
                  </a:lnTo>
                  <a:lnTo>
                    <a:pt x="37105" y="94543"/>
                  </a:lnTo>
                  <a:lnTo>
                    <a:pt x="16752" y="130194"/>
                  </a:lnTo>
                  <a:lnTo>
                    <a:pt x="4374" y="170190"/>
                  </a:lnTo>
                  <a:lnTo>
                    <a:pt x="0" y="213072"/>
                  </a:lnTo>
                  <a:lnTo>
                    <a:pt x="4374" y="256698"/>
                  </a:lnTo>
                  <a:lnTo>
                    <a:pt x="16752" y="295265"/>
                  </a:lnTo>
                  <a:lnTo>
                    <a:pt x="37105" y="332345"/>
                  </a:lnTo>
                  <a:lnTo>
                    <a:pt x="63261" y="363621"/>
                  </a:lnTo>
                  <a:lnTo>
                    <a:pt x="93820" y="389779"/>
                  </a:lnTo>
                  <a:lnTo>
                    <a:pt x="129438" y="407962"/>
                  </a:lnTo>
                  <a:lnTo>
                    <a:pt x="169429" y="420341"/>
                  </a:lnTo>
                  <a:lnTo>
                    <a:pt x="212337" y="424686"/>
                  </a:lnTo>
                  <a:lnTo>
                    <a:pt x="253787" y="420341"/>
                  </a:lnTo>
                  <a:lnTo>
                    <a:pt x="293779" y="407962"/>
                  </a:lnTo>
                  <a:lnTo>
                    <a:pt x="329397" y="389779"/>
                  </a:lnTo>
                  <a:lnTo>
                    <a:pt x="362129" y="363621"/>
                  </a:lnTo>
                  <a:lnTo>
                    <a:pt x="386112" y="332345"/>
                  </a:lnTo>
                  <a:lnTo>
                    <a:pt x="406495" y="295265"/>
                  </a:lnTo>
                  <a:lnTo>
                    <a:pt x="418843" y="256698"/>
                  </a:lnTo>
                  <a:lnTo>
                    <a:pt x="423217" y="213072"/>
                  </a:lnTo>
                  <a:lnTo>
                    <a:pt x="418843" y="170190"/>
                  </a:lnTo>
                  <a:lnTo>
                    <a:pt x="406495" y="130194"/>
                  </a:lnTo>
                  <a:lnTo>
                    <a:pt x="386112" y="94543"/>
                  </a:lnTo>
                  <a:lnTo>
                    <a:pt x="362129" y="63266"/>
                  </a:lnTo>
                  <a:lnTo>
                    <a:pt x="329397" y="37109"/>
                  </a:lnTo>
                  <a:lnTo>
                    <a:pt x="293779" y="17468"/>
                  </a:lnTo>
                  <a:lnTo>
                    <a:pt x="253787" y="5088"/>
                  </a:lnTo>
                  <a:lnTo>
                    <a:pt x="212337" y="0"/>
                  </a:lnTo>
                  <a:close/>
                </a:path>
              </a:pathLst>
            </a:custGeom>
            <a:solidFill>
              <a:srgbClr val="FFFFFF"/>
            </a:solidFill>
          </p:spPr>
          <p:txBody>
            <a:bodyPr wrap="square" lIns="0" tIns="0" rIns="0" bIns="0" rtlCol="0"/>
            <a:lstStyle/>
            <a:p>
              <a:endParaRPr/>
            </a:p>
          </p:txBody>
        </p:sp>
        <p:sp>
          <p:nvSpPr>
            <p:cNvPr id="53" name="object 53"/>
            <p:cNvSpPr/>
            <p:nvPr/>
          </p:nvSpPr>
          <p:spPr>
            <a:xfrm>
              <a:off x="6084260" y="4992437"/>
              <a:ext cx="423545" cy="424815"/>
            </a:xfrm>
            <a:custGeom>
              <a:avLst/>
              <a:gdLst/>
              <a:ahLst/>
              <a:cxnLst/>
              <a:rect l="l" t="t" r="r" b="b"/>
              <a:pathLst>
                <a:path w="423545" h="424814">
                  <a:moveTo>
                    <a:pt x="212337" y="0"/>
                  </a:moveTo>
                  <a:lnTo>
                    <a:pt x="253787" y="5088"/>
                  </a:lnTo>
                  <a:lnTo>
                    <a:pt x="293779" y="17468"/>
                  </a:lnTo>
                  <a:lnTo>
                    <a:pt x="329397" y="37109"/>
                  </a:lnTo>
                  <a:lnTo>
                    <a:pt x="362129" y="63266"/>
                  </a:lnTo>
                  <a:lnTo>
                    <a:pt x="386112" y="94543"/>
                  </a:lnTo>
                  <a:lnTo>
                    <a:pt x="406495" y="130194"/>
                  </a:lnTo>
                  <a:lnTo>
                    <a:pt x="418843" y="170190"/>
                  </a:lnTo>
                  <a:lnTo>
                    <a:pt x="423217" y="213072"/>
                  </a:lnTo>
                  <a:lnTo>
                    <a:pt x="418843" y="256698"/>
                  </a:lnTo>
                  <a:lnTo>
                    <a:pt x="406495" y="295265"/>
                  </a:lnTo>
                  <a:lnTo>
                    <a:pt x="386112" y="332345"/>
                  </a:lnTo>
                  <a:lnTo>
                    <a:pt x="362129" y="363621"/>
                  </a:lnTo>
                  <a:lnTo>
                    <a:pt x="329397" y="389779"/>
                  </a:lnTo>
                  <a:lnTo>
                    <a:pt x="293779" y="407962"/>
                  </a:lnTo>
                  <a:lnTo>
                    <a:pt x="253787" y="420341"/>
                  </a:lnTo>
                  <a:lnTo>
                    <a:pt x="212337" y="424686"/>
                  </a:lnTo>
                  <a:lnTo>
                    <a:pt x="169429" y="420341"/>
                  </a:lnTo>
                  <a:lnTo>
                    <a:pt x="129438" y="407962"/>
                  </a:lnTo>
                  <a:lnTo>
                    <a:pt x="93820" y="389779"/>
                  </a:lnTo>
                  <a:lnTo>
                    <a:pt x="63261" y="363621"/>
                  </a:lnTo>
                  <a:lnTo>
                    <a:pt x="37105" y="332345"/>
                  </a:lnTo>
                  <a:lnTo>
                    <a:pt x="16752" y="295265"/>
                  </a:lnTo>
                  <a:lnTo>
                    <a:pt x="4374" y="256698"/>
                  </a:lnTo>
                  <a:lnTo>
                    <a:pt x="0" y="213072"/>
                  </a:lnTo>
                  <a:lnTo>
                    <a:pt x="4374" y="170190"/>
                  </a:lnTo>
                  <a:lnTo>
                    <a:pt x="16752" y="130194"/>
                  </a:lnTo>
                  <a:lnTo>
                    <a:pt x="37105" y="94543"/>
                  </a:lnTo>
                  <a:lnTo>
                    <a:pt x="63260" y="63266"/>
                  </a:lnTo>
                  <a:lnTo>
                    <a:pt x="93820" y="37109"/>
                  </a:lnTo>
                  <a:lnTo>
                    <a:pt x="129438" y="17468"/>
                  </a:lnTo>
                  <a:lnTo>
                    <a:pt x="169429" y="5088"/>
                  </a:lnTo>
                  <a:lnTo>
                    <a:pt x="212337" y="0"/>
                  </a:lnTo>
                  <a:close/>
                </a:path>
              </a:pathLst>
            </a:custGeom>
            <a:ln w="4166">
              <a:solidFill>
                <a:srgbClr val="FFFFFF"/>
              </a:solidFill>
            </a:ln>
          </p:spPr>
          <p:txBody>
            <a:bodyPr wrap="square" lIns="0" tIns="0" rIns="0" bIns="0" rtlCol="0"/>
            <a:lstStyle/>
            <a:p>
              <a:endParaRPr/>
            </a:p>
          </p:txBody>
        </p:sp>
        <p:pic>
          <p:nvPicPr>
            <p:cNvPr id="54" name="object 54"/>
            <p:cNvPicPr/>
            <p:nvPr/>
          </p:nvPicPr>
          <p:blipFill>
            <a:blip r:embed="rId25" cstate="print"/>
            <a:stretch>
              <a:fillRect/>
            </a:stretch>
          </p:blipFill>
          <p:spPr>
            <a:xfrm>
              <a:off x="6066818" y="4974994"/>
              <a:ext cx="437003" cy="438503"/>
            </a:xfrm>
            <a:prstGeom prst="rect">
              <a:avLst/>
            </a:prstGeom>
          </p:spPr>
        </p:pic>
        <p:sp>
          <p:nvSpPr>
            <p:cNvPr id="55" name="object 55"/>
            <p:cNvSpPr/>
            <p:nvPr/>
          </p:nvSpPr>
          <p:spPr>
            <a:xfrm>
              <a:off x="5469473" y="5135338"/>
              <a:ext cx="604520" cy="120014"/>
            </a:xfrm>
            <a:custGeom>
              <a:avLst/>
              <a:gdLst/>
              <a:ahLst/>
              <a:cxnLst/>
              <a:rect l="l" t="t" r="r" b="b"/>
              <a:pathLst>
                <a:path w="604520" h="120014">
                  <a:moveTo>
                    <a:pt x="604252" y="56720"/>
                  </a:moveTo>
                  <a:lnTo>
                    <a:pt x="0" y="56720"/>
                  </a:lnTo>
                </a:path>
                <a:path w="604520" h="120014">
                  <a:moveTo>
                    <a:pt x="120719" y="0"/>
                  </a:moveTo>
                  <a:lnTo>
                    <a:pt x="0" y="56720"/>
                  </a:lnTo>
                </a:path>
                <a:path w="604520" h="120014">
                  <a:moveTo>
                    <a:pt x="0" y="56720"/>
                  </a:moveTo>
                  <a:lnTo>
                    <a:pt x="115631" y="119987"/>
                  </a:lnTo>
                </a:path>
              </a:pathLst>
            </a:custGeom>
            <a:ln w="13816">
              <a:solidFill>
                <a:srgbClr val="000000"/>
              </a:solidFill>
            </a:ln>
          </p:spPr>
          <p:txBody>
            <a:bodyPr wrap="square" lIns="0" tIns="0" rIns="0" bIns="0" rtlCol="0"/>
            <a:lstStyle/>
            <a:p>
              <a:endParaRPr/>
            </a:p>
          </p:txBody>
        </p:sp>
      </p:grpSp>
      <p:pic>
        <p:nvPicPr>
          <p:cNvPr id="56" name="object 56"/>
          <p:cNvPicPr/>
          <p:nvPr/>
        </p:nvPicPr>
        <p:blipFill>
          <a:blip r:embed="rId26" cstate="print"/>
          <a:stretch>
            <a:fillRect/>
          </a:stretch>
        </p:blipFill>
        <p:spPr>
          <a:xfrm>
            <a:off x="6066818" y="3836931"/>
            <a:ext cx="437003" cy="438503"/>
          </a:xfrm>
          <a:prstGeom prst="rect">
            <a:avLst/>
          </a:prstGeom>
        </p:spPr>
      </p:pic>
      <p:pic>
        <p:nvPicPr>
          <p:cNvPr id="57" name="object 57"/>
          <p:cNvPicPr/>
          <p:nvPr/>
        </p:nvPicPr>
        <p:blipFill>
          <a:blip r:embed="rId27" cstate="print"/>
          <a:stretch>
            <a:fillRect/>
          </a:stretch>
        </p:blipFill>
        <p:spPr>
          <a:xfrm>
            <a:off x="6733528" y="4407049"/>
            <a:ext cx="436944" cy="438503"/>
          </a:xfrm>
          <a:prstGeom prst="rect">
            <a:avLst/>
          </a:prstGeom>
        </p:spPr>
      </p:pic>
      <p:sp>
        <p:nvSpPr>
          <p:cNvPr id="58" name="object 58"/>
          <p:cNvSpPr/>
          <p:nvPr/>
        </p:nvSpPr>
        <p:spPr>
          <a:xfrm>
            <a:off x="3797080" y="2486099"/>
            <a:ext cx="0" cy="85090"/>
          </a:xfrm>
          <a:custGeom>
            <a:avLst/>
            <a:gdLst/>
            <a:ahLst/>
            <a:cxnLst/>
            <a:rect l="l" t="t" r="r" b="b"/>
            <a:pathLst>
              <a:path h="85089">
                <a:moveTo>
                  <a:pt x="0" y="84514"/>
                </a:moveTo>
                <a:lnTo>
                  <a:pt x="0" y="0"/>
                </a:lnTo>
              </a:path>
            </a:pathLst>
          </a:custGeom>
          <a:ln w="13815">
            <a:solidFill>
              <a:srgbClr val="000000"/>
            </a:solidFill>
          </a:ln>
        </p:spPr>
        <p:txBody>
          <a:bodyPr wrap="square" lIns="0" tIns="0" rIns="0" bIns="0" rtlCol="0"/>
          <a:lstStyle/>
          <a:p>
            <a:endParaRPr/>
          </a:p>
        </p:txBody>
      </p:sp>
      <p:sp>
        <p:nvSpPr>
          <p:cNvPr id="59" name="object 59"/>
          <p:cNvSpPr/>
          <p:nvPr/>
        </p:nvSpPr>
        <p:spPr>
          <a:xfrm>
            <a:off x="3797080" y="2345043"/>
            <a:ext cx="0" cy="85725"/>
          </a:xfrm>
          <a:custGeom>
            <a:avLst/>
            <a:gdLst/>
            <a:ahLst/>
            <a:cxnLst/>
            <a:rect l="l" t="t" r="r" b="b"/>
            <a:pathLst>
              <a:path h="85725">
                <a:moveTo>
                  <a:pt x="0" y="85109"/>
                </a:moveTo>
                <a:lnTo>
                  <a:pt x="0" y="0"/>
                </a:lnTo>
              </a:path>
            </a:pathLst>
          </a:custGeom>
          <a:ln w="13815">
            <a:solidFill>
              <a:srgbClr val="000000"/>
            </a:solidFill>
          </a:ln>
        </p:spPr>
        <p:txBody>
          <a:bodyPr wrap="square" lIns="0" tIns="0" rIns="0" bIns="0" rtlCol="0"/>
          <a:lstStyle/>
          <a:p>
            <a:endParaRPr/>
          </a:p>
        </p:txBody>
      </p:sp>
      <p:sp>
        <p:nvSpPr>
          <p:cNvPr id="60" name="object 60"/>
          <p:cNvSpPr/>
          <p:nvPr/>
        </p:nvSpPr>
        <p:spPr>
          <a:xfrm>
            <a:off x="3797080" y="2203392"/>
            <a:ext cx="0" cy="85090"/>
          </a:xfrm>
          <a:custGeom>
            <a:avLst/>
            <a:gdLst/>
            <a:ahLst/>
            <a:cxnLst/>
            <a:rect l="l" t="t" r="r" b="b"/>
            <a:pathLst>
              <a:path h="85089">
                <a:moveTo>
                  <a:pt x="0" y="84812"/>
                </a:moveTo>
                <a:lnTo>
                  <a:pt x="0" y="0"/>
                </a:lnTo>
              </a:path>
            </a:pathLst>
          </a:custGeom>
          <a:ln w="13815">
            <a:solidFill>
              <a:srgbClr val="000000"/>
            </a:solidFill>
          </a:ln>
        </p:spPr>
        <p:txBody>
          <a:bodyPr wrap="square" lIns="0" tIns="0" rIns="0" bIns="0" rtlCol="0"/>
          <a:lstStyle/>
          <a:p>
            <a:endParaRPr/>
          </a:p>
        </p:txBody>
      </p:sp>
      <p:sp>
        <p:nvSpPr>
          <p:cNvPr id="61" name="object 61"/>
          <p:cNvSpPr/>
          <p:nvPr/>
        </p:nvSpPr>
        <p:spPr>
          <a:xfrm>
            <a:off x="7310559" y="2921737"/>
            <a:ext cx="85090" cy="0"/>
          </a:xfrm>
          <a:custGeom>
            <a:avLst/>
            <a:gdLst/>
            <a:ahLst/>
            <a:cxnLst/>
            <a:rect l="l" t="t" r="r" b="b"/>
            <a:pathLst>
              <a:path w="85090">
                <a:moveTo>
                  <a:pt x="84506" y="0"/>
                </a:moveTo>
                <a:lnTo>
                  <a:pt x="0" y="0"/>
                </a:lnTo>
              </a:path>
            </a:pathLst>
          </a:custGeom>
          <a:ln w="13816">
            <a:solidFill>
              <a:srgbClr val="000000"/>
            </a:solidFill>
          </a:ln>
        </p:spPr>
        <p:txBody>
          <a:bodyPr wrap="square" lIns="0" tIns="0" rIns="0" bIns="0" rtlCol="0"/>
          <a:lstStyle/>
          <a:p>
            <a:endParaRPr/>
          </a:p>
        </p:txBody>
      </p:sp>
      <p:sp>
        <p:nvSpPr>
          <p:cNvPr id="62" name="object 62"/>
          <p:cNvSpPr/>
          <p:nvPr/>
        </p:nvSpPr>
        <p:spPr>
          <a:xfrm>
            <a:off x="7170111" y="2921737"/>
            <a:ext cx="85090" cy="0"/>
          </a:xfrm>
          <a:custGeom>
            <a:avLst/>
            <a:gdLst/>
            <a:ahLst/>
            <a:cxnLst/>
            <a:rect l="l" t="t" r="r" b="b"/>
            <a:pathLst>
              <a:path w="85090">
                <a:moveTo>
                  <a:pt x="84506" y="0"/>
                </a:moveTo>
                <a:lnTo>
                  <a:pt x="0" y="0"/>
                </a:lnTo>
              </a:path>
            </a:pathLst>
          </a:custGeom>
          <a:ln w="13816">
            <a:solidFill>
              <a:srgbClr val="000000"/>
            </a:solidFill>
          </a:ln>
        </p:spPr>
        <p:txBody>
          <a:bodyPr wrap="square" lIns="0" tIns="0" rIns="0" bIns="0" rtlCol="0"/>
          <a:lstStyle/>
          <a:p>
            <a:endParaRPr/>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z="3200" dirty="0"/>
              <a:t>Parallel</a:t>
            </a:r>
            <a:r>
              <a:rPr sz="3200" spc="-10" dirty="0"/>
              <a:t> odd-</a:t>
            </a:r>
            <a:r>
              <a:rPr sz="3200" dirty="0"/>
              <a:t>even</a:t>
            </a:r>
            <a:r>
              <a:rPr sz="3200" spc="-45" dirty="0"/>
              <a:t> </a:t>
            </a:r>
            <a:r>
              <a:rPr sz="3200" dirty="0"/>
              <a:t>transposition</a:t>
            </a:r>
            <a:r>
              <a:rPr sz="3200" spc="-30" dirty="0"/>
              <a:t> </a:t>
            </a:r>
            <a:r>
              <a:rPr sz="3200" spc="-20" dirty="0"/>
              <a:t>sort</a:t>
            </a:r>
            <a:endParaRPr sz="3200"/>
          </a:p>
        </p:txBody>
      </p:sp>
      <p:pic>
        <p:nvPicPr>
          <p:cNvPr id="3" name="object 3"/>
          <p:cNvPicPr/>
          <p:nvPr/>
        </p:nvPicPr>
        <p:blipFill>
          <a:blip r:embed="rId2" cstate="print"/>
          <a:stretch>
            <a:fillRect/>
          </a:stretch>
        </p:blipFill>
        <p:spPr>
          <a:xfrm>
            <a:off x="2855976" y="848867"/>
            <a:ext cx="5542787" cy="5353812"/>
          </a:xfrm>
          <a:prstGeom prst="rect">
            <a:avLst/>
          </a:prstGeom>
        </p:spPr>
      </p:pic>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30" dirty="0"/>
              <a:t>Run-</a:t>
            </a:r>
            <a:r>
              <a:rPr dirty="0"/>
              <a:t>times</a:t>
            </a:r>
            <a:r>
              <a:rPr spc="5" dirty="0"/>
              <a:t> </a:t>
            </a:r>
            <a:r>
              <a:rPr dirty="0"/>
              <a:t>of</a:t>
            </a:r>
            <a:r>
              <a:rPr spc="5" dirty="0"/>
              <a:t> </a:t>
            </a:r>
            <a:r>
              <a:rPr dirty="0"/>
              <a:t>parallel</a:t>
            </a:r>
            <a:r>
              <a:rPr spc="5" dirty="0"/>
              <a:t> </a:t>
            </a:r>
            <a:r>
              <a:rPr spc="-30" dirty="0"/>
              <a:t>odd-</a:t>
            </a:r>
            <a:r>
              <a:rPr dirty="0"/>
              <a:t>even</a:t>
            </a:r>
            <a:r>
              <a:rPr spc="15" dirty="0"/>
              <a:t> </a:t>
            </a:r>
            <a:r>
              <a:rPr spc="-20" dirty="0"/>
              <a:t>sort</a:t>
            </a:r>
          </a:p>
        </p:txBody>
      </p:sp>
      <p:pic>
        <p:nvPicPr>
          <p:cNvPr id="3" name="object 3"/>
          <p:cNvPicPr/>
          <p:nvPr/>
        </p:nvPicPr>
        <p:blipFill>
          <a:blip r:embed="rId2" cstate="print"/>
          <a:stretch>
            <a:fillRect/>
          </a:stretch>
        </p:blipFill>
        <p:spPr>
          <a:xfrm>
            <a:off x="2496311" y="1484375"/>
            <a:ext cx="7056120" cy="3435096"/>
          </a:xfrm>
          <a:prstGeom prst="rect">
            <a:avLst/>
          </a:prstGeom>
        </p:spPr>
      </p:pic>
      <p:sp>
        <p:nvSpPr>
          <p:cNvPr id="4" name="object 4"/>
          <p:cNvSpPr txBox="1"/>
          <p:nvPr/>
        </p:nvSpPr>
        <p:spPr>
          <a:xfrm>
            <a:off x="5815076" y="5111622"/>
            <a:ext cx="2961005" cy="330835"/>
          </a:xfrm>
          <a:prstGeom prst="rect">
            <a:avLst/>
          </a:prstGeom>
        </p:spPr>
        <p:txBody>
          <a:bodyPr vert="horz" wrap="square" lIns="0" tIns="12700" rIns="0" bIns="0" rtlCol="0">
            <a:spAutoFit/>
          </a:bodyPr>
          <a:lstStyle/>
          <a:p>
            <a:pPr marL="12700">
              <a:lnSpc>
                <a:spcPct val="100000"/>
              </a:lnSpc>
              <a:spcBef>
                <a:spcPts val="100"/>
              </a:spcBef>
            </a:pPr>
            <a:r>
              <a:rPr sz="2000" i="1" dirty="0">
                <a:solidFill>
                  <a:srgbClr val="FF0000"/>
                </a:solidFill>
                <a:latin typeface="Arial"/>
                <a:cs typeface="Arial"/>
              </a:rPr>
              <a:t>(times</a:t>
            </a:r>
            <a:r>
              <a:rPr sz="2000" i="1" spc="-30" dirty="0">
                <a:solidFill>
                  <a:srgbClr val="FF0000"/>
                </a:solidFill>
                <a:latin typeface="Arial"/>
                <a:cs typeface="Arial"/>
              </a:rPr>
              <a:t> </a:t>
            </a:r>
            <a:r>
              <a:rPr sz="2000" i="1" dirty="0">
                <a:solidFill>
                  <a:srgbClr val="FF0000"/>
                </a:solidFill>
                <a:latin typeface="Arial"/>
                <a:cs typeface="Arial"/>
              </a:rPr>
              <a:t>are</a:t>
            </a:r>
            <a:r>
              <a:rPr sz="2000" i="1" spc="-40" dirty="0">
                <a:solidFill>
                  <a:srgbClr val="FF0000"/>
                </a:solidFill>
                <a:latin typeface="Arial"/>
                <a:cs typeface="Arial"/>
              </a:rPr>
              <a:t> </a:t>
            </a:r>
            <a:r>
              <a:rPr sz="2000" i="1" dirty="0">
                <a:solidFill>
                  <a:srgbClr val="FF0000"/>
                </a:solidFill>
                <a:latin typeface="Arial"/>
                <a:cs typeface="Arial"/>
              </a:rPr>
              <a:t>in</a:t>
            </a:r>
            <a:r>
              <a:rPr sz="2000" i="1" spc="-10" dirty="0">
                <a:solidFill>
                  <a:srgbClr val="FF0000"/>
                </a:solidFill>
                <a:latin typeface="Arial"/>
                <a:cs typeface="Arial"/>
              </a:rPr>
              <a:t> milliseconds)</a:t>
            </a:r>
            <a:endParaRPr sz="2000">
              <a:latin typeface="Arial"/>
              <a:cs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dirty="0">
                <a:solidFill>
                  <a:srgbClr val="001F5F"/>
                </a:solidFill>
              </a:rPr>
              <a:t>Blocking</a:t>
            </a:r>
            <a:r>
              <a:rPr spc="-10" dirty="0">
                <a:solidFill>
                  <a:srgbClr val="001F5F"/>
                </a:solidFill>
              </a:rPr>
              <a:t> </a:t>
            </a:r>
            <a:r>
              <a:rPr dirty="0">
                <a:solidFill>
                  <a:srgbClr val="001F5F"/>
                </a:solidFill>
              </a:rPr>
              <a:t>Message </a:t>
            </a:r>
            <a:r>
              <a:rPr spc="-10" dirty="0">
                <a:solidFill>
                  <a:srgbClr val="001F5F"/>
                </a:solidFill>
              </a:rPr>
              <a:t>Passing</a:t>
            </a:r>
          </a:p>
        </p:txBody>
      </p:sp>
      <p:sp>
        <p:nvSpPr>
          <p:cNvPr id="3" name="object 3"/>
          <p:cNvSpPr txBox="1"/>
          <p:nvPr/>
        </p:nvSpPr>
        <p:spPr>
          <a:xfrm>
            <a:off x="850493" y="1238549"/>
            <a:ext cx="10185400" cy="3842077"/>
          </a:xfrm>
          <a:prstGeom prst="rect">
            <a:avLst/>
          </a:prstGeom>
        </p:spPr>
        <p:txBody>
          <a:bodyPr vert="horz" wrap="square" lIns="0" tIns="152400" rIns="0" bIns="0" rtlCol="0">
            <a:spAutoFit/>
          </a:bodyPr>
          <a:lstStyle/>
          <a:p>
            <a:pPr>
              <a:lnSpc>
                <a:spcPct val="150000"/>
              </a:lnSpc>
            </a:pPr>
            <a:r>
              <a:rPr lang="en-IN" dirty="0"/>
              <a:t>A blocking send is a communication operation where the sender process waits until the data is either copied to a buffer or received by the destination process. The function only returns when the send operation is completed.</a:t>
            </a:r>
          </a:p>
          <a:p>
            <a:pPr>
              <a:lnSpc>
                <a:spcPct val="150000"/>
              </a:lnSpc>
            </a:pPr>
            <a:r>
              <a:rPr lang="en-IN" b="1" dirty="0"/>
              <a:t>Characteristics:</a:t>
            </a:r>
          </a:p>
          <a:p>
            <a:pPr>
              <a:lnSpc>
                <a:spcPct val="150000"/>
              </a:lnSpc>
              <a:buFont typeface="+mj-lt"/>
              <a:buAutoNum type="arabicPeriod"/>
            </a:pPr>
            <a:r>
              <a:rPr lang="en-IN" b="1" dirty="0"/>
              <a:t>Synchronous:</a:t>
            </a:r>
            <a:r>
              <a:rPr lang="en-IN" dirty="0"/>
              <a:t> The sender waits until the message is fully sent or buffered.</a:t>
            </a:r>
          </a:p>
          <a:p>
            <a:pPr>
              <a:lnSpc>
                <a:spcPct val="150000"/>
              </a:lnSpc>
              <a:buFont typeface="+mj-lt"/>
              <a:buAutoNum type="arabicPeriod"/>
            </a:pPr>
            <a:r>
              <a:rPr lang="en-IN" b="1" dirty="0"/>
              <a:t>Guarantees Completion:</a:t>
            </a:r>
            <a:r>
              <a:rPr lang="en-IN" dirty="0"/>
              <a:t> The data is safe to modify only after the function returns.</a:t>
            </a:r>
          </a:p>
          <a:p>
            <a:pPr>
              <a:lnSpc>
                <a:spcPct val="150000"/>
              </a:lnSpc>
              <a:buFont typeface="+mj-lt"/>
              <a:buAutoNum type="arabicPeriod"/>
            </a:pPr>
            <a:r>
              <a:rPr lang="en-IN" b="1" dirty="0"/>
              <a:t>Simple to Implement:</a:t>
            </a:r>
            <a:r>
              <a:rPr lang="en-IN" dirty="0"/>
              <a:t> Easier to use in programs because the operation is straightforward.</a:t>
            </a:r>
          </a:p>
          <a:p>
            <a:pPr>
              <a:lnSpc>
                <a:spcPct val="150000"/>
              </a:lnSpc>
              <a:buFont typeface="+mj-lt"/>
              <a:buAutoNum type="arabicPeriod"/>
            </a:pPr>
            <a:r>
              <a:rPr lang="en-IN" b="1" dirty="0"/>
              <a:t>Can Cause Deadlocks:</a:t>
            </a:r>
            <a:r>
              <a:rPr lang="en-IN" dirty="0"/>
              <a:t> If not carefully implemented, blocking sends and receives can lead to deadlocks when both processes wait for each other.</a:t>
            </a:r>
          </a:p>
        </p:txBody>
      </p:sp>
      <p:sp>
        <p:nvSpPr>
          <p:cNvPr id="5" name="TextBox 4">
            <a:extLst>
              <a:ext uri="{FF2B5EF4-FFF2-40B4-BE49-F238E27FC236}">
                <a16:creationId xmlns:a16="http://schemas.microsoft.com/office/drawing/2014/main" id="{9C8DFEB1-FB83-71B1-20EE-E10F8BD27502}"/>
              </a:ext>
            </a:extLst>
          </p:cNvPr>
          <p:cNvSpPr txBox="1"/>
          <p:nvPr/>
        </p:nvSpPr>
        <p:spPr>
          <a:xfrm>
            <a:off x="2514600" y="5943600"/>
            <a:ext cx="7620662" cy="369332"/>
          </a:xfrm>
          <a:prstGeom prst="rect">
            <a:avLst/>
          </a:prstGeom>
          <a:noFill/>
        </p:spPr>
        <p:txBody>
          <a:bodyPr wrap="square">
            <a:spAutoFit/>
          </a:bodyPr>
          <a:lstStyle/>
          <a:p>
            <a:r>
              <a:rPr lang="en-IN" dirty="0"/>
              <a:t>https://github.com/sachugowda/pds-bits/blob/main/block-nonblock.md</a:t>
            </a:r>
          </a:p>
        </p:txBody>
      </p:sp>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dirty="0"/>
              <a:t>Concluding</a:t>
            </a:r>
            <a:r>
              <a:rPr spc="-110" dirty="0"/>
              <a:t> </a:t>
            </a:r>
            <a:r>
              <a:rPr dirty="0"/>
              <a:t>Remarks</a:t>
            </a:r>
            <a:r>
              <a:rPr spc="-125" dirty="0"/>
              <a:t> </a:t>
            </a:r>
            <a:r>
              <a:rPr spc="-25" dirty="0"/>
              <a:t>(1)</a:t>
            </a:r>
          </a:p>
        </p:txBody>
      </p:sp>
      <p:sp>
        <p:nvSpPr>
          <p:cNvPr id="3" name="object 3"/>
          <p:cNvSpPr txBox="1"/>
          <p:nvPr/>
        </p:nvSpPr>
        <p:spPr>
          <a:xfrm>
            <a:off x="850493" y="1378458"/>
            <a:ext cx="10299700" cy="391160"/>
          </a:xfrm>
          <a:prstGeom prst="rect">
            <a:avLst/>
          </a:prstGeom>
        </p:spPr>
        <p:txBody>
          <a:bodyPr vert="horz" wrap="square" lIns="0" tIns="12700" rIns="0" bIns="0" rtlCol="0">
            <a:spAutoFit/>
          </a:bodyPr>
          <a:lstStyle/>
          <a:p>
            <a:pPr marL="393065" indent="-380365">
              <a:lnSpc>
                <a:spcPct val="100000"/>
              </a:lnSpc>
              <a:spcBef>
                <a:spcPts val="100"/>
              </a:spcBef>
              <a:buChar char="•"/>
              <a:tabLst>
                <a:tab pos="393065" algn="l"/>
              </a:tabLst>
            </a:pPr>
            <a:r>
              <a:rPr sz="2400" dirty="0">
                <a:latin typeface="Arial MT"/>
                <a:cs typeface="Arial MT"/>
              </a:rPr>
              <a:t>MPI</a:t>
            </a:r>
            <a:r>
              <a:rPr sz="2400" spc="-60" dirty="0">
                <a:latin typeface="Arial MT"/>
                <a:cs typeface="Arial MT"/>
              </a:rPr>
              <a:t> </a:t>
            </a:r>
            <a:r>
              <a:rPr sz="2400" dirty="0">
                <a:latin typeface="Arial MT"/>
                <a:cs typeface="Arial MT"/>
              </a:rPr>
              <a:t>or</a:t>
            </a:r>
            <a:r>
              <a:rPr sz="2400" spc="-40" dirty="0">
                <a:latin typeface="Arial MT"/>
                <a:cs typeface="Arial MT"/>
              </a:rPr>
              <a:t> </a:t>
            </a:r>
            <a:r>
              <a:rPr sz="2400" dirty="0">
                <a:latin typeface="Arial MT"/>
                <a:cs typeface="Arial MT"/>
              </a:rPr>
              <a:t>the</a:t>
            </a:r>
            <a:r>
              <a:rPr sz="2400" spc="-55" dirty="0">
                <a:latin typeface="Arial MT"/>
                <a:cs typeface="Arial MT"/>
              </a:rPr>
              <a:t> </a:t>
            </a:r>
            <a:r>
              <a:rPr sz="2400" spc="-25" dirty="0">
                <a:latin typeface="Arial MT"/>
                <a:cs typeface="Arial MT"/>
              </a:rPr>
              <a:t>Message-</a:t>
            </a:r>
            <a:r>
              <a:rPr sz="2400" dirty="0">
                <a:latin typeface="Arial MT"/>
                <a:cs typeface="Arial MT"/>
              </a:rPr>
              <a:t>Passing</a:t>
            </a:r>
            <a:r>
              <a:rPr sz="2400" spc="-20" dirty="0">
                <a:latin typeface="Arial MT"/>
                <a:cs typeface="Arial MT"/>
              </a:rPr>
              <a:t> </a:t>
            </a:r>
            <a:r>
              <a:rPr sz="2400" dirty="0">
                <a:latin typeface="Arial MT"/>
                <a:cs typeface="Arial MT"/>
              </a:rPr>
              <a:t>Interface</a:t>
            </a:r>
            <a:r>
              <a:rPr sz="2400" spc="-60" dirty="0">
                <a:latin typeface="Arial MT"/>
                <a:cs typeface="Arial MT"/>
              </a:rPr>
              <a:t> </a:t>
            </a:r>
            <a:r>
              <a:rPr sz="2400" dirty="0">
                <a:latin typeface="Arial MT"/>
                <a:cs typeface="Arial MT"/>
              </a:rPr>
              <a:t>is</a:t>
            </a:r>
            <a:r>
              <a:rPr sz="2400" spc="-40" dirty="0">
                <a:latin typeface="Arial MT"/>
                <a:cs typeface="Arial MT"/>
              </a:rPr>
              <a:t> </a:t>
            </a:r>
            <a:r>
              <a:rPr sz="2400" dirty="0">
                <a:latin typeface="Arial MT"/>
                <a:cs typeface="Arial MT"/>
              </a:rPr>
              <a:t>a</a:t>
            </a:r>
            <a:r>
              <a:rPr sz="2400" spc="-40" dirty="0">
                <a:latin typeface="Arial MT"/>
                <a:cs typeface="Arial MT"/>
              </a:rPr>
              <a:t> </a:t>
            </a:r>
            <a:r>
              <a:rPr sz="2400" dirty="0">
                <a:latin typeface="Arial MT"/>
                <a:cs typeface="Arial MT"/>
              </a:rPr>
              <a:t>library</a:t>
            </a:r>
            <a:r>
              <a:rPr sz="2400" spc="-35" dirty="0">
                <a:latin typeface="Arial MT"/>
                <a:cs typeface="Arial MT"/>
              </a:rPr>
              <a:t> </a:t>
            </a:r>
            <a:r>
              <a:rPr sz="2400" dirty="0">
                <a:latin typeface="Arial MT"/>
                <a:cs typeface="Arial MT"/>
              </a:rPr>
              <a:t>of</a:t>
            </a:r>
            <a:r>
              <a:rPr sz="2400" spc="-40" dirty="0">
                <a:latin typeface="Arial MT"/>
                <a:cs typeface="Arial MT"/>
              </a:rPr>
              <a:t> </a:t>
            </a:r>
            <a:r>
              <a:rPr sz="2400" dirty="0">
                <a:latin typeface="Arial MT"/>
                <a:cs typeface="Arial MT"/>
              </a:rPr>
              <a:t>functions</a:t>
            </a:r>
            <a:r>
              <a:rPr sz="2400" spc="-40" dirty="0">
                <a:latin typeface="Arial MT"/>
                <a:cs typeface="Arial MT"/>
              </a:rPr>
              <a:t> </a:t>
            </a:r>
            <a:r>
              <a:rPr sz="2400" dirty="0">
                <a:latin typeface="Arial MT"/>
                <a:cs typeface="Arial MT"/>
              </a:rPr>
              <a:t>that</a:t>
            </a:r>
            <a:r>
              <a:rPr sz="2400" spc="-50" dirty="0">
                <a:latin typeface="Arial MT"/>
                <a:cs typeface="Arial MT"/>
              </a:rPr>
              <a:t> </a:t>
            </a:r>
            <a:r>
              <a:rPr sz="2400" dirty="0">
                <a:latin typeface="Arial MT"/>
                <a:cs typeface="Arial MT"/>
              </a:rPr>
              <a:t>can</a:t>
            </a:r>
            <a:r>
              <a:rPr sz="2400" spc="-45" dirty="0">
                <a:latin typeface="Arial MT"/>
                <a:cs typeface="Arial MT"/>
              </a:rPr>
              <a:t> </a:t>
            </a:r>
            <a:r>
              <a:rPr sz="2400" spc="-25" dirty="0">
                <a:latin typeface="Arial MT"/>
                <a:cs typeface="Arial MT"/>
              </a:rPr>
              <a:t>be</a:t>
            </a:r>
            <a:endParaRPr sz="2400">
              <a:latin typeface="Arial MT"/>
              <a:cs typeface="Arial MT"/>
            </a:endParaRPr>
          </a:p>
        </p:txBody>
      </p:sp>
      <p:sp>
        <p:nvSpPr>
          <p:cNvPr id="4" name="object 4"/>
          <p:cNvSpPr txBox="1"/>
          <p:nvPr/>
        </p:nvSpPr>
        <p:spPr>
          <a:xfrm>
            <a:off x="850493" y="1617472"/>
            <a:ext cx="10065385" cy="2236470"/>
          </a:xfrm>
          <a:prstGeom prst="rect">
            <a:avLst/>
          </a:prstGeom>
        </p:spPr>
        <p:txBody>
          <a:bodyPr vert="horz" wrap="square" lIns="0" tIns="139065" rIns="0" bIns="0" rtlCol="0">
            <a:spAutoFit/>
          </a:bodyPr>
          <a:lstStyle/>
          <a:p>
            <a:pPr marL="393700">
              <a:lnSpc>
                <a:spcPct val="100000"/>
              </a:lnSpc>
              <a:spcBef>
                <a:spcPts val="1095"/>
              </a:spcBef>
            </a:pPr>
            <a:r>
              <a:rPr sz="2400" dirty="0">
                <a:latin typeface="Arial MT"/>
                <a:cs typeface="Arial MT"/>
              </a:rPr>
              <a:t>called</a:t>
            </a:r>
            <a:r>
              <a:rPr sz="2400" spc="-15" dirty="0">
                <a:latin typeface="Arial MT"/>
                <a:cs typeface="Arial MT"/>
              </a:rPr>
              <a:t> </a:t>
            </a:r>
            <a:r>
              <a:rPr sz="2400" dirty="0">
                <a:latin typeface="Arial MT"/>
                <a:cs typeface="Arial MT"/>
              </a:rPr>
              <a:t>from</a:t>
            </a:r>
            <a:r>
              <a:rPr sz="2400" spc="-50" dirty="0">
                <a:latin typeface="Arial MT"/>
                <a:cs typeface="Arial MT"/>
              </a:rPr>
              <a:t> </a:t>
            </a:r>
            <a:r>
              <a:rPr sz="2400" dirty="0">
                <a:latin typeface="Arial MT"/>
                <a:cs typeface="Arial MT"/>
              </a:rPr>
              <a:t>C,</a:t>
            </a:r>
            <a:r>
              <a:rPr sz="2400" spc="-30" dirty="0">
                <a:latin typeface="Arial MT"/>
                <a:cs typeface="Arial MT"/>
              </a:rPr>
              <a:t> </a:t>
            </a:r>
            <a:r>
              <a:rPr sz="2400" dirty="0">
                <a:latin typeface="Arial MT"/>
                <a:cs typeface="Arial MT"/>
              </a:rPr>
              <a:t>C++,</a:t>
            </a:r>
            <a:r>
              <a:rPr sz="2400" spc="-45" dirty="0">
                <a:latin typeface="Arial MT"/>
                <a:cs typeface="Arial MT"/>
              </a:rPr>
              <a:t> </a:t>
            </a:r>
            <a:r>
              <a:rPr sz="2400" dirty="0">
                <a:latin typeface="Arial MT"/>
                <a:cs typeface="Arial MT"/>
              </a:rPr>
              <a:t>or</a:t>
            </a:r>
            <a:r>
              <a:rPr sz="2400" spc="-30" dirty="0">
                <a:latin typeface="Arial MT"/>
                <a:cs typeface="Arial MT"/>
              </a:rPr>
              <a:t> </a:t>
            </a:r>
            <a:r>
              <a:rPr sz="2400" dirty="0">
                <a:latin typeface="Arial MT"/>
                <a:cs typeface="Arial MT"/>
              </a:rPr>
              <a:t>Fortran</a:t>
            </a:r>
            <a:r>
              <a:rPr sz="2400" spc="-45" dirty="0">
                <a:latin typeface="Arial MT"/>
                <a:cs typeface="Arial MT"/>
              </a:rPr>
              <a:t> </a:t>
            </a:r>
            <a:r>
              <a:rPr sz="2400" spc="-10" dirty="0">
                <a:latin typeface="Arial MT"/>
                <a:cs typeface="Arial MT"/>
              </a:rPr>
              <a:t>programs.</a:t>
            </a:r>
            <a:endParaRPr sz="2400">
              <a:latin typeface="Arial MT"/>
              <a:cs typeface="Arial MT"/>
            </a:endParaRPr>
          </a:p>
          <a:p>
            <a:pPr marL="393700" marR="5080" indent="-381000">
              <a:lnSpc>
                <a:spcPct val="100000"/>
              </a:lnSpc>
              <a:spcBef>
                <a:spcPts val="1000"/>
              </a:spcBef>
              <a:buChar char="•"/>
              <a:tabLst>
                <a:tab pos="393700" algn="l"/>
              </a:tabLst>
            </a:pPr>
            <a:r>
              <a:rPr sz="2400" dirty="0">
                <a:latin typeface="Arial MT"/>
                <a:cs typeface="Arial MT"/>
              </a:rPr>
              <a:t>A</a:t>
            </a:r>
            <a:r>
              <a:rPr sz="2400" spc="-55" dirty="0">
                <a:latin typeface="Arial MT"/>
                <a:cs typeface="Arial MT"/>
              </a:rPr>
              <a:t> </a:t>
            </a:r>
            <a:r>
              <a:rPr sz="2400" spc="-10" dirty="0">
                <a:latin typeface="Arial MT"/>
                <a:cs typeface="Arial MT"/>
              </a:rPr>
              <a:t>communicator</a:t>
            </a:r>
            <a:r>
              <a:rPr sz="2400" spc="-45" dirty="0">
                <a:latin typeface="Arial MT"/>
                <a:cs typeface="Arial MT"/>
              </a:rPr>
              <a:t> </a:t>
            </a:r>
            <a:r>
              <a:rPr sz="2400" dirty="0">
                <a:latin typeface="Arial MT"/>
                <a:cs typeface="Arial MT"/>
              </a:rPr>
              <a:t>is</a:t>
            </a:r>
            <a:r>
              <a:rPr sz="2400" spc="-55" dirty="0">
                <a:latin typeface="Arial MT"/>
                <a:cs typeface="Arial MT"/>
              </a:rPr>
              <a:t> </a:t>
            </a:r>
            <a:r>
              <a:rPr sz="2400" dirty="0">
                <a:latin typeface="Arial MT"/>
                <a:cs typeface="Arial MT"/>
              </a:rPr>
              <a:t>a</a:t>
            </a:r>
            <a:r>
              <a:rPr sz="2400" spc="-50" dirty="0">
                <a:latin typeface="Arial MT"/>
                <a:cs typeface="Arial MT"/>
              </a:rPr>
              <a:t> </a:t>
            </a:r>
            <a:r>
              <a:rPr sz="2400" dirty="0">
                <a:latin typeface="Arial MT"/>
                <a:cs typeface="Arial MT"/>
              </a:rPr>
              <a:t>collection</a:t>
            </a:r>
            <a:r>
              <a:rPr sz="2400" spc="-40" dirty="0">
                <a:latin typeface="Arial MT"/>
                <a:cs typeface="Arial MT"/>
              </a:rPr>
              <a:t> </a:t>
            </a:r>
            <a:r>
              <a:rPr sz="2400" dirty="0">
                <a:latin typeface="Arial MT"/>
                <a:cs typeface="Arial MT"/>
              </a:rPr>
              <a:t>of</a:t>
            </a:r>
            <a:r>
              <a:rPr sz="2400" spc="-55" dirty="0">
                <a:latin typeface="Arial MT"/>
                <a:cs typeface="Arial MT"/>
              </a:rPr>
              <a:t> </a:t>
            </a:r>
            <a:r>
              <a:rPr sz="2400" dirty="0">
                <a:latin typeface="Arial MT"/>
                <a:cs typeface="Arial MT"/>
              </a:rPr>
              <a:t>processes</a:t>
            </a:r>
            <a:r>
              <a:rPr sz="2400" spc="-40" dirty="0">
                <a:latin typeface="Arial MT"/>
                <a:cs typeface="Arial MT"/>
              </a:rPr>
              <a:t> </a:t>
            </a:r>
            <a:r>
              <a:rPr sz="2400" dirty="0">
                <a:latin typeface="Arial MT"/>
                <a:cs typeface="Arial MT"/>
              </a:rPr>
              <a:t>that</a:t>
            </a:r>
            <a:r>
              <a:rPr sz="2400" spc="-65" dirty="0">
                <a:latin typeface="Arial MT"/>
                <a:cs typeface="Arial MT"/>
              </a:rPr>
              <a:t> </a:t>
            </a:r>
            <a:r>
              <a:rPr sz="2400" dirty="0">
                <a:latin typeface="Arial MT"/>
                <a:cs typeface="Arial MT"/>
              </a:rPr>
              <a:t>can</a:t>
            </a:r>
            <a:r>
              <a:rPr sz="2400" spc="-50" dirty="0">
                <a:latin typeface="Arial MT"/>
                <a:cs typeface="Arial MT"/>
              </a:rPr>
              <a:t> </a:t>
            </a:r>
            <a:r>
              <a:rPr sz="2400" dirty="0">
                <a:latin typeface="Arial MT"/>
                <a:cs typeface="Arial MT"/>
              </a:rPr>
              <a:t>send</a:t>
            </a:r>
            <a:r>
              <a:rPr sz="2400" spc="-50" dirty="0">
                <a:latin typeface="Arial MT"/>
                <a:cs typeface="Arial MT"/>
              </a:rPr>
              <a:t> </a:t>
            </a:r>
            <a:r>
              <a:rPr sz="2400" dirty="0">
                <a:latin typeface="Arial MT"/>
                <a:cs typeface="Arial MT"/>
              </a:rPr>
              <a:t>messages</a:t>
            </a:r>
            <a:r>
              <a:rPr sz="2400" spc="-50" dirty="0">
                <a:latin typeface="Arial MT"/>
                <a:cs typeface="Arial MT"/>
              </a:rPr>
              <a:t> </a:t>
            </a:r>
            <a:r>
              <a:rPr sz="2400" spc="-25" dirty="0">
                <a:latin typeface="Arial MT"/>
                <a:cs typeface="Arial MT"/>
              </a:rPr>
              <a:t>to </a:t>
            </a:r>
            <a:r>
              <a:rPr sz="2400" dirty="0">
                <a:latin typeface="Arial MT"/>
                <a:cs typeface="Arial MT"/>
              </a:rPr>
              <a:t>each</a:t>
            </a:r>
            <a:r>
              <a:rPr sz="2400" spc="-65" dirty="0">
                <a:latin typeface="Arial MT"/>
                <a:cs typeface="Arial MT"/>
              </a:rPr>
              <a:t> </a:t>
            </a:r>
            <a:r>
              <a:rPr sz="2400" spc="-10" dirty="0">
                <a:latin typeface="Arial MT"/>
                <a:cs typeface="Arial MT"/>
              </a:rPr>
              <a:t>other.</a:t>
            </a:r>
            <a:endParaRPr sz="2400">
              <a:latin typeface="Arial MT"/>
              <a:cs typeface="Arial MT"/>
            </a:endParaRPr>
          </a:p>
          <a:p>
            <a:pPr marL="393700" marR="135255" indent="-381000">
              <a:lnSpc>
                <a:spcPct val="100000"/>
              </a:lnSpc>
              <a:spcBef>
                <a:spcPts val="1005"/>
              </a:spcBef>
              <a:buChar char="•"/>
              <a:tabLst>
                <a:tab pos="393700" algn="l"/>
              </a:tabLst>
            </a:pPr>
            <a:r>
              <a:rPr sz="2400" dirty="0">
                <a:latin typeface="Arial MT"/>
                <a:cs typeface="Arial MT"/>
              </a:rPr>
              <a:t>Many</a:t>
            </a:r>
            <a:r>
              <a:rPr sz="2400" spc="-70" dirty="0">
                <a:latin typeface="Arial MT"/>
                <a:cs typeface="Arial MT"/>
              </a:rPr>
              <a:t> </a:t>
            </a:r>
            <a:r>
              <a:rPr sz="2400" dirty="0">
                <a:latin typeface="Arial MT"/>
                <a:cs typeface="Arial MT"/>
              </a:rPr>
              <a:t>parallel</a:t>
            </a:r>
            <a:r>
              <a:rPr sz="2400" spc="-35" dirty="0">
                <a:latin typeface="Arial MT"/>
                <a:cs typeface="Arial MT"/>
              </a:rPr>
              <a:t> </a:t>
            </a:r>
            <a:r>
              <a:rPr sz="2400" dirty="0">
                <a:latin typeface="Arial MT"/>
                <a:cs typeface="Arial MT"/>
              </a:rPr>
              <a:t>programs</a:t>
            </a:r>
            <a:r>
              <a:rPr sz="2400" spc="-60" dirty="0">
                <a:latin typeface="Arial MT"/>
                <a:cs typeface="Arial MT"/>
              </a:rPr>
              <a:t> </a:t>
            </a:r>
            <a:r>
              <a:rPr sz="2400" dirty="0">
                <a:latin typeface="Arial MT"/>
                <a:cs typeface="Arial MT"/>
              </a:rPr>
              <a:t>use</a:t>
            </a:r>
            <a:r>
              <a:rPr sz="2400" spc="-65" dirty="0">
                <a:latin typeface="Arial MT"/>
                <a:cs typeface="Arial MT"/>
              </a:rPr>
              <a:t> </a:t>
            </a:r>
            <a:r>
              <a:rPr sz="2400" dirty="0">
                <a:latin typeface="Arial MT"/>
                <a:cs typeface="Arial MT"/>
              </a:rPr>
              <a:t>the</a:t>
            </a:r>
            <a:r>
              <a:rPr sz="2400" spc="-65" dirty="0">
                <a:latin typeface="Arial MT"/>
                <a:cs typeface="Arial MT"/>
              </a:rPr>
              <a:t> </a:t>
            </a:r>
            <a:r>
              <a:rPr sz="2400" spc="-25" dirty="0">
                <a:latin typeface="Arial MT"/>
                <a:cs typeface="Arial MT"/>
              </a:rPr>
              <a:t>single-</a:t>
            </a:r>
            <a:r>
              <a:rPr sz="2400" dirty="0">
                <a:latin typeface="Arial MT"/>
                <a:cs typeface="Arial MT"/>
              </a:rPr>
              <a:t>program</a:t>
            </a:r>
            <a:r>
              <a:rPr sz="2400" spc="-30" dirty="0">
                <a:latin typeface="Arial MT"/>
                <a:cs typeface="Arial MT"/>
              </a:rPr>
              <a:t> </a:t>
            </a:r>
            <a:r>
              <a:rPr sz="2400" dirty="0">
                <a:latin typeface="Arial MT"/>
                <a:cs typeface="Arial MT"/>
              </a:rPr>
              <a:t>multiple</a:t>
            </a:r>
            <a:r>
              <a:rPr sz="2400" spc="-50" dirty="0">
                <a:latin typeface="Arial MT"/>
                <a:cs typeface="Arial MT"/>
              </a:rPr>
              <a:t> </a:t>
            </a:r>
            <a:r>
              <a:rPr sz="2400" dirty="0">
                <a:latin typeface="Arial MT"/>
                <a:cs typeface="Arial MT"/>
              </a:rPr>
              <a:t>data</a:t>
            </a:r>
            <a:r>
              <a:rPr sz="2400" spc="-65" dirty="0">
                <a:latin typeface="Arial MT"/>
                <a:cs typeface="Arial MT"/>
              </a:rPr>
              <a:t> </a:t>
            </a:r>
            <a:r>
              <a:rPr sz="2400" dirty="0">
                <a:latin typeface="Arial MT"/>
                <a:cs typeface="Arial MT"/>
              </a:rPr>
              <a:t>or</a:t>
            </a:r>
            <a:r>
              <a:rPr sz="2400" spc="-65" dirty="0">
                <a:latin typeface="Arial MT"/>
                <a:cs typeface="Arial MT"/>
              </a:rPr>
              <a:t> </a:t>
            </a:r>
            <a:r>
              <a:rPr sz="2400" spc="-20" dirty="0">
                <a:latin typeface="Arial MT"/>
                <a:cs typeface="Arial MT"/>
              </a:rPr>
              <a:t>SPMD </a:t>
            </a:r>
            <a:r>
              <a:rPr sz="2400" spc="-10" dirty="0">
                <a:latin typeface="Arial MT"/>
                <a:cs typeface="Arial MT"/>
              </a:rPr>
              <a:t>approach.</a:t>
            </a:r>
            <a:endParaRPr sz="2400">
              <a:latin typeface="Arial MT"/>
              <a:cs typeface="Arial MT"/>
            </a:endParaRPr>
          </a:p>
        </p:txBody>
      </p:sp>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dirty="0"/>
              <a:t>Concluding</a:t>
            </a:r>
            <a:r>
              <a:rPr spc="-110" dirty="0"/>
              <a:t> </a:t>
            </a:r>
            <a:r>
              <a:rPr dirty="0"/>
              <a:t>Remarks</a:t>
            </a:r>
            <a:r>
              <a:rPr spc="-125" dirty="0"/>
              <a:t> </a:t>
            </a:r>
            <a:r>
              <a:rPr spc="-25" dirty="0"/>
              <a:t>(2)</a:t>
            </a:r>
          </a:p>
        </p:txBody>
      </p:sp>
      <p:sp>
        <p:nvSpPr>
          <p:cNvPr id="3" name="object 3"/>
          <p:cNvSpPr txBox="1"/>
          <p:nvPr/>
        </p:nvSpPr>
        <p:spPr>
          <a:xfrm>
            <a:off x="850493" y="1378458"/>
            <a:ext cx="10079990" cy="391160"/>
          </a:xfrm>
          <a:prstGeom prst="rect">
            <a:avLst/>
          </a:prstGeom>
        </p:spPr>
        <p:txBody>
          <a:bodyPr vert="horz" wrap="square" lIns="0" tIns="12700" rIns="0" bIns="0" rtlCol="0">
            <a:spAutoFit/>
          </a:bodyPr>
          <a:lstStyle/>
          <a:p>
            <a:pPr marL="393065" indent="-380365">
              <a:lnSpc>
                <a:spcPct val="100000"/>
              </a:lnSpc>
              <a:spcBef>
                <a:spcPts val="100"/>
              </a:spcBef>
              <a:buChar char="•"/>
              <a:tabLst>
                <a:tab pos="393065" algn="l"/>
              </a:tabLst>
            </a:pPr>
            <a:r>
              <a:rPr sz="2400" dirty="0">
                <a:latin typeface="Arial MT"/>
                <a:cs typeface="Arial MT"/>
              </a:rPr>
              <a:t>Most</a:t>
            </a:r>
            <a:r>
              <a:rPr sz="2400" spc="-55" dirty="0">
                <a:latin typeface="Arial MT"/>
                <a:cs typeface="Arial MT"/>
              </a:rPr>
              <a:t> </a:t>
            </a:r>
            <a:r>
              <a:rPr sz="2400" dirty="0">
                <a:latin typeface="Arial MT"/>
                <a:cs typeface="Arial MT"/>
              </a:rPr>
              <a:t>serial</a:t>
            </a:r>
            <a:r>
              <a:rPr sz="2400" spc="-55" dirty="0">
                <a:latin typeface="Arial MT"/>
                <a:cs typeface="Arial MT"/>
              </a:rPr>
              <a:t> </a:t>
            </a:r>
            <a:r>
              <a:rPr sz="2400" dirty="0">
                <a:latin typeface="Arial MT"/>
                <a:cs typeface="Arial MT"/>
              </a:rPr>
              <a:t>programs</a:t>
            </a:r>
            <a:r>
              <a:rPr sz="2400" spc="-50" dirty="0">
                <a:latin typeface="Arial MT"/>
                <a:cs typeface="Arial MT"/>
              </a:rPr>
              <a:t> </a:t>
            </a:r>
            <a:r>
              <a:rPr sz="2400" dirty="0">
                <a:latin typeface="Arial MT"/>
                <a:cs typeface="Arial MT"/>
              </a:rPr>
              <a:t>are</a:t>
            </a:r>
            <a:r>
              <a:rPr sz="2400" spc="-55" dirty="0">
                <a:latin typeface="Arial MT"/>
                <a:cs typeface="Arial MT"/>
              </a:rPr>
              <a:t> </a:t>
            </a:r>
            <a:r>
              <a:rPr sz="2400" dirty="0">
                <a:latin typeface="Arial MT"/>
                <a:cs typeface="Arial MT"/>
              </a:rPr>
              <a:t>deterministic:</a:t>
            </a:r>
            <a:r>
              <a:rPr sz="2400" spc="-50" dirty="0">
                <a:latin typeface="Arial MT"/>
                <a:cs typeface="Arial MT"/>
              </a:rPr>
              <a:t> </a:t>
            </a:r>
            <a:r>
              <a:rPr sz="2400" dirty="0">
                <a:latin typeface="Arial MT"/>
                <a:cs typeface="Arial MT"/>
              </a:rPr>
              <a:t>if</a:t>
            </a:r>
            <a:r>
              <a:rPr sz="2400" spc="-65" dirty="0">
                <a:latin typeface="Arial MT"/>
                <a:cs typeface="Arial MT"/>
              </a:rPr>
              <a:t> </a:t>
            </a:r>
            <a:r>
              <a:rPr sz="2400" dirty="0">
                <a:latin typeface="Arial MT"/>
                <a:cs typeface="Arial MT"/>
              </a:rPr>
              <a:t>we</a:t>
            </a:r>
            <a:r>
              <a:rPr sz="2400" spc="-55" dirty="0">
                <a:latin typeface="Arial MT"/>
                <a:cs typeface="Arial MT"/>
              </a:rPr>
              <a:t> </a:t>
            </a:r>
            <a:r>
              <a:rPr sz="2400" dirty="0">
                <a:latin typeface="Arial MT"/>
                <a:cs typeface="Arial MT"/>
              </a:rPr>
              <a:t>run</a:t>
            </a:r>
            <a:r>
              <a:rPr sz="2400" spc="-55" dirty="0">
                <a:latin typeface="Arial MT"/>
                <a:cs typeface="Arial MT"/>
              </a:rPr>
              <a:t> </a:t>
            </a:r>
            <a:r>
              <a:rPr sz="2400" dirty="0">
                <a:latin typeface="Arial MT"/>
                <a:cs typeface="Arial MT"/>
              </a:rPr>
              <a:t>the</a:t>
            </a:r>
            <a:r>
              <a:rPr sz="2400" spc="-70" dirty="0">
                <a:latin typeface="Arial MT"/>
                <a:cs typeface="Arial MT"/>
              </a:rPr>
              <a:t> </a:t>
            </a:r>
            <a:r>
              <a:rPr sz="2400" dirty="0">
                <a:latin typeface="Arial MT"/>
                <a:cs typeface="Arial MT"/>
              </a:rPr>
              <a:t>same</a:t>
            </a:r>
            <a:r>
              <a:rPr sz="2400" spc="-55" dirty="0">
                <a:latin typeface="Arial MT"/>
                <a:cs typeface="Arial MT"/>
              </a:rPr>
              <a:t> </a:t>
            </a:r>
            <a:r>
              <a:rPr sz="2400" dirty="0">
                <a:latin typeface="Arial MT"/>
                <a:cs typeface="Arial MT"/>
              </a:rPr>
              <a:t>program</a:t>
            </a:r>
            <a:r>
              <a:rPr sz="2400" spc="-50" dirty="0">
                <a:latin typeface="Arial MT"/>
                <a:cs typeface="Arial MT"/>
              </a:rPr>
              <a:t> </a:t>
            </a:r>
            <a:r>
              <a:rPr sz="2400" spc="-20" dirty="0">
                <a:latin typeface="Arial MT"/>
                <a:cs typeface="Arial MT"/>
              </a:rPr>
              <a:t>with</a:t>
            </a:r>
            <a:endParaRPr sz="2400">
              <a:latin typeface="Arial MT"/>
              <a:cs typeface="Arial MT"/>
            </a:endParaRPr>
          </a:p>
        </p:txBody>
      </p:sp>
      <p:sp>
        <p:nvSpPr>
          <p:cNvPr id="4" name="object 4"/>
          <p:cNvSpPr txBox="1"/>
          <p:nvPr/>
        </p:nvSpPr>
        <p:spPr>
          <a:xfrm>
            <a:off x="850493" y="1617472"/>
            <a:ext cx="10084435" cy="1504315"/>
          </a:xfrm>
          <a:prstGeom prst="rect">
            <a:avLst/>
          </a:prstGeom>
        </p:spPr>
        <p:txBody>
          <a:bodyPr vert="horz" wrap="square" lIns="0" tIns="139065" rIns="0" bIns="0" rtlCol="0">
            <a:spAutoFit/>
          </a:bodyPr>
          <a:lstStyle/>
          <a:p>
            <a:pPr marL="393700">
              <a:lnSpc>
                <a:spcPct val="100000"/>
              </a:lnSpc>
              <a:spcBef>
                <a:spcPts val="1095"/>
              </a:spcBef>
            </a:pPr>
            <a:r>
              <a:rPr sz="2400" dirty="0">
                <a:latin typeface="Arial MT"/>
                <a:cs typeface="Arial MT"/>
              </a:rPr>
              <a:t>the</a:t>
            </a:r>
            <a:r>
              <a:rPr sz="2400" spc="-55" dirty="0">
                <a:latin typeface="Arial MT"/>
                <a:cs typeface="Arial MT"/>
              </a:rPr>
              <a:t> </a:t>
            </a:r>
            <a:r>
              <a:rPr sz="2400" dirty="0">
                <a:latin typeface="Arial MT"/>
                <a:cs typeface="Arial MT"/>
              </a:rPr>
              <a:t>same</a:t>
            </a:r>
            <a:r>
              <a:rPr sz="2400" spc="-55" dirty="0">
                <a:latin typeface="Arial MT"/>
                <a:cs typeface="Arial MT"/>
              </a:rPr>
              <a:t> </a:t>
            </a:r>
            <a:r>
              <a:rPr sz="2400" dirty="0">
                <a:latin typeface="Arial MT"/>
                <a:cs typeface="Arial MT"/>
              </a:rPr>
              <a:t>input</a:t>
            </a:r>
            <a:r>
              <a:rPr sz="2400" spc="-45" dirty="0">
                <a:latin typeface="Arial MT"/>
                <a:cs typeface="Arial MT"/>
              </a:rPr>
              <a:t> </a:t>
            </a:r>
            <a:r>
              <a:rPr sz="2400" dirty="0">
                <a:latin typeface="Arial MT"/>
                <a:cs typeface="Arial MT"/>
              </a:rPr>
              <a:t>we’ll</a:t>
            </a:r>
            <a:r>
              <a:rPr sz="2400" spc="-30" dirty="0">
                <a:latin typeface="Arial MT"/>
                <a:cs typeface="Arial MT"/>
              </a:rPr>
              <a:t> </a:t>
            </a:r>
            <a:r>
              <a:rPr sz="2400" dirty="0">
                <a:latin typeface="Arial MT"/>
                <a:cs typeface="Arial MT"/>
              </a:rPr>
              <a:t>get</a:t>
            </a:r>
            <a:r>
              <a:rPr sz="2400" spc="-60" dirty="0">
                <a:latin typeface="Arial MT"/>
                <a:cs typeface="Arial MT"/>
              </a:rPr>
              <a:t> </a:t>
            </a:r>
            <a:r>
              <a:rPr sz="2400" dirty="0">
                <a:latin typeface="Arial MT"/>
                <a:cs typeface="Arial MT"/>
              </a:rPr>
              <a:t>the</a:t>
            </a:r>
            <a:r>
              <a:rPr sz="2400" spc="-55" dirty="0">
                <a:latin typeface="Arial MT"/>
                <a:cs typeface="Arial MT"/>
              </a:rPr>
              <a:t> </a:t>
            </a:r>
            <a:r>
              <a:rPr sz="2400" dirty="0">
                <a:latin typeface="Arial MT"/>
                <a:cs typeface="Arial MT"/>
              </a:rPr>
              <a:t>same</a:t>
            </a:r>
            <a:r>
              <a:rPr sz="2400" spc="-55" dirty="0">
                <a:latin typeface="Arial MT"/>
                <a:cs typeface="Arial MT"/>
              </a:rPr>
              <a:t> </a:t>
            </a:r>
            <a:r>
              <a:rPr sz="2400" spc="-10" dirty="0">
                <a:latin typeface="Arial MT"/>
                <a:cs typeface="Arial MT"/>
              </a:rPr>
              <a:t>output.</a:t>
            </a:r>
            <a:endParaRPr sz="2400">
              <a:latin typeface="Arial MT"/>
              <a:cs typeface="Arial MT"/>
            </a:endParaRPr>
          </a:p>
          <a:p>
            <a:pPr marL="393065" indent="-380365">
              <a:lnSpc>
                <a:spcPct val="100000"/>
              </a:lnSpc>
              <a:spcBef>
                <a:spcPts val="1000"/>
              </a:spcBef>
              <a:buChar char="•"/>
              <a:tabLst>
                <a:tab pos="393065" algn="l"/>
              </a:tabLst>
            </a:pPr>
            <a:r>
              <a:rPr sz="2400" dirty="0">
                <a:latin typeface="Arial MT"/>
                <a:cs typeface="Arial MT"/>
              </a:rPr>
              <a:t>Parallel</a:t>
            </a:r>
            <a:r>
              <a:rPr sz="2400" spc="-50" dirty="0">
                <a:latin typeface="Arial MT"/>
                <a:cs typeface="Arial MT"/>
              </a:rPr>
              <a:t> </a:t>
            </a:r>
            <a:r>
              <a:rPr sz="2400" dirty="0">
                <a:latin typeface="Arial MT"/>
                <a:cs typeface="Arial MT"/>
              </a:rPr>
              <a:t>programs</a:t>
            </a:r>
            <a:r>
              <a:rPr sz="2400" spc="-65" dirty="0">
                <a:latin typeface="Arial MT"/>
                <a:cs typeface="Arial MT"/>
              </a:rPr>
              <a:t> </a:t>
            </a:r>
            <a:r>
              <a:rPr sz="2400" dirty="0">
                <a:latin typeface="Arial MT"/>
                <a:cs typeface="Arial MT"/>
              </a:rPr>
              <a:t>often</a:t>
            </a:r>
            <a:r>
              <a:rPr sz="2400" spc="-85" dirty="0">
                <a:latin typeface="Arial MT"/>
                <a:cs typeface="Arial MT"/>
              </a:rPr>
              <a:t> </a:t>
            </a:r>
            <a:r>
              <a:rPr sz="2400" dirty="0">
                <a:latin typeface="Arial MT"/>
                <a:cs typeface="Arial MT"/>
              </a:rPr>
              <a:t>don’t</a:t>
            </a:r>
            <a:r>
              <a:rPr sz="2400" spc="-60" dirty="0">
                <a:latin typeface="Arial MT"/>
                <a:cs typeface="Arial MT"/>
              </a:rPr>
              <a:t> </a:t>
            </a:r>
            <a:r>
              <a:rPr sz="2400" dirty="0">
                <a:latin typeface="Arial MT"/>
                <a:cs typeface="Arial MT"/>
              </a:rPr>
              <a:t>possess</a:t>
            </a:r>
            <a:r>
              <a:rPr sz="2400" spc="-75" dirty="0">
                <a:latin typeface="Arial MT"/>
                <a:cs typeface="Arial MT"/>
              </a:rPr>
              <a:t> </a:t>
            </a:r>
            <a:r>
              <a:rPr sz="2400" dirty="0">
                <a:latin typeface="Arial MT"/>
                <a:cs typeface="Arial MT"/>
              </a:rPr>
              <a:t>this</a:t>
            </a:r>
            <a:r>
              <a:rPr sz="2400" spc="-70" dirty="0">
                <a:latin typeface="Arial MT"/>
                <a:cs typeface="Arial MT"/>
              </a:rPr>
              <a:t> </a:t>
            </a:r>
            <a:r>
              <a:rPr sz="2400" spc="-10" dirty="0">
                <a:latin typeface="Arial MT"/>
                <a:cs typeface="Arial MT"/>
              </a:rPr>
              <a:t>property.</a:t>
            </a:r>
            <a:endParaRPr sz="2400">
              <a:latin typeface="Arial MT"/>
              <a:cs typeface="Arial MT"/>
            </a:endParaRPr>
          </a:p>
          <a:p>
            <a:pPr marL="393065" indent="-380365">
              <a:lnSpc>
                <a:spcPct val="100000"/>
              </a:lnSpc>
              <a:spcBef>
                <a:spcPts val="1010"/>
              </a:spcBef>
              <a:buChar char="•"/>
              <a:tabLst>
                <a:tab pos="393065" algn="l"/>
              </a:tabLst>
            </a:pPr>
            <a:r>
              <a:rPr sz="2400" dirty="0">
                <a:latin typeface="Arial MT"/>
                <a:cs typeface="Arial MT"/>
              </a:rPr>
              <a:t>Collective</a:t>
            </a:r>
            <a:r>
              <a:rPr sz="2400" spc="-45" dirty="0">
                <a:latin typeface="Arial MT"/>
                <a:cs typeface="Arial MT"/>
              </a:rPr>
              <a:t> </a:t>
            </a:r>
            <a:r>
              <a:rPr sz="2400" spc="-10" dirty="0">
                <a:latin typeface="Arial MT"/>
                <a:cs typeface="Arial MT"/>
              </a:rPr>
              <a:t>communications</a:t>
            </a:r>
            <a:r>
              <a:rPr sz="2400" spc="-55" dirty="0">
                <a:latin typeface="Arial MT"/>
                <a:cs typeface="Arial MT"/>
              </a:rPr>
              <a:t> </a:t>
            </a:r>
            <a:r>
              <a:rPr sz="2400" dirty="0">
                <a:latin typeface="Arial MT"/>
                <a:cs typeface="Arial MT"/>
              </a:rPr>
              <a:t>involve</a:t>
            </a:r>
            <a:r>
              <a:rPr sz="2400" spc="-55" dirty="0">
                <a:latin typeface="Arial MT"/>
                <a:cs typeface="Arial MT"/>
              </a:rPr>
              <a:t> </a:t>
            </a:r>
            <a:r>
              <a:rPr sz="2400" dirty="0">
                <a:latin typeface="Arial MT"/>
                <a:cs typeface="Arial MT"/>
              </a:rPr>
              <a:t>all</a:t>
            </a:r>
            <a:r>
              <a:rPr sz="2400" spc="-60" dirty="0">
                <a:latin typeface="Arial MT"/>
                <a:cs typeface="Arial MT"/>
              </a:rPr>
              <a:t> </a:t>
            </a:r>
            <a:r>
              <a:rPr sz="2400" dirty="0">
                <a:latin typeface="Arial MT"/>
                <a:cs typeface="Arial MT"/>
              </a:rPr>
              <a:t>the</a:t>
            </a:r>
            <a:r>
              <a:rPr sz="2400" spc="-70" dirty="0">
                <a:latin typeface="Arial MT"/>
                <a:cs typeface="Arial MT"/>
              </a:rPr>
              <a:t> </a:t>
            </a:r>
            <a:r>
              <a:rPr sz="2400" dirty="0">
                <a:latin typeface="Arial MT"/>
                <a:cs typeface="Arial MT"/>
              </a:rPr>
              <a:t>processes</a:t>
            </a:r>
            <a:r>
              <a:rPr sz="2400" spc="-65" dirty="0">
                <a:latin typeface="Arial MT"/>
                <a:cs typeface="Arial MT"/>
              </a:rPr>
              <a:t> </a:t>
            </a:r>
            <a:r>
              <a:rPr sz="2400" dirty="0">
                <a:latin typeface="Arial MT"/>
                <a:cs typeface="Arial MT"/>
              </a:rPr>
              <a:t>in</a:t>
            </a:r>
            <a:r>
              <a:rPr sz="2400" spc="-75" dirty="0">
                <a:latin typeface="Arial MT"/>
                <a:cs typeface="Arial MT"/>
              </a:rPr>
              <a:t> </a:t>
            </a:r>
            <a:r>
              <a:rPr sz="2400" dirty="0">
                <a:latin typeface="Arial MT"/>
                <a:cs typeface="Arial MT"/>
              </a:rPr>
              <a:t>a</a:t>
            </a:r>
            <a:r>
              <a:rPr sz="2400" spc="-70" dirty="0">
                <a:latin typeface="Arial MT"/>
                <a:cs typeface="Arial MT"/>
              </a:rPr>
              <a:t> </a:t>
            </a:r>
            <a:r>
              <a:rPr sz="2400" spc="-10" dirty="0">
                <a:latin typeface="Arial MT"/>
                <a:cs typeface="Arial MT"/>
              </a:rPr>
              <a:t>communicator.</a:t>
            </a:r>
            <a:endParaRPr sz="2400">
              <a:latin typeface="Arial MT"/>
              <a:cs typeface="Arial MT"/>
            </a:endParaRPr>
          </a:p>
        </p:txBody>
      </p:sp>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dirty="0"/>
              <a:t>Concluding</a:t>
            </a:r>
            <a:r>
              <a:rPr spc="-110" dirty="0"/>
              <a:t> </a:t>
            </a:r>
            <a:r>
              <a:rPr dirty="0"/>
              <a:t>Remarks</a:t>
            </a:r>
            <a:r>
              <a:rPr spc="-125" dirty="0"/>
              <a:t> </a:t>
            </a:r>
            <a:r>
              <a:rPr spc="-25" dirty="0"/>
              <a:t>(3)</a:t>
            </a:r>
          </a:p>
        </p:txBody>
      </p:sp>
      <p:sp>
        <p:nvSpPr>
          <p:cNvPr id="3" name="object 3"/>
          <p:cNvSpPr txBox="1"/>
          <p:nvPr/>
        </p:nvSpPr>
        <p:spPr>
          <a:xfrm>
            <a:off x="850493" y="1378458"/>
            <a:ext cx="10273030" cy="391160"/>
          </a:xfrm>
          <a:prstGeom prst="rect">
            <a:avLst/>
          </a:prstGeom>
        </p:spPr>
        <p:txBody>
          <a:bodyPr vert="horz" wrap="square" lIns="0" tIns="12700" rIns="0" bIns="0" rtlCol="0">
            <a:spAutoFit/>
          </a:bodyPr>
          <a:lstStyle/>
          <a:p>
            <a:pPr marL="393065" indent="-380365">
              <a:lnSpc>
                <a:spcPct val="100000"/>
              </a:lnSpc>
              <a:spcBef>
                <a:spcPts val="100"/>
              </a:spcBef>
              <a:buChar char="•"/>
              <a:tabLst>
                <a:tab pos="393065" algn="l"/>
              </a:tabLst>
            </a:pPr>
            <a:r>
              <a:rPr sz="2400" dirty="0">
                <a:latin typeface="Arial MT"/>
                <a:cs typeface="Arial MT"/>
              </a:rPr>
              <a:t>When</a:t>
            </a:r>
            <a:r>
              <a:rPr sz="2400" spc="-90" dirty="0">
                <a:latin typeface="Arial MT"/>
                <a:cs typeface="Arial MT"/>
              </a:rPr>
              <a:t> </a:t>
            </a:r>
            <a:r>
              <a:rPr sz="2400" dirty="0">
                <a:latin typeface="Arial MT"/>
                <a:cs typeface="Arial MT"/>
              </a:rPr>
              <a:t>we</a:t>
            </a:r>
            <a:r>
              <a:rPr sz="2400" spc="-80" dirty="0">
                <a:latin typeface="Arial MT"/>
                <a:cs typeface="Arial MT"/>
              </a:rPr>
              <a:t> </a:t>
            </a:r>
            <a:r>
              <a:rPr sz="2400" dirty="0">
                <a:latin typeface="Arial MT"/>
                <a:cs typeface="Arial MT"/>
              </a:rPr>
              <a:t>time</a:t>
            </a:r>
            <a:r>
              <a:rPr sz="2400" spc="-85" dirty="0">
                <a:latin typeface="Arial MT"/>
                <a:cs typeface="Arial MT"/>
              </a:rPr>
              <a:t> </a:t>
            </a:r>
            <a:r>
              <a:rPr sz="2400" dirty="0">
                <a:latin typeface="Arial MT"/>
                <a:cs typeface="Arial MT"/>
              </a:rPr>
              <a:t>parallel</a:t>
            </a:r>
            <a:r>
              <a:rPr sz="2400" spc="-60" dirty="0">
                <a:latin typeface="Arial MT"/>
                <a:cs typeface="Arial MT"/>
              </a:rPr>
              <a:t> </a:t>
            </a:r>
            <a:r>
              <a:rPr sz="2400" dirty="0">
                <a:latin typeface="Arial MT"/>
                <a:cs typeface="Arial MT"/>
              </a:rPr>
              <a:t>programs,</a:t>
            </a:r>
            <a:r>
              <a:rPr sz="2400" spc="-80" dirty="0">
                <a:latin typeface="Arial MT"/>
                <a:cs typeface="Arial MT"/>
              </a:rPr>
              <a:t> </a:t>
            </a:r>
            <a:r>
              <a:rPr sz="2400" dirty="0">
                <a:latin typeface="Arial MT"/>
                <a:cs typeface="Arial MT"/>
              </a:rPr>
              <a:t>we’re</a:t>
            </a:r>
            <a:r>
              <a:rPr sz="2400" spc="-65" dirty="0">
                <a:latin typeface="Arial MT"/>
                <a:cs typeface="Arial MT"/>
              </a:rPr>
              <a:t> </a:t>
            </a:r>
            <a:r>
              <a:rPr sz="2400" dirty="0">
                <a:latin typeface="Arial MT"/>
                <a:cs typeface="Arial MT"/>
              </a:rPr>
              <a:t>usually</a:t>
            </a:r>
            <a:r>
              <a:rPr sz="2400" spc="-65" dirty="0">
                <a:latin typeface="Arial MT"/>
                <a:cs typeface="Arial MT"/>
              </a:rPr>
              <a:t> </a:t>
            </a:r>
            <a:r>
              <a:rPr sz="2400" dirty="0">
                <a:latin typeface="Arial MT"/>
                <a:cs typeface="Arial MT"/>
              </a:rPr>
              <a:t>interested</a:t>
            </a:r>
            <a:r>
              <a:rPr sz="2400" spc="-85" dirty="0">
                <a:latin typeface="Arial MT"/>
                <a:cs typeface="Arial MT"/>
              </a:rPr>
              <a:t> </a:t>
            </a:r>
            <a:r>
              <a:rPr sz="2400" dirty="0">
                <a:latin typeface="Arial MT"/>
                <a:cs typeface="Arial MT"/>
              </a:rPr>
              <a:t>in</a:t>
            </a:r>
            <a:r>
              <a:rPr sz="2400" spc="-80" dirty="0">
                <a:latin typeface="Arial MT"/>
                <a:cs typeface="Arial MT"/>
              </a:rPr>
              <a:t> </a:t>
            </a:r>
            <a:r>
              <a:rPr sz="2400" dirty="0">
                <a:latin typeface="Arial MT"/>
                <a:cs typeface="Arial MT"/>
              </a:rPr>
              <a:t>elapsed</a:t>
            </a:r>
            <a:r>
              <a:rPr sz="2400" spc="-70" dirty="0">
                <a:latin typeface="Arial MT"/>
                <a:cs typeface="Arial MT"/>
              </a:rPr>
              <a:t> </a:t>
            </a:r>
            <a:r>
              <a:rPr sz="2400" spc="-20" dirty="0">
                <a:latin typeface="Arial MT"/>
                <a:cs typeface="Arial MT"/>
              </a:rPr>
              <a:t>time</a:t>
            </a:r>
            <a:endParaRPr sz="2400">
              <a:latin typeface="Arial MT"/>
              <a:cs typeface="Arial MT"/>
            </a:endParaRPr>
          </a:p>
        </p:txBody>
      </p:sp>
      <p:sp>
        <p:nvSpPr>
          <p:cNvPr id="4" name="object 4"/>
          <p:cNvSpPr txBox="1"/>
          <p:nvPr/>
        </p:nvSpPr>
        <p:spPr>
          <a:xfrm>
            <a:off x="850493" y="1617472"/>
            <a:ext cx="9831070" cy="1504315"/>
          </a:xfrm>
          <a:prstGeom prst="rect">
            <a:avLst/>
          </a:prstGeom>
        </p:spPr>
        <p:txBody>
          <a:bodyPr vert="horz" wrap="square" lIns="0" tIns="139065" rIns="0" bIns="0" rtlCol="0">
            <a:spAutoFit/>
          </a:bodyPr>
          <a:lstStyle/>
          <a:p>
            <a:pPr marL="393700">
              <a:lnSpc>
                <a:spcPct val="100000"/>
              </a:lnSpc>
              <a:spcBef>
                <a:spcPts val="1095"/>
              </a:spcBef>
            </a:pPr>
            <a:r>
              <a:rPr sz="2400" dirty="0">
                <a:latin typeface="Arial MT"/>
                <a:cs typeface="Arial MT"/>
              </a:rPr>
              <a:t>or</a:t>
            </a:r>
            <a:r>
              <a:rPr sz="2400" spc="-50" dirty="0">
                <a:latin typeface="Arial MT"/>
                <a:cs typeface="Arial MT"/>
              </a:rPr>
              <a:t> </a:t>
            </a:r>
            <a:r>
              <a:rPr sz="2400" dirty="0">
                <a:latin typeface="Arial MT"/>
                <a:cs typeface="Arial MT"/>
              </a:rPr>
              <a:t>“wall</a:t>
            </a:r>
            <a:r>
              <a:rPr sz="2400" spc="-35" dirty="0">
                <a:latin typeface="Arial MT"/>
                <a:cs typeface="Arial MT"/>
              </a:rPr>
              <a:t> </a:t>
            </a:r>
            <a:r>
              <a:rPr sz="2400" dirty="0">
                <a:latin typeface="Arial MT"/>
                <a:cs typeface="Arial MT"/>
              </a:rPr>
              <a:t>clock</a:t>
            </a:r>
            <a:r>
              <a:rPr sz="2400" spc="-40" dirty="0">
                <a:latin typeface="Arial MT"/>
                <a:cs typeface="Arial MT"/>
              </a:rPr>
              <a:t> </a:t>
            </a:r>
            <a:r>
              <a:rPr sz="2400" spc="-10" dirty="0">
                <a:latin typeface="Arial MT"/>
                <a:cs typeface="Arial MT"/>
              </a:rPr>
              <a:t>time”.</a:t>
            </a:r>
            <a:endParaRPr sz="2400">
              <a:latin typeface="Arial MT"/>
              <a:cs typeface="Arial MT"/>
            </a:endParaRPr>
          </a:p>
          <a:p>
            <a:pPr marL="393065" indent="-380365">
              <a:lnSpc>
                <a:spcPct val="100000"/>
              </a:lnSpc>
              <a:spcBef>
                <a:spcPts val="1000"/>
              </a:spcBef>
              <a:buChar char="•"/>
              <a:tabLst>
                <a:tab pos="393065" algn="l"/>
              </a:tabLst>
            </a:pPr>
            <a:r>
              <a:rPr sz="2400" dirty="0">
                <a:latin typeface="Arial MT"/>
                <a:cs typeface="Arial MT"/>
              </a:rPr>
              <a:t>Speedup</a:t>
            </a:r>
            <a:r>
              <a:rPr sz="2400" spc="-35" dirty="0">
                <a:latin typeface="Arial MT"/>
                <a:cs typeface="Arial MT"/>
              </a:rPr>
              <a:t> </a:t>
            </a:r>
            <a:r>
              <a:rPr sz="2400" dirty="0">
                <a:latin typeface="Arial MT"/>
                <a:cs typeface="Arial MT"/>
              </a:rPr>
              <a:t>is</a:t>
            </a:r>
            <a:r>
              <a:rPr sz="2400" spc="-45" dirty="0">
                <a:latin typeface="Arial MT"/>
                <a:cs typeface="Arial MT"/>
              </a:rPr>
              <a:t> </a:t>
            </a:r>
            <a:r>
              <a:rPr sz="2400" dirty="0">
                <a:latin typeface="Arial MT"/>
                <a:cs typeface="Arial MT"/>
              </a:rPr>
              <a:t>the</a:t>
            </a:r>
            <a:r>
              <a:rPr sz="2400" spc="-50" dirty="0">
                <a:latin typeface="Arial MT"/>
                <a:cs typeface="Arial MT"/>
              </a:rPr>
              <a:t> </a:t>
            </a:r>
            <a:r>
              <a:rPr sz="2400" dirty="0">
                <a:latin typeface="Arial MT"/>
                <a:cs typeface="Arial MT"/>
              </a:rPr>
              <a:t>ratio</a:t>
            </a:r>
            <a:r>
              <a:rPr sz="2400" spc="-65" dirty="0">
                <a:latin typeface="Arial MT"/>
                <a:cs typeface="Arial MT"/>
              </a:rPr>
              <a:t> </a:t>
            </a:r>
            <a:r>
              <a:rPr sz="2400" dirty="0">
                <a:latin typeface="Arial MT"/>
                <a:cs typeface="Arial MT"/>
              </a:rPr>
              <a:t>of</a:t>
            </a:r>
            <a:r>
              <a:rPr sz="2400" spc="-45" dirty="0">
                <a:latin typeface="Arial MT"/>
                <a:cs typeface="Arial MT"/>
              </a:rPr>
              <a:t> </a:t>
            </a:r>
            <a:r>
              <a:rPr sz="2400" dirty="0">
                <a:latin typeface="Arial MT"/>
                <a:cs typeface="Arial MT"/>
              </a:rPr>
              <a:t>the</a:t>
            </a:r>
            <a:r>
              <a:rPr sz="2400" spc="-50" dirty="0">
                <a:latin typeface="Arial MT"/>
                <a:cs typeface="Arial MT"/>
              </a:rPr>
              <a:t> </a:t>
            </a:r>
            <a:r>
              <a:rPr sz="2400" dirty="0">
                <a:latin typeface="Arial MT"/>
                <a:cs typeface="Arial MT"/>
              </a:rPr>
              <a:t>serial</a:t>
            </a:r>
            <a:r>
              <a:rPr sz="2400" spc="-50" dirty="0">
                <a:latin typeface="Arial MT"/>
                <a:cs typeface="Arial MT"/>
              </a:rPr>
              <a:t> </a:t>
            </a:r>
            <a:r>
              <a:rPr sz="2400" spc="-20" dirty="0">
                <a:latin typeface="Arial MT"/>
                <a:cs typeface="Arial MT"/>
              </a:rPr>
              <a:t>run-</a:t>
            </a:r>
            <a:r>
              <a:rPr sz="2400" dirty="0">
                <a:latin typeface="Arial MT"/>
                <a:cs typeface="Arial MT"/>
              </a:rPr>
              <a:t>time</a:t>
            </a:r>
            <a:r>
              <a:rPr sz="2400" spc="-45" dirty="0">
                <a:latin typeface="Arial MT"/>
                <a:cs typeface="Arial MT"/>
              </a:rPr>
              <a:t> </a:t>
            </a:r>
            <a:r>
              <a:rPr sz="2400" dirty="0">
                <a:latin typeface="Arial MT"/>
                <a:cs typeface="Arial MT"/>
              </a:rPr>
              <a:t>to</a:t>
            </a:r>
            <a:r>
              <a:rPr sz="2400" spc="-70" dirty="0">
                <a:latin typeface="Arial MT"/>
                <a:cs typeface="Arial MT"/>
              </a:rPr>
              <a:t> </a:t>
            </a:r>
            <a:r>
              <a:rPr sz="2400" dirty="0">
                <a:latin typeface="Arial MT"/>
                <a:cs typeface="Arial MT"/>
              </a:rPr>
              <a:t>the</a:t>
            </a:r>
            <a:r>
              <a:rPr sz="2400" spc="-50" dirty="0">
                <a:latin typeface="Arial MT"/>
                <a:cs typeface="Arial MT"/>
              </a:rPr>
              <a:t> </a:t>
            </a:r>
            <a:r>
              <a:rPr sz="2400" dirty="0">
                <a:latin typeface="Arial MT"/>
                <a:cs typeface="Arial MT"/>
              </a:rPr>
              <a:t>parallel</a:t>
            </a:r>
            <a:r>
              <a:rPr sz="2400" spc="-20" dirty="0">
                <a:latin typeface="Arial MT"/>
                <a:cs typeface="Arial MT"/>
              </a:rPr>
              <a:t> run-</a:t>
            </a:r>
            <a:r>
              <a:rPr sz="2400" spc="-10" dirty="0">
                <a:latin typeface="Arial MT"/>
                <a:cs typeface="Arial MT"/>
              </a:rPr>
              <a:t>time.</a:t>
            </a:r>
            <a:endParaRPr sz="2400">
              <a:latin typeface="Arial MT"/>
              <a:cs typeface="Arial MT"/>
            </a:endParaRPr>
          </a:p>
          <a:p>
            <a:pPr marL="393065" indent="-380365">
              <a:lnSpc>
                <a:spcPct val="100000"/>
              </a:lnSpc>
              <a:spcBef>
                <a:spcPts val="1010"/>
              </a:spcBef>
              <a:buChar char="•"/>
              <a:tabLst>
                <a:tab pos="393065" algn="l"/>
              </a:tabLst>
            </a:pPr>
            <a:r>
              <a:rPr sz="2400" dirty="0">
                <a:latin typeface="Arial MT"/>
                <a:cs typeface="Arial MT"/>
              </a:rPr>
              <a:t>Efficiency</a:t>
            </a:r>
            <a:r>
              <a:rPr sz="2400" spc="-70" dirty="0">
                <a:latin typeface="Arial MT"/>
                <a:cs typeface="Arial MT"/>
              </a:rPr>
              <a:t> </a:t>
            </a:r>
            <a:r>
              <a:rPr sz="2400" dirty="0">
                <a:latin typeface="Arial MT"/>
                <a:cs typeface="Arial MT"/>
              </a:rPr>
              <a:t>is</a:t>
            </a:r>
            <a:r>
              <a:rPr sz="2400" spc="-70" dirty="0">
                <a:latin typeface="Arial MT"/>
                <a:cs typeface="Arial MT"/>
              </a:rPr>
              <a:t> </a:t>
            </a:r>
            <a:r>
              <a:rPr sz="2400" dirty="0">
                <a:latin typeface="Arial MT"/>
                <a:cs typeface="Arial MT"/>
              </a:rPr>
              <a:t>the</a:t>
            </a:r>
            <a:r>
              <a:rPr sz="2400" spc="-65" dirty="0">
                <a:latin typeface="Arial MT"/>
                <a:cs typeface="Arial MT"/>
              </a:rPr>
              <a:t> </a:t>
            </a:r>
            <a:r>
              <a:rPr sz="2400" dirty="0">
                <a:latin typeface="Arial MT"/>
                <a:cs typeface="Arial MT"/>
              </a:rPr>
              <a:t>speedup</a:t>
            </a:r>
            <a:r>
              <a:rPr sz="2400" spc="-55" dirty="0">
                <a:latin typeface="Arial MT"/>
                <a:cs typeface="Arial MT"/>
              </a:rPr>
              <a:t> </a:t>
            </a:r>
            <a:r>
              <a:rPr sz="2400" dirty="0">
                <a:latin typeface="Arial MT"/>
                <a:cs typeface="Arial MT"/>
              </a:rPr>
              <a:t>divided</a:t>
            </a:r>
            <a:r>
              <a:rPr sz="2400" spc="-50" dirty="0">
                <a:latin typeface="Arial MT"/>
                <a:cs typeface="Arial MT"/>
              </a:rPr>
              <a:t> </a:t>
            </a:r>
            <a:r>
              <a:rPr sz="2400" dirty="0">
                <a:latin typeface="Arial MT"/>
                <a:cs typeface="Arial MT"/>
              </a:rPr>
              <a:t>by</a:t>
            </a:r>
            <a:r>
              <a:rPr sz="2400" spc="-70" dirty="0">
                <a:latin typeface="Arial MT"/>
                <a:cs typeface="Arial MT"/>
              </a:rPr>
              <a:t> </a:t>
            </a:r>
            <a:r>
              <a:rPr sz="2400" dirty="0">
                <a:latin typeface="Arial MT"/>
                <a:cs typeface="Arial MT"/>
              </a:rPr>
              <a:t>the</a:t>
            </a:r>
            <a:r>
              <a:rPr sz="2400" spc="-80" dirty="0">
                <a:latin typeface="Arial MT"/>
                <a:cs typeface="Arial MT"/>
              </a:rPr>
              <a:t> </a:t>
            </a:r>
            <a:r>
              <a:rPr sz="2400" dirty="0">
                <a:latin typeface="Arial MT"/>
                <a:cs typeface="Arial MT"/>
              </a:rPr>
              <a:t>number</a:t>
            </a:r>
            <a:r>
              <a:rPr sz="2400" spc="-60" dirty="0">
                <a:latin typeface="Arial MT"/>
                <a:cs typeface="Arial MT"/>
              </a:rPr>
              <a:t> </a:t>
            </a:r>
            <a:r>
              <a:rPr sz="2400" dirty="0">
                <a:latin typeface="Arial MT"/>
                <a:cs typeface="Arial MT"/>
              </a:rPr>
              <a:t>of</a:t>
            </a:r>
            <a:r>
              <a:rPr sz="2400" spc="-70" dirty="0">
                <a:latin typeface="Arial MT"/>
                <a:cs typeface="Arial MT"/>
              </a:rPr>
              <a:t> </a:t>
            </a:r>
            <a:r>
              <a:rPr sz="2400" dirty="0">
                <a:latin typeface="Arial MT"/>
                <a:cs typeface="Arial MT"/>
              </a:rPr>
              <a:t>parallel</a:t>
            </a:r>
            <a:r>
              <a:rPr sz="2400" spc="-40" dirty="0">
                <a:latin typeface="Arial MT"/>
                <a:cs typeface="Arial MT"/>
              </a:rPr>
              <a:t> </a:t>
            </a:r>
            <a:r>
              <a:rPr sz="2400" spc="-10" dirty="0">
                <a:latin typeface="Arial MT"/>
                <a:cs typeface="Arial MT"/>
              </a:rPr>
              <a:t>processes.</a:t>
            </a:r>
            <a:endParaRPr sz="2400">
              <a:latin typeface="Arial MT"/>
              <a:cs typeface="Arial MT"/>
            </a:endParaRPr>
          </a:p>
        </p:txBody>
      </p:sp>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dirty="0"/>
              <a:t>Concluding</a:t>
            </a:r>
            <a:r>
              <a:rPr spc="-110" dirty="0"/>
              <a:t> </a:t>
            </a:r>
            <a:r>
              <a:rPr dirty="0"/>
              <a:t>Remarks</a:t>
            </a:r>
            <a:r>
              <a:rPr spc="-125" dirty="0"/>
              <a:t> </a:t>
            </a:r>
            <a:r>
              <a:rPr spc="-25" dirty="0"/>
              <a:t>(4)</a:t>
            </a:r>
          </a:p>
        </p:txBody>
      </p:sp>
      <p:sp>
        <p:nvSpPr>
          <p:cNvPr id="3" name="object 3"/>
          <p:cNvSpPr txBox="1"/>
          <p:nvPr/>
        </p:nvSpPr>
        <p:spPr>
          <a:xfrm>
            <a:off x="850493" y="1378458"/>
            <a:ext cx="10519410" cy="1615440"/>
          </a:xfrm>
          <a:prstGeom prst="rect">
            <a:avLst/>
          </a:prstGeom>
        </p:spPr>
        <p:txBody>
          <a:bodyPr vert="horz" wrap="square" lIns="0" tIns="12700" rIns="0" bIns="0" rtlCol="0">
            <a:spAutoFit/>
          </a:bodyPr>
          <a:lstStyle/>
          <a:p>
            <a:pPr marL="393700" marR="5080" indent="-381000">
              <a:lnSpc>
                <a:spcPct val="100000"/>
              </a:lnSpc>
              <a:spcBef>
                <a:spcPts val="100"/>
              </a:spcBef>
              <a:buChar char="•"/>
              <a:tabLst>
                <a:tab pos="393700" algn="l"/>
              </a:tabLst>
            </a:pPr>
            <a:r>
              <a:rPr sz="2400" dirty="0">
                <a:latin typeface="Arial MT"/>
                <a:cs typeface="Arial MT"/>
              </a:rPr>
              <a:t>If</a:t>
            </a:r>
            <a:r>
              <a:rPr sz="2400" spc="-70" dirty="0">
                <a:latin typeface="Arial MT"/>
                <a:cs typeface="Arial MT"/>
              </a:rPr>
              <a:t> </a:t>
            </a:r>
            <a:r>
              <a:rPr sz="2400" dirty="0">
                <a:latin typeface="Arial MT"/>
                <a:cs typeface="Arial MT"/>
              </a:rPr>
              <a:t>it’s</a:t>
            </a:r>
            <a:r>
              <a:rPr sz="2400" spc="-55" dirty="0">
                <a:latin typeface="Arial MT"/>
                <a:cs typeface="Arial MT"/>
              </a:rPr>
              <a:t> </a:t>
            </a:r>
            <a:r>
              <a:rPr sz="2400" dirty="0">
                <a:latin typeface="Arial MT"/>
                <a:cs typeface="Arial MT"/>
              </a:rPr>
              <a:t>possible</a:t>
            </a:r>
            <a:r>
              <a:rPr sz="2400" spc="-35" dirty="0">
                <a:latin typeface="Arial MT"/>
                <a:cs typeface="Arial MT"/>
              </a:rPr>
              <a:t> </a:t>
            </a:r>
            <a:r>
              <a:rPr sz="2400" dirty="0">
                <a:latin typeface="Arial MT"/>
                <a:cs typeface="Arial MT"/>
              </a:rPr>
              <a:t>to</a:t>
            </a:r>
            <a:r>
              <a:rPr sz="2400" spc="-55" dirty="0">
                <a:latin typeface="Arial MT"/>
                <a:cs typeface="Arial MT"/>
              </a:rPr>
              <a:t> </a:t>
            </a:r>
            <a:r>
              <a:rPr sz="2400" dirty="0">
                <a:latin typeface="Arial MT"/>
                <a:cs typeface="Arial MT"/>
              </a:rPr>
              <a:t>increase</a:t>
            </a:r>
            <a:r>
              <a:rPr sz="2400" spc="-35" dirty="0">
                <a:latin typeface="Arial MT"/>
                <a:cs typeface="Arial MT"/>
              </a:rPr>
              <a:t> </a:t>
            </a:r>
            <a:r>
              <a:rPr sz="2400" dirty="0">
                <a:latin typeface="Arial MT"/>
                <a:cs typeface="Arial MT"/>
              </a:rPr>
              <a:t>the</a:t>
            </a:r>
            <a:r>
              <a:rPr sz="2400" spc="-55" dirty="0">
                <a:latin typeface="Arial MT"/>
                <a:cs typeface="Arial MT"/>
              </a:rPr>
              <a:t> </a:t>
            </a:r>
            <a:r>
              <a:rPr sz="2400" dirty="0">
                <a:latin typeface="Arial MT"/>
                <a:cs typeface="Arial MT"/>
              </a:rPr>
              <a:t>problem</a:t>
            </a:r>
            <a:r>
              <a:rPr sz="2400" spc="-40" dirty="0">
                <a:latin typeface="Arial MT"/>
                <a:cs typeface="Arial MT"/>
              </a:rPr>
              <a:t> </a:t>
            </a:r>
            <a:r>
              <a:rPr sz="2400" dirty="0">
                <a:latin typeface="Arial MT"/>
                <a:cs typeface="Arial MT"/>
              </a:rPr>
              <a:t>size</a:t>
            </a:r>
            <a:r>
              <a:rPr sz="2400" spc="-50" dirty="0">
                <a:latin typeface="Arial MT"/>
                <a:cs typeface="Arial MT"/>
              </a:rPr>
              <a:t> </a:t>
            </a:r>
            <a:r>
              <a:rPr sz="2400" dirty="0">
                <a:latin typeface="Arial MT"/>
                <a:cs typeface="Arial MT"/>
              </a:rPr>
              <a:t>(n)</a:t>
            </a:r>
            <a:r>
              <a:rPr sz="2400" spc="-50" dirty="0">
                <a:latin typeface="Arial MT"/>
                <a:cs typeface="Arial MT"/>
              </a:rPr>
              <a:t> </a:t>
            </a:r>
            <a:r>
              <a:rPr sz="2400" dirty="0">
                <a:latin typeface="Arial MT"/>
                <a:cs typeface="Arial MT"/>
              </a:rPr>
              <a:t>so</a:t>
            </a:r>
            <a:r>
              <a:rPr sz="2400" spc="-65" dirty="0">
                <a:latin typeface="Arial MT"/>
                <a:cs typeface="Arial MT"/>
              </a:rPr>
              <a:t> </a:t>
            </a:r>
            <a:r>
              <a:rPr sz="2400" dirty="0">
                <a:latin typeface="Arial MT"/>
                <a:cs typeface="Arial MT"/>
              </a:rPr>
              <a:t>that</a:t>
            </a:r>
            <a:r>
              <a:rPr sz="2400" spc="-55" dirty="0">
                <a:latin typeface="Arial MT"/>
                <a:cs typeface="Arial MT"/>
              </a:rPr>
              <a:t> </a:t>
            </a:r>
            <a:r>
              <a:rPr sz="2400" dirty="0">
                <a:latin typeface="Arial MT"/>
                <a:cs typeface="Arial MT"/>
              </a:rPr>
              <a:t>the</a:t>
            </a:r>
            <a:r>
              <a:rPr sz="2400" spc="-65" dirty="0">
                <a:latin typeface="Arial MT"/>
                <a:cs typeface="Arial MT"/>
              </a:rPr>
              <a:t> </a:t>
            </a:r>
            <a:r>
              <a:rPr sz="2400" dirty="0">
                <a:latin typeface="Arial MT"/>
                <a:cs typeface="Arial MT"/>
              </a:rPr>
              <a:t>efficiency</a:t>
            </a:r>
            <a:r>
              <a:rPr sz="2400" spc="-45" dirty="0">
                <a:latin typeface="Arial MT"/>
                <a:cs typeface="Arial MT"/>
              </a:rPr>
              <a:t> </a:t>
            </a:r>
            <a:r>
              <a:rPr sz="2400" spc="-10" dirty="0">
                <a:latin typeface="Arial MT"/>
                <a:cs typeface="Arial MT"/>
              </a:rPr>
              <a:t>doesn’t </a:t>
            </a:r>
            <a:r>
              <a:rPr sz="2400" dirty="0">
                <a:latin typeface="Arial MT"/>
                <a:cs typeface="Arial MT"/>
              </a:rPr>
              <a:t>decrease</a:t>
            </a:r>
            <a:r>
              <a:rPr sz="2400" spc="-50" dirty="0">
                <a:latin typeface="Arial MT"/>
                <a:cs typeface="Arial MT"/>
              </a:rPr>
              <a:t> </a:t>
            </a:r>
            <a:r>
              <a:rPr sz="2400" dirty="0">
                <a:latin typeface="Arial MT"/>
                <a:cs typeface="Arial MT"/>
              </a:rPr>
              <a:t>as</a:t>
            </a:r>
            <a:r>
              <a:rPr sz="2400" spc="-55" dirty="0">
                <a:latin typeface="Arial MT"/>
                <a:cs typeface="Arial MT"/>
              </a:rPr>
              <a:t> </a:t>
            </a:r>
            <a:r>
              <a:rPr sz="2400" dirty="0">
                <a:latin typeface="Arial MT"/>
                <a:cs typeface="Arial MT"/>
              </a:rPr>
              <a:t>p</a:t>
            </a:r>
            <a:r>
              <a:rPr sz="2400" spc="-55" dirty="0">
                <a:latin typeface="Arial MT"/>
                <a:cs typeface="Arial MT"/>
              </a:rPr>
              <a:t> </a:t>
            </a:r>
            <a:r>
              <a:rPr sz="2400" dirty="0">
                <a:latin typeface="Arial MT"/>
                <a:cs typeface="Arial MT"/>
              </a:rPr>
              <a:t>is</a:t>
            </a:r>
            <a:r>
              <a:rPr sz="2400" spc="-50" dirty="0">
                <a:latin typeface="Arial MT"/>
                <a:cs typeface="Arial MT"/>
              </a:rPr>
              <a:t> </a:t>
            </a:r>
            <a:r>
              <a:rPr sz="2400" dirty="0">
                <a:latin typeface="Arial MT"/>
                <a:cs typeface="Arial MT"/>
              </a:rPr>
              <a:t>increased,</a:t>
            </a:r>
            <a:r>
              <a:rPr sz="2400" spc="-45" dirty="0">
                <a:latin typeface="Arial MT"/>
                <a:cs typeface="Arial MT"/>
              </a:rPr>
              <a:t> </a:t>
            </a:r>
            <a:r>
              <a:rPr sz="2400" dirty="0">
                <a:latin typeface="Arial MT"/>
                <a:cs typeface="Arial MT"/>
              </a:rPr>
              <a:t>a</a:t>
            </a:r>
            <a:r>
              <a:rPr sz="2400" spc="-65" dirty="0">
                <a:latin typeface="Arial MT"/>
                <a:cs typeface="Arial MT"/>
              </a:rPr>
              <a:t> </a:t>
            </a:r>
            <a:r>
              <a:rPr sz="2400" dirty="0">
                <a:latin typeface="Arial MT"/>
                <a:cs typeface="Arial MT"/>
              </a:rPr>
              <a:t>parallel</a:t>
            </a:r>
            <a:r>
              <a:rPr sz="2400" spc="-25" dirty="0">
                <a:latin typeface="Arial MT"/>
                <a:cs typeface="Arial MT"/>
              </a:rPr>
              <a:t> </a:t>
            </a:r>
            <a:r>
              <a:rPr sz="2400" dirty="0">
                <a:latin typeface="Arial MT"/>
                <a:cs typeface="Arial MT"/>
              </a:rPr>
              <a:t>program</a:t>
            </a:r>
            <a:r>
              <a:rPr sz="2400" spc="-50" dirty="0">
                <a:latin typeface="Arial MT"/>
                <a:cs typeface="Arial MT"/>
              </a:rPr>
              <a:t> </a:t>
            </a:r>
            <a:r>
              <a:rPr sz="2400" dirty="0">
                <a:latin typeface="Arial MT"/>
                <a:cs typeface="Arial MT"/>
              </a:rPr>
              <a:t>is</a:t>
            </a:r>
            <a:r>
              <a:rPr sz="2400" spc="-50" dirty="0">
                <a:latin typeface="Arial MT"/>
                <a:cs typeface="Arial MT"/>
              </a:rPr>
              <a:t> </a:t>
            </a:r>
            <a:r>
              <a:rPr sz="2400" dirty="0">
                <a:latin typeface="Arial MT"/>
                <a:cs typeface="Arial MT"/>
              </a:rPr>
              <a:t>said</a:t>
            </a:r>
            <a:r>
              <a:rPr sz="2400" spc="-55" dirty="0">
                <a:latin typeface="Arial MT"/>
                <a:cs typeface="Arial MT"/>
              </a:rPr>
              <a:t> </a:t>
            </a:r>
            <a:r>
              <a:rPr sz="2400" dirty="0">
                <a:latin typeface="Arial MT"/>
                <a:cs typeface="Arial MT"/>
              </a:rPr>
              <a:t>to</a:t>
            </a:r>
            <a:r>
              <a:rPr sz="2400" spc="-55" dirty="0">
                <a:latin typeface="Arial MT"/>
                <a:cs typeface="Arial MT"/>
              </a:rPr>
              <a:t> </a:t>
            </a:r>
            <a:r>
              <a:rPr sz="2400" dirty="0">
                <a:latin typeface="Arial MT"/>
                <a:cs typeface="Arial MT"/>
              </a:rPr>
              <a:t>be</a:t>
            </a:r>
            <a:r>
              <a:rPr sz="2400" spc="-50" dirty="0">
                <a:latin typeface="Arial MT"/>
                <a:cs typeface="Arial MT"/>
              </a:rPr>
              <a:t> </a:t>
            </a:r>
            <a:r>
              <a:rPr sz="2400" spc="-10" dirty="0">
                <a:latin typeface="Arial MT"/>
                <a:cs typeface="Arial MT"/>
              </a:rPr>
              <a:t>scalable.</a:t>
            </a:r>
            <a:endParaRPr sz="2400">
              <a:latin typeface="Arial MT"/>
              <a:cs typeface="Arial MT"/>
            </a:endParaRPr>
          </a:p>
          <a:p>
            <a:pPr marL="393700" marR="342900" indent="-381000">
              <a:lnSpc>
                <a:spcPct val="100000"/>
              </a:lnSpc>
              <a:spcBef>
                <a:spcPts val="994"/>
              </a:spcBef>
              <a:buChar char="•"/>
              <a:tabLst>
                <a:tab pos="393700" algn="l"/>
              </a:tabLst>
            </a:pPr>
            <a:r>
              <a:rPr sz="2400" dirty="0">
                <a:latin typeface="Arial MT"/>
                <a:cs typeface="Arial MT"/>
              </a:rPr>
              <a:t>An</a:t>
            </a:r>
            <a:r>
              <a:rPr sz="2400" spc="-60" dirty="0">
                <a:latin typeface="Arial MT"/>
                <a:cs typeface="Arial MT"/>
              </a:rPr>
              <a:t> </a:t>
            </a:r>
            <a:r>
              <a:rPr sz="2400" dirty="0">
                <a:latin typeface="Arial MT"/>
                <a:cs typeface="Arial MT"/>
              </a:rPr>
              <a:t>MPI</a:t>
            </a:r>
            <a:r>
              <a:rPr sz="2400" spc="-70" dirty="0">
                <a:latin typeface="Arial MT"/>
                <a:cs typeface="Arial MT"/>
              </a:rPr>
              <a:t> </a:t>
            </a:r>
            <a:r>
              <a:rPr sz="2400" dirty="0">
                <a:latin typeface="Arial MT"/>
                <a:cs typeface="Arial MT"/>
              </a:rPr>
              <a:t>program</a:t>
            </a:r>
            <a:r>
              <a:rPr sz="2400" spc="-40" dirty="0">
                <a:latin typeface="Arial MT"/>
                <a:cs typeface="Arial MT"/>
              </a:rPr>
              <a:t> </a:t>
            </a:r>
            <a:r>
              <a:rPr sz="2400" dirty="0">
                <a:latin typeface="Arial MT"/>
                <a:cs typeface="Arial MT"/>
              </a:rPr>
              <a:t>is</a:t>
            </a:r>
            <a:r>
              <a:rPr sz="2400" spc="-50" dirty="0">
                <a:latin typeface="Arial MT"/>
                <a:cs typeface="Arial MT"/>
              </a:rPr>
              <a:t> </a:t>
            </a:r>
            <a:r>
              <a:rPr sz="2400" dirty="0">
                <a:latin typeface="Arial MT"/>
                <a:cs typeface="Arial MT"/>
              </a:rPr>
              <a:t>unsafe</a:t>
            </a:r>
            <a:r>
              <a:rPr sz="2400" spc="-45" dirty="0">
                <a:latin typeface="Arial MT"/>
                <a:cs typeface="Arial MT"/>
              </a:rPr>
              <a:t> </a:t>
            </a:r>
            <a:r>
              <a:rPr sz="2400" dirty="0">
                <a:latin typeface="Arial MT"/>
                <a:cs typeface="Arial MT"/>
              </a:rPr>
              <a:t>if</a:t>
            </a:r>
            <a:r>
              <a:rPr sz="2400" spc="-55" dirty="0">
                <a:latin typeface="Arial MT"/>
                <a:cs typeface="Arial MT"/>
              </a:rPr>
              <a:t> </a:t>
            </a:r>
            <a:r>
              <a:rPr sz="2400" dirty="0">
                <a:latin typeface="Arial MT"/>
                <a:cs typeface="Arial MT"/>
              </a:rPr>
              <a:t>its</a:t>
            </a:r>
            <a:r>
              <a:rPr sz="2400" spc="-60" dirty="0">
                <a:latin typeface="Arial MT"/>
                <a:cs typeface="Arial MT"/>
              </a:rPr>
              <a:t> </a:t>
            </a:r>
            <a:r>
              <a:rPr sz="2400" dirty="0">
                <a:latin typeface="Arial MT"/>
                <a:cs typeface="Arial MT"/>
              </a:rPr>
              <a:t>correct</a:t>
            </a:r>
            <a:r>
              <a:rPr sz="2400" spc="-50" dirty="0">
                <a:latin typeface="Arial MT"/>
                <a:cs typeface="Arial MT"/>
              </a:rPr>
              <a:t> </a:t>
            </a:r>
            <a:r>
              <a:rPr sz="2400" dirty="0">
                <a:latin typeface="Arial MT"/>
                <a:cs typeface="Arial MT"/>
              </a:rPr>
              <a:t>behavior</a:t>
            </a:r>
            <a:r>
              <a:rPr sz="2400" spc="-20" dirty="0">
                <a:latin typeface="Arial MT"/>
                <a:cs typeface="Arial MT"/>
              </a:rPr>
              <a:t> </a:t>
            </a:r>
            <a:r>
              <a:rPr sz="2400" dirty="0">
                <a:latin typeface="Arial MT"/>
                <a:cs typeface="Arial MT"/>
              </a:rPr>
              <a:t>depends</a:t>
            </a:r>
            <a:r>
              <a:rPr sz="2400" spc="-25" dirty="0">
                <a:latin typeface="Arial MT"/>
                <a:cs typeface="Arial MT"/>
              </a:rPr>
              <a:t> </a:t>
            </a:r>
            <a:r>
              <a:rPr sz="2400" dirty="0">
                <a:latin typeface="Arial MT"/>
                <a:cs typeface="Arial MT"/>
              </a:rPr>
              <a:t>on</a:t>
            </a:r>
            <a:r>
              <a:rPr sz="2400" spc="-50" dirty="0">
                <a:latin typeface="Arial MT"/>
                <a:cs typeface="Arial MT"/>
              </a:rPr>
              <a:t> </a:t>
            </a:r>
            <a:r>
              <a:rPr sz="2400" dirty="0">
                <a:latin typeface="Arial MT"/>
                <a:cs typeface="Arial MT"/>
              </a:rPr>
              <a:t>the</a:t>
            </a:r>
            <a:r>
              <a:rPr sz="2400" spc="-55" dirty="0">
                <a:latin typeface="Arial MT"/>
                <a:cs typeface="Arial MT"/>
              </a:rPr>
              <a:t> </a:t>
            </a:r>
            <a:r>
              <a:rPr sz="2400" dirty="0">
                <a:latin typeface="Arial MT"/>
                <a:cs typeface="Arial MT"/>
              </a:rPr>
              <a:t>fact</a:t>
            </a:r>
            <a:r>
              <a:rPr sz="2400" spc="-65" dirty="0">
                <a:latin typeface="Arial MT"/>
                <a:cs typeface="Arial MT"/>
              </a:rPr>
              <a:t> </a:t>
            </a:r>
            <a:r>
              <a:rPr sz="2400" spc="-20" dirty="0">
                <a:latin typeface="Arial MT"/>
                <a:cs typeface="Arial MT"/>
              </a:rPr>
              <a:t>that </a:t>
            </a:r>
            <a:r>
              <a:rPr sz="2400" dirty="0">
                <a:latin typeface="Arial MT"/>
                <a:cs typeface="Arial MT"/>
              </a:rPr>
              <a:t>MPI_Send</a:t>
            </a:r>
            <a:r>
              <a:rPr sz="2400" spc="-55" dirty="0">
                <a:latin typeface="Arial MT"/>
                <a:cs typeface="Arial MT"/>
              </a:rPr>
              <a:t> </a:t>
            </a:r>
            <a:r>
              <a:rPr sz="2400" dirty="0">
                <a:latin typeface="Arial MT"/>
                <a:cs typeface="Arial MT"/>
              </a:rPr>
              <a:t>is</a:t>
            </a:r>
            <a:r>
              <a:rPr sz="2400" spc="-55" dirty="0">
                <a:latin typeface="Arial MT"/>
                <a:cs typeface="Arial MT"/>
              </a:rPr>
              <a:t> </a:t>
            </a:r>
            <a:r>
              <a:rPr sz="2400" dirty="0">
                <a:latin typeface="Arial MT"/>
                <a:cs typeface="Arial MT"/>
              </a:rPr>
              <a:t>buffering</a:t>
            </a:r>
            <a:r>
              <a:rPr sz="2400" spc="-50" dirty="0">
                <a:latin typeface="Arial MT"/>
                <a:cs typeface="Arial MT"/>
              </a:rPr>
              <a:t> </a:t>
            </a:r>
            <a:r>
              <a:rPr sz="2400" dirty="0">
                <a:latin typeface="Arial MT"/>
                <a:cs typeface="Arial MT"/>
              </a:rPr>
              <a:t>its</a:t>
            </a:r>
            <a:r>
              <a:rPr sz="2400" spc="-55" dirty="0">
                <a:latin typeface="Arial MT"/>
                <a:cs typeface="Arial MT"/>
              </a:rPr>
              <a:t> </a:t>
            </a:r>
            <a:r>
              <a:rPr sz="2400" spc="-10" dirty="0">
                <a:latin typeface="Arial MT"/>
                <a:cs typeface="Arial MT"/>
              </a:rPr>
              <a:t>input.</a:t>
            </a:r>
            <a:endParaRPr sz="2400">
              <a:latin typeface="Arial MT"/>
              <a:cs typeface="Arial MT"/>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dirty="0">
                <a:solidFill>
                  <a:srgbClr val="001F5F"/>
                </a:solidFill>
              </a:rPr>
              <a:t>Blocking Message </a:t>
            </a:r>
            <a:r>
              <a:rPr spc="-20" dirty="0">
                <a:solidFill>
                  <a:srgbClr val="001F5F"/>
                </a:solidFill>
              </a:rPr>
              <a:t>Send</a:t>
            </a:r>
          </a:p>
        </p:txBody>
      </p:sp>
      <p:sp>
        <p:nvSpPr>
          <p:cNvPr id="3" name="object 3"/>
          <p:cNvSpPr txBox="1"/>
          <p:nvPr/>
        </p:nvSpPr>
        <p:spPr>
          <a:xfrm>
            <a:off x="796546" y="1066800"/>
            <a:ext cx="9308465" cy="756920"/>
          </a:xfrm>
          <a:prstGeom prst="rect">
            <a:avLst/>
          </a:prstGeom>
        </p:spPr>
        <p:txBody>
          <a:bodyPr vert="horz" wrap="square" lIns="0" tIns="12700" rIns="0" bIns="0" rtlCol="0">
            <a:spAutoFit/>
          </a:bodyPr>
          <a:lstStyle/>
          <a:p>
            <a:pPr marL="393700" marR="5080" indent="-381000">
              <a:lnSpc>
                <a:spcPct val="100000"/>
              </a:lnSpc>
              <a:spcBef>
                <a:spcPts val="100"/>
              </a:spcBef>
            </a:pPr>
            <a:r>
              <a:rPr sz="2400" dirty="0">
                <a:latin typeface="Arial MT"/>
                <a:cs typeface="Arial MT"/>
              </a:rPr>
              <a:t>MPI_Send</a:t>
            </a:r>
            <a:r>
              <a:rPr sz="2400" spc="-55" dirty="0">
                <a:latin typeface="Arial MT"/>
                <a:cs typeface="Arial MT"/>
              </a:rPr>
              <a:t> </a:t>
            </a:r>
            <a:r>
              <a:rPr sz="2400" dirty="0">
                <a:latin typeface="Arial MT"/>
                <a:cs typeface="Arial MT"/>
              </a:rPr>
              <a:t>(void</a:t>
            </a:r>
            <a:r>
              <a:rPr sz="2400" spc="-60" dirty="0">
                <a:latin typeface="Arial MT"/>
                <a:cs typeface="Arial MT"/>
              </a:rPr>
              <a:t> </a:t>
            </a:r>
            <a:r>
              <a:rPr sz="2400" dirty="0">
                <a:latin typeface="Arial MT"/>
                <a:cs typeface="Arial MT"/>
              </a:rPr>
              <a:t>*buf,</a:t>
            </a:r>
            <a:r>
              <a:rPr sz="2400" spc="-60" dirty="0">
                <a:latin typeface="Arial MT"/>
                <a:cs typeface="Arial MT"/>
              </a:rPr>
              <a:t> </a:t>
            </a:r>
            <a:r>
              <a:rPr sz="2400" dirty="0">
                <a:latin typeface="Arial MT"/>
                <a:cs typeface="Arial MT"/>
              </a:rPr>
              <a:t>int</a:t>
            </a:r>
            <a:r>
              <a:rPr sz="2400" spc="-50" dirty="0">
                <a:latin typeface="Arial MT"/>
                <a:cs typeface="Arial MT"/>
              </a:rPr>
              <a:t> </a:t>
            </a:r>
            <a:r>
              <a:rPr sz="2400" dirty="0">
                <a:latin typeface="Arial MT"/>
                <a:cs typeface="Arial MT"/>
              </a:rPr>
              <a:t>count,</a:t>
            </a:r>
            <a:r>
              <a:rPr sz="2400" spc="-70" dirty="0">
                <a:latin typeface="Arial MT"/>
                <a:cs typeface="Arial MT"/>
              </a:rPr>
              <a:t> </a:t>
            </a:r>
            <a:r>
              <a:rPr sz="2400" spc="-10" dirty="0">
                <a:latin typeface="Arial MT"/>
                <a:cs typeface="Arial MT"/>
              </a:rPr>
              <a:t>MPI_Datatype</a:t>
            </a:r>
            <a:r>
              <a:rPr sz="2400" spc="-60" dirty="0">
                <a:latin typeface="Arial MT"/>
                <a:cs typeface="Arial MT"/>
              </a:rPr>
              <a:t> </a:t>
            </a:r>
            <a:r>
              <a:rPr sz="2400" dirty="0">
                <a:latin typeface="Arial MT"/>
                <a:cs typeface="Arial MT"/>
              </a:rPr>
              <a:t>dtype,</a:t>
            </a:r>
            <a:r>
              <a:rPr sz="2400" spc="-65" dirty="0">
                <a:latin typeface="Arial MT"/>
                <a:cs typeface="Arial MT"/>
              </a:rPr>
              <a:t> </a:t>
            </a:r>
            <a:r>
              <a:rPr sz="2400" dirty="0">
                <a:latin typeface="Arial MT"/>
                <a:cs typeface="Arial MT"/>
              </a:rPr>
              <a:t>int</a:t>
            </a:r>
            <a:r>
              <a:rPr sz="2400" spc="-45" dirty="0">
                <a:latin typeface="Arial MT"/>
                <a:cs typeface="Arial MT"/>
              </a:rPr>
              <a:t> </a:t>
            </a:r>
            <a:r>
              <a:rPr sz="2400" dirty="0">
                <a:latin typeface="Arial MT"/>
                <a:cs typeface="Arial MT"/>
              </a:rPr>
              <a:t>dest,</a:t>
            </a:r>
            <a:r>
              <a:rPr sz="2400" spc="-65" dirty="0">
                <a:latin typeface="Arial MT"/>
                <a:cs typeface="Arial MT"/>
              </a:rPr>
              <a:t> </a:t>
            </a:r>
            <a:r>
              <a:rPr sz="2400" dirty="0">
                <a:latin typeface="Arial MT"/>
                <a:cs typeface="Arial MT"/>
              </a:rPr>
              <a:t>int</a:t>
            </a:r>
            <a:r>
              <a:rPr sz="2400" spc="-60" dirty="0">
                <a:latin typeface="Arial MT"/>
                <a:cs typeface="Arial MT"/>
              </a:rPr>
              <a:t> </a:t>
            </a:r>
            <a:r>
              <a:rPr sz="2400" spc="-20" dirty="0">
                <a:latin typeface="Arial MT"/>
                <a:cs typeface="Arial MT"/>
              </a:rPr>
              <a:t>tag, </a:t>
            </a:r>
            <a:r>
              <a:rPr sz="2400" dirty="0">
                <a:latin typeface="Arial MT"/>
                <a:cs typeface="Arial MT"/>
              </a:rPr>
              <a:t>MPI_Comm</a:t>
            </a:r>
            <a:r>
              <a:rPr sz="2400" spc="-135" dirty="0">
                <a:latin typeface="Arial MT"/>
                <a:cs typeface="Arial MT"/>
              </a:rPr>
              <a:t> </a:t>
            </a:r>
            <a:r>
              <a:rPr sz="2400" spc="-10" dirty="0">
                <a:latin typeface="Arial MT"/>
                <a:cs typeface="Arial MT"/>
              </a:rPr>
              <a:t>comm);</a:t>
            </a:r>
            <a:endParaRPr sz="2400" dirty="0">
              <a:latin typeface="Arial MT"/>
              <a:cs typeface="Arial MT"/>
            </a:endParaRPr>
          </a:p>
        </p:txBody>
      </p:sp>
      <p:sp>
        <p:nvSpPr>
          <p:cNvPr id="5" name="Rectangle 1">
            <a:extLst>
              <a:ext uri="{FF2B5EF4-FFF2-40B4-BE49-F238E27FC236}">
                <a16:creationId xmlns:a16="http://schemas.microsoft.com/office/drawing/2014/main" id="{1BD9ACBB-1C2B-D8D9-590A-63D1F1D2C90C}"/>
              </a:ext>
            </a:extLst>
          </p:cNvPr>
          <p:cNvSpPr>
            <a:spLocks noChangeArrowheads="1"/>
          </p:cNvSpPr>
          <p:nvPr/>
        </p:nvSpPr>
        <p:spPr bwMode="auto">
          <a:xfrm>
            <a:off x="1066800" y="2057400"/>
            <a:ext cx="5431295" cy="42187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000" b="1" i="0" u="none" strike="noStrike" cap="none" normalizeH="0" baseline="0" dirty="0" err="1">
                <a:ln>
                  <a:noFill/>
                </a:ln>
                <a:solidFill>
                  <a:schemeClr val="tx1"/>
                </a:solidFill>
                <a:effectLst/>
                <a:latin typeface="Arial Unicode MS"/>
              </a:rPr>
              <a:t>buf</a:t>
            </a:r>
            <a:r>
              <a:rPr kumimoji="0" lang="en-US" altLang="en-US" sz="1000" b="1" i="0" u="none" strike="noStrike" cap="none" normalizeH="0" baseline="0" dirty="0">
                <a:ln>
                  <a:noFill/>
                </a:ln>
                <a:solidFill>
                  <a:schemeClr val="tx1"/>
                </a:solidFill>
                <a:effectLst/>
              </a:rPr>
              <a:t> (Buffer):</a:t>
            </a:r>
            <a:endParaRPr kumimoji="0" lang="en-US" altLang="en-US" sz="1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000" b="0" i="0" u="none" strike="noStrike" cap="none" normalizeH="0" baseline="0" dirty="0">
                <a:ln>
                  <a:noFill/>
                </a:ln>
                <a:solidFill>
                  <a:schemeClr val="tx1"/>
                </a:solidFill>
                <a:effectLst/>
                <a:latin typeface="Arial" panose="020B0604020202020204" pitchFamily="34" charset="0"/>
              </a:rPr>
              <a:t>Pointer to the data to be sent.</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000" b="0" i="0" u="none" strike="noStrike" cap="none" normalizeH="0" baseline="0" dirty="0">
                <a:ln>
                  <a:noFill/>
                </a:ln>
                <a:solidFill>
                  <a:schemeClr val="tx1"/>
                </a:solidFill>
                <a:effectLst/>
                <a:latin typeface="Arial" panose="020B0604020202020204" pitchFamily="34" charset="0"/>
              </a:rPr>
              <a:t>Example: </a:t>
            </a:r>
            <a:r>
              <a:rPr kumimoji="0" lang="en-US" altLang="en-US" sz="1000" b="0" i="0" u="none" strike="noStrike" cap="none" normalizeH="0" baseline="0" dirty="0">
                <a:ln>
                  <a:noFill/>
                </a:ln>
                <a:solidFill>
                  <a:schemeClr val="tx1"/>
                </a:solidFill>
                <a:effectLst/>
                <a:latin typeface="Arial Unicode MS"/>
              </a:rPr>
              <a:t>&amp;data</a:t>
            </a:r>
            <a:r>
              <a:rPr kumimoji="0" lang="en-US" altLang="en-US" sz="1000" b="0" i="0" u="none" strike="noStrike" cap="none" normalizeH="0" baseline="0" dirty="0">
                <a:ln>
                  <a:noFill/>
                </a:ln>
                <a:solidFill>
                  <a:schemeClr val="tx1"/>
                </a:solidFill>
                <a:effectLst/>
              </a:rPr>
              <a:t> if </a:t>
            </a:r>
            <a:r>
              <a:rPr kumimoji="0" lang="en-US" altLang="en-US" sz="1000" b="0" i="0" u="none" strike="noStrike" cap="none" normalizeH="0" baseline="0" dirty="0">
                <a:ln>
                  <a:noFill/>
                </a:ln>
                <a:solidFill>
                  <a:schemeClr val="tx1"/>
                </a:solidFill>
                <a:effectLst/>
                <a:latin typeface="Arial Unicode MS"/>
              </a:rPr>
              <a:t>data</a:t>
            </a:r>
            <a:r>
              <a:rPr kumimoji="0" lang="en-US" altLang="en-US" sz="1000" b="0" i="0" u="none" strike="noStrike" cap="none" normalizeH="0" baseline="0" dirty="0">
                <a:ln>
                  <a:noFill/>
                </a:ln>
                <a:solidFill>
                  <a:schemeClr val="tx1"/>
                </a:solidFill>
                <a:effectLst/>
              </a:rPr>
              <a:t> is an integer.</a:t>
            </a:r>
            <a:endParaRPr kumimoji="0" lang="en-US" altLang="en-US" sz="1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000" b="1" i="0" u="none" strike="noStrike" cap="none" normalizeH="0" baseline="0" dirty="0">
                <a:ln>
                  <a:noFill/>
                </a:ln>
                <a:solidFill>
                  <a:schemeClr val="tx1"/>
                </a:solidFill>
                <a:effectLst/>
                <a:latin typeface="Arial Unicode MS"/>
              </a:rPr>
              <a:t>count</a:t>
            </a:r>
            <a:r>
              <a:rPr kumimoji="0" lang="en-US" altLang="en-US" sz="1000" b="1" i="0" u="none" strike="noStrike" cap="none" normalizeH="0" baseline="0" dirty="0">
                <a:ln>
                  <a:noFill/>
                </a:ln>
                <a:solidFill>
                  <a:schemeClr val="tx1"/>
                </a:solidFill>
                <a:effectLst/>
              </a:rPr>
              <a:t> (Number of Elements):</a:t>
            </a:r>
            <a:endParaRPr kumimoji="0" lang="en-US" altLang="en-US" sz="1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000" b="0" i="0" u="none" strike="noStrike" cap="none" normalizeH="0" baseline="0" dirty="0">
                <a:ln>
                  <a:noFill/>
                </a:ln>
                <a:solidFill>
                  <a:schemeClr val="tx1"/>
                </a:solidFill>
                <a:effectLst/>
                <a:latin typeface="Arial" panose="020B0604020202020204" pitchFamily="34" charset="0"/>
              </a:rPr>
              <a:t>Number of elements in the buffer to send.</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000" b="0" i="0" u="none" strike="noStrike" cap="none" normalizeH="0" baseline="0" dirty="0">
                <a:ln>
                  <a:noFill/>
                </a:ln>
                <a:solidFill>
                  <a:schemeClr val="tx1"/>
                </a:solidFill>
                <a:effectLst/>
                <a:latin typeface="Arial" panose="020B0604020202020204" pitchFamily="34" charset="0"/>
              </a:rPr>
              <a:t>Example: </a:t>
            </a:r>
            <a:r>
              <a:rPr kumimoji="0" lang="en-US" altLang="en-US" sz="1000" b="0" i="0" u="none" strike="noStrike" cap="none" normalizeH="0" baseline="0" dirty="0">
                <a:ln>
                  <a:noFill/>
                </a:ln>
                <a:solidFill>
                  <a:schemeClr val="tx1"/>
                </a:solidFill>
                <a:effectLst/>
                <a:latin typeface="Arial Unicode MS"/>
              </a:rPr>
              <a:t>1</a:t>
            </a:r>
            <a:r>
              <a:rPr kumimoji="0" lang="en-US" altLang="en-US" sz="1000" b="0" i="0" u="none" strike="noStrike" cap="none" normalizeH="0" baseline="0" dirty="0">
                <a:ln>
                  <a:noFill/>
                </a:ln>
                <a:solidFill>
                  <a:schemeClr val="tx1"/>
                </a:solidFill>
                <a:effectLst/>
              </a:rPr>
              <a:t> for sending one integer.</a:t>
            </a:r>
            <a:endParaRPr kumimoji="0" lang="en-US" altLang="en-US" sz="1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000" b="1" i="0" u="none" strike="noStrike" cap="none" normalizeH="0" baseline="0" dirty="0" err="1">
                <a:ln>
                  <a:noFill/>
                </a:ln>
                <a:solidFill>
                  <a:schemeClr val="tx1"/>
                </a:solidFill>
                <a:effectLst/>
                <a:latin typeface="Arial Unicode MS"/>
              </a:rPr>
              <a:t>dtype</a:t>
            </a:r>
            <a:r>
              <a:rPr kumimoji="0" lang="en-US" altLang="en-US" sz="1000" b="1" i="0" u="none" strike="noStrike" cap="none" normalizeH="0" baseline="0" dirty="0">
                <a:ln>
                  <a:noFill/>
                </a:ln>
                <a:solidFill>
                  <a:schemeClr val="tx1"/>
                </a:solidFill>
                <a:effectLst/>
              </a:rPr>
              <a:t> (Data Type):</a:t>
            </a:r>
            <a:endParaRPr kumimoji="0" lang="en-US" altLang="en-US" sz="1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000" b="0" i="0" u="none" strike="noStrike" cap="none" normalizeH="0" baseline="0" dirty="0">
                <a:ln>
                  <a:noFill/>
                </a:ln>
                <a:solidFill>
                  <a:schemeClr val="tx1"/>
                </a:solidFill>
                <a:effectLst/>
                <a:latin typeface="Arial" panose="020B0604020202020204" pitchFamily="34" charset="0"/>
              </a:rPr>
              <a:t>Data type of the buffer elements (e.g., </a:t>
            </a:r>
            <a:r>
              <a:rPr kumimoji="0" lang="en-US" altLang="en-US" sz="1000" b="0" i="0" u="none" strike="noStrike" cap="none" normalizeH="0" baseline="0" dirty="0">
                <a:ln>
                  <a:noFill/>
                </a:ln>
                <a:solidFill>
                  <a:schemeClr val="tx1"/>
                </a:solidFill>
                <a:effectLst/>
                <a:latin typeface="Arial Unicode MS"/>
              </a:rPr>
              <a:t>MPI_INT</a:t>
            </a:r>
            <a:r>
              <a:rPr kumimoji="0" lang="en-US" altLang="en-US" sz="1000" b="0" i="0" u="none" strike="noStrike" cap="none" normalizeH="0" baseline="0" dirty="0">
                <a:ln>
                  <a:noFill/>
                </a:ln>
                <a:solidFill>
                  <a:schemeClr val="tx1"/>
                </a:solidFill>
                <a:effectLst/>
              </a:rPr>
              <a:t>, </a:t>
            </a:r>
            <a:r>
              <a:rPr kumimoji="0" lang="en-US" altLang="en-US" sz="1000" b="0" i="0" u="none" strike="noStrike" cap="none" normalizeH="0" baseline="0" dirty="0">
                <a:ln>
                  <a:noFill/>
                </a:ln>
                <a:solidFill>
                  <a:schemeClr val="tx1"/>
                </a:solidFill>
                <a:effectLst/>
                <a:latin typeface="Arial Unicode MS"/>
              </a:rPr>
              <a:t>MPI_FLOAT</a:t>
            </a:r>
            <a:r>
              <a:rPr kumimoji="0" lang="en-US" altLang="en-US" sz="1000" b="0" i="0" u="none" strike="noStrike" cap="none" normalizeH="0" baseline="0" dirty="0">
                <a:ln>
                  <a:noFill/>
                </a:ln>
                <a:solidFill>
                  <a:schemeClr val="tx1"/>
                </a:solidFill>
                <a:effectLst/>
              </a:rPr>
              <a:t>).</a:t>
            </a:r>
            <a:endParaRPr kumimoji="0" lang="en-US" altLang="en-US" sz="1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000" b="0" i="0" u="none" strike="noStrike" cap="none" normalizeH="0" baseline="0" dirty="0">
                <a:ln>
                  <a:noFill/>
                </a:ln>
                <a:solidFill>
                  <a:schemeClr val="tx1"/>
                </a:solidFill>
                <a:effectLst/>
                <a:latin typeface="Arial" panose="020B0604020202020204" pitchFamily="34" charset="0"/>
              </a:rPr>
              <a:t>Example: Use </a:t>
            </a:r>
            <a:r>
              <a:rPr kumimoji="0" lang="en-US" altLang="en-US" sz="1000" b="0" i="0" u="none" strike="noStrike" cap="none" normalizeH="0" baseline="0" dirty="0">
                <a:ln>
                  <a:noFill/>
                </a:ln>
                <a:solidFill>
                  <a:schemeClr val="tx1"/>
                </a:solidFill>
                <a:effectLst/>
                <a:latin typeface="Arial Unicode MS"/>
              </a:rPr>
              <a:t>MPI_INT</a:t>
            </a:r>
            <a:r>
              <a:rPr kumimoji="0" lang="en-US" altLang="en-US" sz="1000" b="0" i="0" u="none" strike="noStrike" cap="none" normalizeH="0" baseline="0" dirty="0">
                <a:ln>
                  <a:noFill/>
                </a:ln>
                <a:solidFill>
                  <a:schemeClr val="tx1"/>
                </a:solidFill>
                <a:effectLst/>
              </a:rPr>
              <a:t> for integers.</a:t>
            </a:r>
            <a:endParaRPr kumimoji="0" lang="en-US" altLang="en-US" sz="1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000" b="1" i="0" u="none" strike="noStrike" cap="none" normalizeH="0" baseline="0" dirty="0" err="1">
                <a:ln>
                  <a:noFill/>
                </a:ln>
                <a:solidFill>
                  <a:schemeClr val="tx1"/>
                </a:solidFill>
                <a:effectLst/>
                <a:latin typeface="Arial Unicode MS"/>
              </a:rPr>
              <a:t>dest</a:t>
            </a:r>
            <a:r>
              <a:rPr kumimoji="0" lang="en-US" altLang="en-US" sz="1000" b="1" i="0" u="none" strike="noStrike" cap="none" normalizeH="0" baseline="0" dirty="0">
                <a:ln>
                  <a:noFill/>
                </a:ln>
                <a:solidFill>
                  <a:schemeClr val="tx1"/>
                </a:solidFill>
                <a:effectLst/>
              </a:rPr>
              <a:t> (Destination Rank):</a:t>
            </a:r>
            <a:endParaRPr kumimoji="0" lang="en-US" altLang="en-US" sz="1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000" b="0" i="0" u="none" strike="noStrike" cap="none" normalizeH="0" baseline="0" dirty="0">
                <a:ln>
                  <a:noFill/>
                </a:ln>
                <a:solidFill>
                  <a:schemeClr val="tx1"/>
                </a:solidFill>
                <a:effectLst/>
                <a:latin typeface="Arial" panose="020B0604020202020204" pitchFamily="34" charset="0"/>
              </a:rPr>
              <a:t>Rank of the process to which the message is being sent.</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000" b="0" i="0" u="none" strike="noStrike" cap="none" normalizeH="0" baseline="0" dirty="0">
                <a:ln>
                  <a:noFill/>
                </a:ln>
                <a:solidFill>
                  <a:schemeClr val="tx1"/>
                </a:solidFill>
                <a:effectLst/>
                <a:latin typeface="Arial" panose="020B0604020202020204" pitchFamily="34" charset="0"/>
              </a:rPr>
              <a:t>Example: If you are sending data to process </a:t>
            </a:r>
            <a:r>
              <a:rPr kumimoji="0" lang="en-US" altLang="en-US" sz="1000" b="0" i="0" u="none" strike="noStrike" cap="none" normalizeH="0" baseline="0" dirty="0">
                <a:ln>
                  <a:noFill/>
                </a:ln>
                <a:solidFill>
                  <a:schemeClr val="tx1"/>
                </a:solidFill>
                <a:effectLst/>
                <a:latin typeface="Arial Unicode MS"/>
              </a:rPr>
              <a:t>1</a:t>
            </a:r>
            <a:r>
              <a:rPr kumimoji="0" lang="en-US" altLang="en-US" sz="1000" b="0" i="0" u="none" strike="noStrike" cap="none" normalizeH="0" baseline="0" dirty="0">
                <a:ln>
                  <a:noFill/>
                </a:ln>
                <a:solidFill>
                  <a:schemeClr val="tx1"/>
                </a:solidFill>
                <a:effectLst/>
              </a:rPr>
              <a:t>, set </a:t>
            </a:r>
            <a:r>
              <a:rPr kumimoji="0" lang="en-US" altLang="en-US" sz="1000" b="0" i="0" u="none" strike="noStrike" cap="none" normalizeH="0" baseline="0" dirty="0" err="1">
                <a:ln>
                  <a:noFill/>
                </a:ln>
                <a:solidFill>
                  <a:schemeClr val="tx1"/>
                </a:solidFill>
                <a:effectLst/>
                <a:latin typeface="Arial Unicode MS"/>
              </a:rPr>
              <a:t>dest</a:t>
            </a:r>
            <a:r>
              <a:rPr kumimoji="0" lang="en-US" altLang="en-US" sz="1000" b="0" i="0" u="none" strike="noStrike" cap="none" normalizeH="0" baseline="0" dirty="0">
                <a:ln>
                  <a:noFill/>
                </a:ln>
                <a:solidFill>
                  <a:schemeClr val="tx1"/>
                </a:solidFill>
                <a:effectLst/>
                <a:latin typeface="Arial Unicode MS"/>
              </a:rPr>
              <a:t> = 1</a:t>
            </a:r>
            <a:r>
              <a:rPr kumimoji="0" lang="en-US" altLang="en-US" sz="1000" b="0" i="0" u="none" strike="noStrike" cap="none" normalizeH="0" baseline="0" dirty="0">
                <a:ln>
                  <a:noFill/>
                </a:ln>
                <a:solidFill>
                  <a:schemeClr val="tx1"/>
                </a:solidFill>
                <a:effectLst/>
              </a:rPr>
              <a:t>.</a:t>
            </a:r>
            <a:endParaRPr kumimoji="0" lang="en-US" altLang="en-US" sz="1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000" b="1" i="0" u="none" strike="noStrike" cap="none" normalizeH="0" baseline="0" dirty="0">
                <a:ln>
                  <a:noFill/>
                </a:ln>
                <a:solidFill>
                  <a:schemeClr val="tx1"/>
                </a:solidFill>
                <a:effectLst/>
                <a:latin typeface="Arial Unicode MS"/>
              </a:rPr>
              <a:t>tag</a:t>
            </a:r>
            <a:r>
              <a:rPr kumimoji="0" lang="en-US" altLang="en-US" sz="1000" b="1" i="0" u="none" strike="noStrike" cap="none" normalizeH="0" baseline="0" dirty="0">
                <a:ln>
                  <a:noFill/>
                </a:ln>
                <a:solidFill>
                  <a:schemeClr val="tx1"/>
                </a:solidFill>
                <a:effectLst/>
              </a:rPr>
              <a:t> (Message Tag):</a:t>
            </a:r>
            <a:endParaRPr kumimoji="0" lang="en-US" altLang="en-US" sz="1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000" b="0" i="0" u="none" strike="noStrike" cap="none" normalizeH="0" baseline="0" dirty="0">
                <a:ln>
                  <a:noFill/>
                </a:ln>
                <a:solidFill>
                  <a:schemeClr val="tx1"/>
                </a:solidFill>
                <a:effectLst/>
                <a:latin typeface="Arial" panose="020B0604020202020204" pitchFamily="34" charset="0"/>
              </a:rPr>
              <a:t>An identifier for the message, used to distinguish between different types of messages.</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000" b="0" i="0" u="none" strike="noStrike" cap="none" normalizeH="0" baseline="0" dirty="0">
                <a:ln>
                  <a:noFill/>
                </a:ln>
                <a:solidFill>
                  <a:schemeClr val="tx1"/>
                </a:solidFill>
                <a:effectLst/>
                <a:latin typeface="Arial" panose="020B0604020202020204" pitchFamily="34" charset="0"/>
              </a:rPr>
              <a:t>Example: </a:t>
            </a:r>
            <a:r>
              <a:rPr kumimoji="0" lang="en-US" altLang="en-US" sz="1000" b="0" i="0" u="none" strike="noStrike" cap="none" normalizeH="0" baseline="0" dirty="0">
                <a:ln>
                  <a:noFill/>
                </a:ln>
                <a:solidFill>
                  <a:schemeClr val="tx1"/>
                </a:solidFill>
                <a:effectLst/>
                <a:latin typeface="Arial Unicode MS"/>
              </a:rPr>
              <a:t>0</a:t>
            </a:r>
            <a:r>
              <a:rPr kumimoji="0" lang="en-US" altLang="en-US" sz="1000" b="0" i="0" u="none" strike="noStrike" cap="none" normalizeH="0" baseline="0" dirty="0">
                <a:ln>
                  <a:noFill/>
                </a:ln>
                <a:solidFill>
                  <a:schemeClr val="tx1"/>
                </a:solidFill>
                <a:effectLst/>
              </a:rPr>
              <a:t> for a generic tag.</a:t>
            </a:r>
            <a:endParaRPr kumimoji="0" lang="en-US" altLang="en-US" sz="1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000" b="1" i="0" u="none" strike="noStrike" cap="none" normalizeH="0" baseline="0" dirty="0">
                <a:ln>
                  <a:noFill/>
                </a:ln>
                <a:solidFill>
                  <a:schemeClr val="tx1"/>
                </a:solidFill>
                <a:effectLst/>
                <a:latin typeface="Arial Unicode MS"/>
              </a:rPr>
              <a:t>comm</a:t>
            </a:r>
            <a:r>
              <a:rPr kumimoji="0" lang="en-US" altLang="en-US" sz="1000" b="1" i="0" u="none" strike="noStrike" cap="none" normalizeH="0" baseline="0" dirty="0">
                <a:ln>
                  <a:noFill/>
                </a:ln>
                <a:solidFill>
                  <a:schemeClr val="tx1"/>
                </a:solidFill>
                <a:effectLst/>
              </a:rPr>
              <a:t> (Communicator):</a:t>
            </a:r>
            <a:endParaRPr kumimoji="0" lang="en-US" altLang="en-US" sz="1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000" b="0" i="0" u="none" strike="noStrike" cap="none" normalizeH="0" baseline="0" dirty="0">
                <a:ln>
                  <a:noFill/>
                </a:ln>
                <a:solidFill>
                  <a:schemeClr val="tx1"/>
                </a:solidFill>
                <a:effectLst/>
                <a:latin typeface="Arial" panose="020B0604020202020204" pitchFamily="34" charset="0"/>
              </a:rPr>
              <a:t>Communicator that defines the group of processes involved (usually </a:t>
            </a:r>
            <a:r>
              <a:rPr kumimoji="0" lang="en-US" altLang="en-US" sz="1000" b="0" i="0" u="none" strike="noStrike" cap="none" normalizeH="0" baseline="0" dirty="0">
                <a:ln>
                  <a:noFill/>
                </a:ln>
                <a:solidFill>
                  <a:schemeClr val="tx1"/>
                </a:solidFill>
                <a:effectLst/>
                <a:latin typeface="Arial Unicode MS"/>
              </a:rPr>
              <a:t>MPI_COMM_WORLD</a:t>
            </a:r>
            <a:r>
              <a:rPr kumimoji="0" lang="en-US" altLang="en-US" sz="1000" b="0" i="0" u="none" strike="noStrike" cap="none" normalizeH="0" baseline="0" dirty="0">
                <a:ln>
                  <a:noFill/>
                </a:ln>
                <a:solidFill>
                  <a:schemeClr val="tx1"/>
                </a:solidFill>
                <a:effectLst/>
              </a:rPr>
              <a:t>).</a:t>
            </a:r>
            <a:endParaRPr kumimoji="0" lang="en-US" altLang="en-US" sz="1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50000"/>
              </a:lnSpc>
              <a:spcBef>
                <a:spcPct val="0"/>
              </a:spcBef>
              <a:spcAft>
                <a:spcPct val="0"/>
              </a:spcAft>
              <a:buClrTx/>
              <a:buSzTx/>
              <a:buFontTx/>
              <a:buNone/>
              <a:tabLst/>
            </a:pPr>
            <a:endParaRPr kumimoji="0" lang="en-US" altLang="en-US" sz="1000" b="0" i="0" u="none" strike="noStrike" cap="none" normalizeH="0" baseline="0" dirty="0">
              <a:ln>
                <a:noFill/>
              </a:ln>
              <a:solidFill>
                <a:schemeClr val="tx1"/>
              </a:solidFill>
              <a:effectLst/>
              <a:latin typeface="Arial" panose="020B0604020202020204" pitchFamily="34"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dirty="0">
                <a:solidFill>
                  <a:srgbClr val="001F5F"/>
                </a:solidFill>
              </a:rPr>
              <a:t>Blocking Message </a:t>
            </a:r>
            <a:r>
              <a:rPr lang="en-US" spc="-20" dirty="0">
                <a:solidFill>
                  <a:srgbClr val="001F5F"/>
                </a:solidFill>
              </a:rPr>
              <a:t>Examples</a:t>
            </a:r>
            <a:endParaRPr spc="-20" dirty="0">
              <a:solidFill>
                <a:srgbClr val="001F5F"/>
              </a:solidFill>
            </a:endParaRPr>
          </a:p>
        </p:txBody>
      </p:sp>
      <p:pic>
        <p:nvPicPr>
          <p:cNvPr id="5" name="Picture 4">
            <a:extLst>
              <a:ext uri="{FF2B5EF4-FFF2-40B4-BE49-F238E27FC236}">
                <a16:creationId xmlns:a16="http://schemas.microsoft.com/office/drawing/2014/main" id="{582EE468-EB3A-B962-7F57-EC9F5A334449}"/>
              </a:ext>
            </a:extLst>
          </p:cNvPr>
          <p:cNvPicPr>
            <a:picLocks noChangeAspect="1"/>
          </p:cNvPicPr>
          <p:nvPr/>
        </p:nvPicPr>
        <p:blipFill>
          <a:blip r:embed="rId2"/>
          <a:stretch>
            <a:fillRect/>
          </a:stretch>
        </p:blipFill>
        <p:spPr>
          <a:xfrm>
            <a:off x="1371600" y="1295400"/>
            <a:ext cx="5677692" cy="4839375"/>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30" dirty="0">
                <a:solidFill>
                  <a:srgbClr val="001F5F"/>
                </a:solidFill>
              </a:rPr>
              <a:t>Non-</a:t>
            </a:r>
            <a:r>
              <a:rPr dirty="0">
                <a:solidFill>
                  <a:srgbClr val="001F5F"/>
                </a:solidFill>
              </a:rPr>
              <a:t>blocking</a:t>
            </a:r>
            <a:r>
              <a:rPr spc="-15" dirty="0">
                <a:solidFill>
                  <a:srgbClr val="001F5F"/>
                </a:solidFill>
              </a:rPr>
              <a:t> </a:t>
            </a:r>
            <a:r>
              <a:rPr dirty="0">
                <a:solidFill>
                  <a:srgbClr val="001F5F"/>
                </a:solidFill>
              </a:rPr>
              <a:t>Message</a:t>
            </a:r>
            <a:r>
              <a:rPr spc="-35" dirty="0">
                <a:solidFill>
                  <a:srgbClr val="001F5F"/>
                </a:solidFill>
              </a:rPr>
              <a:t> </a:t>
            </a:r>
            <a:r>
              <a:rPr spc="-10" dirty="0">
                <a:solidFill>
                  <a:srgbClr val="001F5F"/>
                </a:solidFill>
              </a:rPr>
              <a:t>Passing</a:t>
            </a:r>
          </a:p>
        </p:txBody>
      </p:sp>
      <p:sp>
        <p:nvSpPr>
          <p:cNvPr id="5" name="Rectangle 2">
            <a:extLst>
              <a:ext uri="{FF2B5EF4-FFF2-40B4-BE49-F238E27FC236}">
                <a16:creationId xmlns:a16="http://schemas.microsoft.com/office/drawing/2014/main" id="{E3121084-1BD2-8092-52B4-EBE5C99E752F}"/>
              </a:ext>
            </a:extLst>
          </p:cNvPr>
          <p:cNvSpPr>
            <a:spLocks noChangeArrowheads="1"/>
          </p:cNvSpPr>
          <p:nvPr/>
        </p:nvSpPr>
        <p:spPr bwMode="auto">
          <a:xfrm>
            <a:off x="1066800" y="1828800"/>
            <a:ext cx="9220200" cy="35394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1400" b="1" i="0" u="none" strike="noStrike" cap="none" normalizeH="0" baseline="0" dirty="0">
                <a:ln>
                  <a:noFill/>
                </a:ln>
                <a:solidFill>
                  <a:schemeClr val="tx1"/>
                </a:solidFill>
                <a:effectLst/>
                <a:latin typeface="Arial" panose="020B0604020202020204" pitchFamily="34" charset="0"/>
              </a:rPr>
              <a:t>Non-Blocking Message Send</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1400" b="0" i="0" u="none" strike="noStrike" cap="none" normalizeH="0" baseline="0" dirty="0">
                <a:ln>
                  <a:noFill/>
                </a:ln>
                <a:solidFill>
                  <a:schemeClr val="tx1"/>
                </a:solidFill>
                <a:effectLst/>
                <a:latin typeface="Arial" panose="020B0604020202020204" pitchFamily="34" charset="0"/>
              </a:rPr>
              <a:t>A non-blocking send allows the sender to proceed with its computation immediately after initiating the send. The operation completes asynchronously, meaning the function returns immediately after the communication is initiated, even if the message hasn’t been sent.</a:t>
            </a:r>
            <a:endParaRPr kumimoji="0" lang="en-US" altLang="en-US" sz="14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1400" b="1" i="0" u="none" strike="noStrike" cap="none" normalizeH="0" baseline="0" dirty="0">
                <a:ln>
                  <a:noFill/>
                </a:ln>
                <a:solidFill>
                  <a:schemeClr val="tx1"/>
                </a:solidFill>
                <a:effectLst/>
                <a:latin typeface="Arial" panose="020B0604020202020204" pitchFamily="34" charset="0"/>
              </a:rPr>
              <a:t>Characteristics:</a:t>
            </a:r>
          </a:p>
          <a:p>
            <a:pPr marL="0" marR="0" lvl="0" indent="0" algn="l" defTabSz="914400" rtl="0" eaLnBrk="0" fontAlgn="base" latinLnBrk="0" hangingPunct="0">
              <a:lnSpc>
                <a:spcPct val="150000"/>
              </a:lnSpc>
              <a:spcBef>
                <a:spcPct val="0"/>
              </a:spcBef>
              <a:spcAft>
                <a:spcPct val="0"/>
              </a:spcAft>
              <a:buClrTx/>
              <a:buSzTx/>
              <a:buFontTx/>
              <a:buAutoNum type="arabicPeriod"/>
              <a:tabLst/>
            </a:pPr>
            <a:r>
              <a:rPr kumimoji="0" lang="en-US" altLang="en-US" sz="1400" b="1" i="0" u="none" strike="noStrike" cap="none" normalizeH="0" baseline="0" dirty="0">
                <a:ln>
                  <a:noFill/>
                </a:ln>
                <a:solidFill>
                  <a:schemeClr val="tx1"/>
                </a:solidFill>
                <a:effectLst/>
                <a:latin typeface="Arial" panose="020B0604020202020204" pitchFamily="34" charset="0"/>
              </a:rPr>
              <a:t>Asynchronous:</a:t>
            </a:r>
            <a:r>
              <a:rPr kumimoji="0" lang="en-US" altLang="en-US" sz="1400" b="0" i="0" u="none" strike="noStrike" cap="none" normalizeH="0" baseline="0" dirty="0">
                <a:ln>
                  <a:noFill/>
                </a:ln>
                <a:solidFill>
                  <a:schemeClr val="tx1"/>
                </a:solidFill>
                <a:effectLst/>
                <a:latin typeface="Arial" panose="020B0604020202020204" pitchFamily="34" charset="0"/>
              </a:rPr>
              <a:t> The sender does not wait for the message to be sent or received.</a:t>
            </a:r>
          </a:p>
          <a:p>
            <a:pPr marL="0" marR="0" lvl="0" indent="0" algn="l" defTabSz="914400" rtl="0" eaLnBrk="0" fontAlgn="base" latinLnBrk="0" hangingPunct="0">
              <a:lnSpc>
                <a:spcPct val="150000"/>
              </a:lnSpc>
              <a:spcBef>
                <a:spcPct val="0"/>
              </a:spcBef>
              <a:spcAft>
                <a:spcPct val="0"/>
              </a:spcAft>
              <a:buClrTx/>
              <a:buSzTx/>
              <a:buFontTx/>
              <a:buAutoNum type="arabicPeriod" startAt="2"/>
              <a:tabLst/>
            </a:pPr>
            <a:r>
              <a:rPr kumimoji="0" lang="en-US" altLang="en-US" sz="1400" b="1" i="0" u="none" strike="noStrike" cap="none" normalizeH="0" baseline="0" dirty="0">
                <a:ln>
                  <a:noFill/>
                </a:ln>
                <a:solidFill>
                  <a:schemeClr val="tx1"/>
                </a:solidFill>
                <a:effectLst/>
                <a:latin typeface="Arial" panose="020B0604020202020204" pitchFamily="34" charset="0"/>
              </a:rPr>
              <a:t>Requires Completion Check:</a:t>
            </a:r>
            <a:r>
              <a:rPr kumimoji="0" lang="en-US" altLang="en-US" sz="1400" b="0" i="0" u="none" strike="noStrike" cap="none" normalizeH="0" baseline="0" dirty="0">
                <a:ln>
                  <a:noFill/>
                </a:ln>
                <a:solidFill>
                  <a:schemeClr val="tx1"/>
                </a:solidFill>
                <a:effectLst/>
                <a:latin typeface="Arial" panose="020B0604020202020204" pitchFamily="34" charset="0"/>
              </a:rPr>
              <a:t> The programmer must explicitly check if the send operation is complete (using </a:t>
            </a:r>
            <a:r>
              <a:rPr kumimoji="0" lang="en-US" altLang="en-US" sz="1400" b="0" i="0" u="none" strike="noStrike" cap="none" normalizeH="0" baseline="0" dirty="0" err="1">
                <a:ln>
                  <a:noFill/>
                </a:ln>
                <a:solidFill>
                  <a:schemeClr val="tx1"/>
                </a:solidFill>
                <a:effectLst/>
                <a:latin typeface="Arial Unicode MS"/>
              </a:rPr>
              <a:t>MPI_Wait</a:t>
            </a:r>
            <a:r>
              <a:rPr kumimoji="0" lang="en-US" altLang="en-US" sz="1400" b="0" i="0" u="none" strike="noStrike" cap="none" normalizeH="0" baseline="0" dirty="0">
                <a:ln>
                  <a:noFill/>
                </a:ln>
                <a:solidFill>
                  <a:schemeClr val="tx1"/>
                </a:solidFill>
                <a:effectLst/>
              </a:rPr>
              <a:t> or </a:t>
            </a:r>
            <a:r>
              <a:rPr kumimoji="0" lang="en-US" altLang="en-US" sz="1400" b="0" i="0" u="none" strike="noStrike" cap="none" normalizeH="0" baseline="0" dirty="0" err="1">
                <a:ln>
                  <a:noFill/>
                </a:ln>
                <a:solidFill>
                  <a:schemeClr val="tx1"/>
                </a:solidFill>
                <a:effectLst/>
                <a:latin typeface="Arial Unicode MS"/>
              </a:rPr>
              <a:t>MPI_Test</a:t>
            </a:r>
            <a:r>
              <a:rPr kumimoji="0" lang="en-US" altLang="en-US" sz="1400" b="0" i="0" u="none" strike="noStrike" cap="none" normalizeH="0" baseline="0" dirty="0">
                <a:ln>
                  <a:noFill/>
                </a:ln>
                <a:solidFill>
                  <a:schemeClr val="tx1"/>
                </a:solidFill>
                <a:effectLst/>
              </a:rPr>
              <a:t>).</a:t>
            </a:r>
            <a:endParaRPr kumimoji="0" lang="en-US" altLang="en-US" sz="1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50000"/>
              </a:lnSpc>
              <a:spcBef>
                <a:spcPct val="0"/>
              </a:spcBef>
              <a:spcAft>
                <a:spcPct val="0"/>
              </a:spcAft>
              <a:buClrTx/>
              <a:buSzTx/>
              <a:buFontTx/>
              <a:buAutoNum type="arabicPeriod" startAt="3"/>
              <a:tabLst/>
            </a:pPr>
            <a:r>
              <a:rPr kumimoji="0" lang="en-US" altLang="en-US" sz="1400" b="1" i="0" u="none" strike="noStrike" cap="none" normalizeH="0" baseline="0" dirty="0">
                <a:ln>
                  <a:noFill/>
                </a:ln>
                <a:solidFill>
                  <a:schemeClr val="tx1"/>
                </a:solidFill>
                <a:effectLst/>
                <a:latin typeface="Arial" panose="020B0604020202020204" pitchFamily="34" charset="0"/>
              </a:rPr>
              <a:t>Efficient for Overlap:</a:t>
            </a:r>
            <a:r>
              <a:rPr kumimoji="0" lang="en-US" altLang="en-US" sz="1400" b="0" i="0" u="none" strike="noStrike" cap="none" normalizeH="0" baseline="0" dirty="0">
                <a:ln>
                  <a:noFill/>
                </a:ln>
                <a:solidFill>
                  <a:schemeClr val="tx1"/>
                </a:solidFill>
                <a:effectLst/>
                <a:latin typeface="Arial" panose="020B0604020202020204" pitchFamily="34" charset="0"/>
              </a:rPr>
              <a:t> Allows computation and communication to overlap, improving performance.</a:t>
            </a:r>
          </a:p>
          <a:p>
            <a:pPr marL="0" marR="0" lvl="0" indent="0" algn="l" defTabSz="914400" rtl="0" eaLnBrk="0" fontAlgn="base" latinLnBrk="0" hangingPunct="0">
              <a:lnSpc>
                <a:spcPct val="150000"/>
              </a:lnSpc>
              <a:spcBef>
                <a:spcPct val="0"/>
              </a:spcBef>
              <a:spcAft>
                <a:spcPct val="0"/>
              </a:spcAft>
              <a:buClrTx/>
              <a:buSzTx/>
              <a:buFontTx/>
              <a:buAutoNum type="arabicPeriod" startAt="4"/>
              <a:tabLst/>
            </a:pPr>
            <a:r>
              <a:rPr kumimoji="0" lang="en-US" altLang="en-US" sz="1400" b="1" i="0" u="none" strike="noStrike" cap="none" normalizeH="0" baseline="0" dirty="0">
                <a:ln>
                  <a:noFill/>
                </a:ln>
                <a:solidFill>
                  <a:schemeClr val="tx1"/>
                </a:solidFill>
                <a:effectLst/>
                <a:latin typeface="Arial" panose="020B0604020202020204" pitchFamily="34" charset="0"/>
              </a:rPr>
              <a:t>More Complex:</a:t>
            </a:r>
            <a:r>
              <a:rPr kumimoji="0" lang="en-US" altLang="en-US" sz="1400" b="0" i="0" u="none" strike="noStrike" cap="none" normalizeH="0" baseline="0" dirty="0">
                <a:ln>
                  <a:noFill/>
                </a:ln>
                <a:solidFill>
                  <a:schemeClr val="tx1"/>
                </a:solidFill>
                <a:effectLst/>
                <a:latin typeface="Arial" panose="020B0604020202020204" pitchFamily="34" charset="0"/>
              </a:rPr>
              <a:t> Requires careful management to ensure data integrity.</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400" b="0" i="0" u="none" strike="noStrike" cap="none" normalizeH="0" baseline="0" dirty="0">
              <a:ln>
                <a:noFill/>
              </a:ln>
              <a:solidFill>
                <a:schemeClr val="tx1"/>
              </a:solidFill>
              <a:effectLst/>
              <a:latin typeface="Arial" panose="020B0604020202020204" pitchFamily="34"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50493" y="1252397"/>
            <a:ext cx="6593205" cy="2488565"/>
          </a:xfrm>
          <a:prstGeom prst="rect">
            <a:avLst/>
          </a:prstGeom>
        </p:spPr>
        <p:txBody>
          <a:bodyPr vert="horz" wrap="square" lIns="0" tIns="138430" rIns="0" bIns="0" rtlCol="0">
            <a:spAutoFit/>
          </a:bodyPr>
          <a:lstStyle/>
          <a:p>
            <a:pPr marL="393065" indent="-380365">
              <a:lnSpc>
                <a:spcPct val="100000"/>
              </a:lnSpc>
              <a:spcBef>
                <a:spcPts val="1090"/>
              </a:spcBef>
              <a:buChar char="•"/>
              <a:tabLst>
                <a:tab pos="393065" algn="l"/>
              </a:tabLst>
            </a:pPr>
            <a:r>
              <a:rPr sz="2400" dirty="0">
                <a:latin typeface="Arial MT"/>
                <a:cs typeface="Arial MT"/>
              </a:rPr>
              <a:t>Setting</a:t>
            </a:r>
            <a:r>
              <a:rPr sz="2400" spc="-45" dirty="0">
                <a:latin typeface="Arial MT"/>
                <a:cs typeface="Arial MT"/>
              </a:rPr>
              <a:t> </a:t>
            </a:r>
            <a:r>
              <a:rPr sz="2400" dirty="0">
                <a:latin typeface="Arial MT"/>
                <a:cs typeface="Arial MT"/>
              </a:rPr>
              <a:t>up</a:t>
            </a:r>
            <a:r>
              <a:rPr sz="2400" spc="-40" dirty="0">
                <a:latin typeface="Arial MT"/>
                <a:cs typeface="Arial MT"/>
              </a:rPr>
              <a:t> </a:t>
            </a:r>
            <a:r>
              <a:rPr sz="2400" dirty="0">
                <a:latin typeface="Arial MT"/>
                <a:cs typeface="Arial MT"/>
              </a:rPr>
              <a:t>a</a:t>
            </a:r>
            <a:r>
              <a:rPr sz="2400" spc="-40" dirty="0">
                <a:latin typeface="Arial MT"/>
                <a:cs typeface="Arial MT"/>
              </a:rPr>
              <a:t> </a:t>
            </a:r>
            <a:r>
              <a:rPr sz="2400" dirty="0">
                <a:latin typeface="Arial MT"/>
                <a:cs typeface="Arial MT"/>
              </a:rPr>
              <a:t>cluster</a:t>
            </a:r>
            <a:r>
              <a:rPr sz="2400" spc="-35" dirty="0">
                <a:latin typeface="Arial MT"/>
                <a:cs typeface="Arial MT"/>
              </a:rPr>
              <a:t> </a:t>
            </a:r>
            <a:r>
              <a:rPr sz="2400" dirty="0">
                <a:latin typeface="Arial MT"/>
                <a:cs typeface="Arial MT"/>
              </a:rPr>
              <a:t>of</a:t>
            </a:r>
            <a:r>
              <a:rPr sz="2400" spc="-40" dirty="0">
                <a:latin typeface="Arial MT"/>
                <a:cs typeface="Arial MT"/>
              </a:rPr>
              <a:t> </a:t>
            </a:r>
            <a:r>
              <a:rPr sz="2400" spc="-25" dirty="0">
                <a:latin typeface="Arial MT"/>
                <a:cs typeface="Arial MT"/>
              </a:rPr>
              <a:t>VMs</a:t>
            </a:r>
            <a:endParaRPr sz="2400">
              <a:latin typeface="Arial MT"/>
              <a:cs typeface="Arial MT"/>
            </a:endParaRPr>
          </a:p>
          <a:p>
            <a:pPr marL="393065" indent="-380365">
              <a:lnSpc>
                <a:spcPct val="100000"/>
              </a:lnSpc>
              <a:spcBef>
                <a:spcPts val="994"/>
              </a:spcBef>
              <a:buChar char="•"/>
              <a:tabLst>
                <a:tab pos="393065" algn="l"/>
              </a:tabLst>
            </a:pPr>
            <a:r>
              <a:rPr sz="2400" dirty="0">
                <a:latin typeface="Arial MT"/>
                <a:cs typeface="Arial MT"/>
              </a:rPr>
              <a:t>Message</a:t>
            </a:r>
            <a:r>
              <a:rPr sz="2400" spc="-65" dirty="0">
                <a:latin typeface="Arial MT"/>
                <a:cs typeface="Arial MT"/>
              </a:rPr>
              <a:t> </a:t>
            </a:r>
            <a:r>
              <a:rPr sz="2400" dirty="0">
                <a:latin typeface="Arial MT"/>
                <a:cs typeface="Arial MT"/>
              </a:rPr>
              <a:t>Passing</a:t>
            </a:r>
            <a:r>
              <a:rPr sz="2400" spc="-65" dirty="0">
                <a:latin typeface="Arial MT"/>
                <a:cs typeface="Arial MT"/>
              </a:rPr>
              <a:t> </a:t>
            </a:r>
            <a:r>
              <a:rPr sz="2400" spc="-10" dirty="0">
                <a:latin typeface="Arial MT"/>
                <a:cs typeface="Arial MT"/>
              </a:rPr>
              <a:t>Interface</a:t>
            </a:r>
            <a:endParaRPr sz="2400">
              <a:latin typeface="Arial MT"/>
              <a:cs typeface="Arial MT"/>
            </a:endParaRPr>
          </a:p>
          <a:p>
            <a:pPr marL="393065" indent="-380365">
              <a:lnSpc>
                <a:spcPct val="100000"/>
              </a:lnSpc>
              <a:spcBef>
                <a:spcPts val="1010"/>
              </a:spcBef>
              <a:buChar char="•"/>
              <a:tabLst>
                <a:tab pos="393065" algn="l"/>
              </a:tabLst>
            </a:pPr>
            <a:r>
              <a:rPr sz="2400" dirty="0">
                <a:latin typeface="Arial MT"/>
                <a:cs typeface="Arial MT"/>
              </a:rPr>
              <a:t>Blocking</a:t>
            </a:r>
            <a:r>
              <a:rPr sz="2400" spc="-60" dirty="0">
                <a:latin typeface="Arial MT"/>
                <a:cs typeface="Arial MT"/>
              </a:rPr>
              <a:t> </a:t>
            </a:r>
            <a:r>
              <a:rPr sz="2400" dirty="0">
                <a:latin typeface="Arial MT"/>
                <a:cs typeface="Arial MT"/>
              </a:rPr>
              <a:t>/</a:t>
            </a:r>
            <a:r>
              <a:rPr sz="2400" spc="-75" dirty="0">
                <a:latin typeface="Arial MT"/>
                <a:cs typeface="Arial MT"/>
              </a:rPr>
              <a:t> </a:t>
            </a:r>
            <a:r>
              <a:rPr sz="2400" spc="-25" dirty="0">
                <a:latin typeface="Arial MT"/>
                <a:cs typeface="Arial MT"/>
              </a:rPr>
              <a:t>Non-</a:t>
            </a:r>
            <a:r>
              <a:rPr sz="2400" dirty="0">
                <a:latin typeface="Arial MT"/>
                <a:cs typeface="Arial MT"/>
              </a:rPr>
              <a:t>blocking</a:t>
            </a:r>
            <a:r>
              <a:rPr sz="2400" spc="-35" dirty="0">
                <a:latin typeface="Arial MT"/>
                <a:cs typeface="Arial MT"/>
              </a:rPr>
              <a:t> </a:t>
            </a:r>
            <a:r>
              <a:rPr sz="2400" spc="-10" dirty="0">
                <a:latin typeface="Arial MT"/>
                <a:cs typeface="Arial MT"/>
              </a:rPr>
              <a:t>messages</a:t>
            </a:r>
            <a:endParaRPr sz="2400">
              <a:latin typeface="Arial MT"/>
              <a:cs typeface="Arial MT"/>
            </a:endParaRPr>
          </a:p>
          <a:p>
            <a:pPr marL="393065" indent="-380365">
              <a:lnSpc>
                <a:spcPct val="100000"/>
              </a:lnSpc>
              <a:spcBef>
                <a:spcPts val="1000"/>
              </a:spcBef>
              <a:buChar char="•"/>
              <a:tabLst>
                <a:tab pos="393065" algn="l"/>
              </a:tabLst>
            </a:pPr>
            <a:r>
              <a:rPr sz="2400" dirty="0">
                <a:latin typeface="Arial MT"/>
                <a:cs typeface="Arial MT"/>
              </a:rPr>
              <a:t>Data</a:t>
            </a:r>
            <a:r>
              <a:rPr sz="2400" spc="-55" dirty="0">
                <a:latin typeface="Arial MT"/>
                <a:cs typeface="Arial MT"/>
              </a:rPr>
              <a:t> </a:t>
            </a:r>
            <a:r>
              <a:rPr sz="2400" spc="-10" dirty="0">
                <a:latin typeface="Arial MT"/>
                <a:cs typeface="Arial MT"/>
              </a:rPr>
              <a:t>partitioning</a:t>
            </a:r>
            <a:endParaRPr sz="2400">
              <a:latin typeface="Arial MT"/>
              <a:cs typeface="Arial MT"/>
            </a:endParaRPr>
          </a:p>
          <a:p>
            <a:pPr marL="393065" indent="-380365">
              <a:lnSpc>
                <a:spcPct val="100000"/>
              </a:lnSpc>
              <a:spcBef>
                <a:spcPts val="994"/>
              </a:spcBef>
              <a:buChar char="•"/>
              <a:tabLst>
                <a:tab pos="393065" algn="l"/>
              </a:tabLst>
            </a:pPr>
            <a:r>
              <a:rPr sz="2400" dirty="0">
                <a:latin typeface="Arial MT"/>
                <a:cs typeface="Arial MT"/>
              </a:rPr>
              <a:t>Lab2:</a:t>
            </a:r>
            <a:r>
              <a:rPr sz="2400" spc="-65" dirty="0">
                <a:latin typeface="Arial MT"/>
                <a:cs typeface="Arial MT"/>
              </a:rPr>
              <a:t> </a:t>
            </a:r>
            <a:r>
              <a:rPr sz="2400" dirty="0">
                <a:latin typeface="Arial MT"/>
                <a:cs typeface="Arial MT"/>
              </a:rPr>
              <a:t>Parallel</a:t>
            </a:r>
            <a:r>
              <a:rPr sz="2400" spc="-50" dirty="0">
                <a:latin typeface="Arial MT"/>
                <a:cs typeface="Arial MT"/>
              </a:rPr>
              <a:t> </a:t>
            </a:r>
            <a:r>
              <a:rPr sz="2400" dirty="0">
                <a:latin typeface="Arial MT"/>
                <a:cs typeface="Arial MT"/>
              </a:rPr>
              <a:t>and</a:t>
            </a:r>
            <a:r>
              <a:rPr sz="2400" spc="-60" dirty="0">
                <a:latin typeface="Arial MT"/>
                <a:cs typeface="Arial MT"/>
              </a:rPr>
              <a:t> </a:t>
            </a:r>
            <a:r>
              <a:rPr sz="2400" dirty="0">
                <a:latin typeface="Arial MT"/>
                <a:cs typeface="Arial MT"/>
              </a:rPr>
              <a:t>distributed</a:t>
            </a:r>
            <a:r>
              <a:rPr sz="2400" spc="-65" dirty="0">
                <a:latin typeface="Arial MT"/>
                <a:cs typeface="Arial MT"/>
              </a:rPr>
              <a:t> </a:t>
            </a:r>
            <a:r>
              <a:rPr sz="2400" dirty="0">
                <a:latin typeface="Arial MT"/>
                <a:cs typeface="Arial MT"/>
              </a:rPr>
              <a:t>data</a:t>
            </a:r>
            <a:r>
              <a:rPr sz="2400" spc="-65" dirty="0">
                <a:latin typeface="Arial MT"/>
                <a:cs typeface="Arial MT"/>
              </a:rPr>
              <a:t> </a:t>
            </a:r>
            <a:r>
              <a:rPr sz="2400" spc="-10" dirty="0">
                <a:latin typeface="Arial MT"/>
                <a:cs typeface="Arial MT"/>
              </a:rPr>
              <a:t>processing</a:t>
            </a:r>
            <a:endParaRPr sz="2400">
              <a:latin typeface="Arial MT"/>
              <a:cs typeface="Arial MT"/>
            </a:endParaRPr>
          </a:p>
        </p:txBody>
      </p:sp>
      <p:sp>
        <p:nvSpPr>
          <p:cNvPr id="3" name="object 3"/>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10" dirty="0"/>
              <a:t>Agenda</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30" dirty="0">
                <a:solidFill>
                  <a:srgbClr val="001F5F"/>
                </a:solidFill>
              </a:rPr>
              <a:t>Non-</a:t>
            </a:r>
            <a:r>
              <a:rPr dirty="0">
                <a:solidFill>
                  <a:srgbClr val="001F5F"/>
                </a:solidFill>
              </a:rPr>
              <a:t>blocking</a:t>
            </a:r>
            <a:r>
              <a:rPr spc="-15" dirty="0">
                <a:solidFill>
                  <a:srgbClr val="001F5F"/>
                </a:solidFill>
              </a:rPr>
              <a:t> </a:t>
            </a:r>
            <a:r>
              <a:rPr dirty="0">
                <a:solidFill>
                  <a:srgbClr val="001F5F"/>
                </a:solidFill>
              </a:rPr>
              <a:t>Message</a:t>
            </a:r>
            <a:r>
              <a:rPr spc="-35" dirty="0">
                <a:solidFill>
                  <a:srgbClr val="001F5F"/>
                </a:solidFill>
              </a:rPr>
              <a:t> </a:t>
            </a:r>
            <a:r>
              <a:rPr spc="-10" dirty="0">
                <a:solidFill>
                  <a:srgbClr val="001F5F"/>
                </a:solidFill>
              </a:rPr>
              <a:t>Passing</a:t>
            </a:r>
          </a:p>
        </p:txBody>
      </p:sp>
      <p:pic>
        <p:nvPicPr>
          <p:cNvPr id="9" name="Picture 8">
            <a:extLst>
              <a:ext uri="{FF2B5EF4-FFF2-40B4-BE49-F238E27FC236}">
                <a16:creationId xmlns:a16="http://schemas.microsoft.com/office/drawing/2014/main" id="{DC047C63-869E-5F84-A432-BBCF1B1D71F3}"/>
              </a:ext>
            </a:extLst>
          </p:cNvPr>
          <p:cNvPicPr>
            <a:picLocks noChangeAspect="1"/>
          </p:cNvPicPr>
          <p:nvPr/>
        </p:nvPicPr>
        <p:blipFill>
          <a:blip r:embed="rId2"/>
          <a:stretch>
            <a:fillRect/>
          </a:stretch>
        </p:blipFill>
        <p:spPr>
          <a:xfrm>
            <a:off x="1219200" y="1165365"/>
            <a:ext cx="5687219" cy="537285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30" dirty="0">
                <a:solidFill>
                  <a:srgbClr val="001F5F"/>
                </a:solidFill>
              </a:rPr>
              <a:t>Non-</a:t>
            </a:r>
            <a:r>
              <a:rPr dirty="0">
                <a:solidFill>
                  <a:srgbClr val="001F5F"/>
                </a:solidFill>
              </a:rPr>
              <a:t>blocking</a:t>
            </a:r>
            <a:r>
              <a:rPr spc="-15" dirty="0">
                <a:solidFill>
                  <a:srgbClr val="001F5F"/>
                </a:solidFill>
              </a:rPr>
              <a:t> </a:t>
            </a:r>
            <a:r>
              <a:rPr dirty="0">
                <a:solidFill>
                  <a:srgbClr val="001F5F"/>
                </a:solidFill>
              </a:rPr>
              <a:t>Message</a:t>
            </a:r>
            <a:r>
              <a:rPr spc="-35" dirty="0">
                <a:solidFill>
                  <a:srgbClr val="001F5F"/>
                </a:solidFill>
              </a:rPr>
              <a:t> </a:t>
            </a:r>
            <a:r>
              <a:rPr spc="-10" dirty="0">
                <a:solidFill>
                  <a:srgbClr val="001F5F"/>
                </a:solidFill>
              </a:rPr>
              <a:t>Passing</a:t>
            </a:r>
          </a:p>
        </p:txBody>
      </p:sp>
      <p:graphicFrame>
        <p:nvGraphicFramePr>
          <p:cNvPr id="4" name="Table 3">
            <a:extLst>
              <a:ext uri="{FF2B5EF4-FFF2-40B4-BE49-F238E27FC236}">
                <a16:creationId xmlns:a16="http://schemas.microsoft.com/office/drawing/2014/main" id="{07B248FB-DB8A-6B5D-B412-D5B732CCDDCC}"/>
              </a:ext>
            </a:extLst>
          </p:cNvPr>
          <p:cNvGraphicFramePr>
            <a:graphicFrameLocks noGrp="1"/>
          </p:cNvGraphicFramePr>
          <p:nvPr>
            <p:extLst>
              <p:ext uri="{D42A27DB-BD31-4B8C-83A1-F6EECF244321}">
                <p14:modId xmlns:p14="http://schemas.microsoft.com/office/powerpoint/2010/main" val="608660143"/>
              </p:ext>
            </p:extLst>
          </p:nvPr>
        </p:nvGraphicFramePr>
        <p:xfrm>
          <a:off x="850900" y="1578293"/>
          <a:ext cx="10377489" cy="3291840"/>
        </p:xfrm>
        <a:graphic>
          <a:graphicData uri="http://schemas.openxmlformats.org/drawingml/2006/table">
            <a:tbl>
              <a:tblPr/>
              <a:tblGrid>
                <a:gridCol w="3459163">
                  <a:extLst>
                    <a:ext uri="{9D8B030D-6E8A-4147-A177-3AD203B41FA5}">
                      <a16:colId xmlns:a16="http://schemas.microsoft.com/office/drawing/2014/main" val="3085109101"/>
                    </a:ext>
                  </a:extLst>
                </a:gridCol>
                <a:gridCol w="3459163">
                  <a:extLst>
                    <a:ext uri="{9D8B030D-6E8A-4147-A177-3AD203B41FA5}">
                      <a16:colId xmlns:a16="http://schemas.microsoft.com/office/drawing/2014/main" val="1941435157"/>
                    </a:ext>
                  </a:extLst>
                </a:gridCol>
                <a:gridCol w="3459163">
                  <a:extLst>
                    <a:ext uri="{9D8B030D-6E8A-4147-A177-3AD203B41FA5}">
                      <a16:colId xmlns:a16="http://schemas.microsoft.com/office/drawing/2014/main" val="3750534482"/>
                    </a:ext>
                  </a:extLst>
                </a:gridCol>
              </a:tblGrid>
              <a:tr h="365760">
                <a:tc>
                  <a:txBody>
                    <a:bodyPr/>
                    <a:lstStyle/>
                    <a:p>
                      <a:r>
                        <a:rPr lang="en-IN" sz="1800" b="1"/>
                        <a:t>Aspect</a:t>
                      </a:r>
                      <a:endParaRPr lang="en-IN" sz="18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sz="1800" b="1"/>
                        <a:t>Blocking Send</a:t>
                      </a:r>
                      <a:r>
                        <a:rPr lang="en-IN" sz="1800"/>
                        <a:t> (MPI_Send)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sz="1800" b="1"/>
                        <a:t>Non-Blocking Send</a:t>
                      </a:r>
                      <a:r>
                        <a:rPr lang="en-IN" sz="1800"/>
                        <a:t> (MPI_Isend)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55519451"/>
                  </a:ext>
                </a:extLst>
              </a:tr>
              <a:tr h="640080">
                <a:tc>
                  <a:txBody>
                    <a:bodyPr/>
                    <a:lstStyle/>
                    <a:p>
                      <a:r>
                        <a:rPr lang="en-IN" sz="1800" b="1"/>
                        <a:t>Waiting Behavior</a:t>
                      </a:r>
                      <a:endParaRPr lang="en-IN" sz="18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sz="1800"/>
                        <a:t>Waits until the operation completes.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sz="1800"/>
                        <a:t>Returns immediately after initiation.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76136486"/>
                  </a:ext>
                </a:extLst>
              </a:tr>
              <a:tr h="640080">
                <a:tc>
                  <a:txBody>
                    <a:bodyPr/>
                    <a:lstStyle/>
                    <a:p>
                      <a:r>
                        <a:rPr lang="en-IN" sz="1800" b="1"/>
                        <a:t>Overlapping Tasks</a:t>
                      </a:r>
                      <a:endParaRPr lang="en-IN" sz="18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sz="1800"/>
                        <a:t>No overlap of communication and computation.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sz="1800"/>
                        <a:t>Overlaps communication with computation.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87564911"/>
                  </a:ext>
                </a:extLst>
              </a:tr>
              <a:tr h="640080">
                <a:tc>
                  <a:txBody>
                    <a:bodyPr/>
                    <a:lstStyle/>
                    <a:p>
                      <a:r>
                        <a:rPr lang="en-IN" sz="1800" b="1"/>
                        <a:t>Complexity</a:t>
                      </a:r>
                      <a:endParaRPr lang="en-IN" sz="18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sz="1800"/>
                        <a:t>Simple to use.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sz="1800"/>
                        <a:t>Requires careful management of completion.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94977433"/>
                  </a:ext>
                </a:extLst>
              </a:tr>
              <a:tr h="365760">
                <a:tc>
                  <a:txBody>
                    <a:bodyPr/>
                    <a:lstStyle/>
                    <a:p>
                      <a:r>
                        <a:rPr lang="en-IN" sz="1800" b="1"/>
                        <a:t>Risk of Deadlocks</a:t>
                      </a:r>
                      <a:endParaRPr lang="en-IN" sz="18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sz="1800"/>
                        <a:t>Higher risk if poorly implemented.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sz="1800"/>
                        <a:t>Lower risk of deadlocks.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79376761"/>
                  </a:ext>
                </a:extLst>
              </a:tr>
              <a:tr h="640080">
                <a:tc>
                  <a:txBody>
                    <a:bodyPr/>
                    <a:lstStyle/>
                    <a:p>
                      <a:r>
                        <a:rPr lang="en-IN" sz="1800" b="1"/>
                        <a:t>Performance</a:t>
                      </a:r>
                      <a:endParaRPr lang="en-IN" sz="18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sz="1800"/>
                        <a:t>May introduce unnecessary delays.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sz="1800" dirty="0"/>
                        <a:t>Improves performance in large-scale applications.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98293375"/>
                  </a:ext>
                </a:extLst>
              </a:tr>
            </a:tbl>
          </a:graphicData>
        </a:graphic>
      </p:graphicFrame>
      <p:sp>
        <p:nvSpPr>
          <p:cNvPr id="6" name="TextBox 5">
            <a:extLst>
              <a:ext uri="{FF2B5EF4-FFF2-40B4-BE49-F238E27FC236}">
                <a16:creationId xmlns:a16="http://schemas.microsoft.com/office/drawing/2014/main" id="{D434F374-C686-3451-DD58-DF49B3E2BBA4}"/>
              </a:ext>
            </a:extLst>
          </p:cNvPr>
          <p:cNvSpPr txBox="1"/>
          <p:nvPr/>
        </p:nvSpPr>
        <p:spPr>
          <a:xfrm>
            <a:off x="2667000" y="5891884"/>
            <a:ext cx="7315200" cy="369332"/>
          </a:xfrm>
          <a:prstGeom prst="rect">
            <a:avLst/>
          </a:prstGeom>
          <a:noFill/>
        </p:spPr>
        <p:txBody>
          <a:bodyPr wrap="square">
            <a:spAutoFit/>
          </a:bodyPr>
          <a:lstStyle/>
          <a:p>
            <a:r>
              <a:rPr lang="en-IN" dirty="0"/>
              <a:t>https://github.com/sachugowda/pds-bits/blob/main/block-nonblock.md</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dirty="0">
                <a:solidFill>
                  <a:srgbClr val="001F5F"/>
                </a:solidFill>
              </a:rPr>
              <a:t>Collective</a:t>
            </a:r>
            <a:r>
              <a:rPr spc="-10" dirty="0">
                <a:solidFill>
                  <a:srgbClr val="001F5F"/>
                </a:solidFill>
              </a:rPr>
              <a:t> communications</a:t>
            </a:r>
          </a:p>
        </p:txBody>
      </p:sp>
      <p:sp>
        <p:nvSpPr>
          <p:cNvPr id="3" name="object 3"/>
          <p:cNvSpPr txBox="1"/>
          <p:nvPr/>
        </p:nvSpPr>
        <p:spPr>
          <a:xfrm>
            <a:off x="850493" y="1378458"/>
            <a:ext cx="10019030" cy="3068955"/>
          </a:xfrm>
          <a:prstGeom prst="rect">
            <a:avLst/>
          </a:prstGeom>
        </p:spPr>
        <p:txBody>
          <a:bodyPr vert="horz" wrap="square" lIns="0" tIns="12700" rIns="0" bIns="0" rtlCol="0">
            <a:spAutoFit/>
          </a:bodyPr>
          <a:lstStyle/>
          <a:p>
            <a:pPr marL="393700" marR="5080" indent="-381000">
              <a:lnSpc>
                <a:spcPct val="100000"/>
              </a:lnSpc>
              <a:spcBef>
                <a:spcPts val="100"/>
              </a:spcBef>
              <a:buChar char="•"/>
              <a:tabLst>
                <a:tab pos="393700" algn="l"/>
              </a:tabLst>
            </a:pPr>
            <a:r>
              <a:rPr sz="2400" dirty="0">
                <a:latin typeface="Arial MT"/>
                <a:cs typeface="Arial MT"/>
              </a:rPr>
              <a:t>A</a:t>
            </a:r>
            <a:r>
              <a:rPr sz="2400" spc="-70" dirty="0">
                <a:latin typeface="Arial MT"/>
                <a:cs typeface="Arial MT"/>
              </a:rPr>
              <a:t> </a:t>
            </a:r>
            <a:r>
              <a:rPr sz="2400" dirty="0">
                <a:latin typeface="Arial MT"/>
                <a:cs typeface="Arial MT"/>
              </a:rPr>
              <a:t>single</a:t>
            </a:r>
            <a:r>
              <a:rPr sz="2400" spc="-50" dirty="0">
                <a:latin typeface="Arial MT"/>
                <a:cs typeface="Arial MT"/>
              </a:rPr>
              <a:t> </a:t>
            </a:r>
            <a:r>
              <a:rPr sz="2400" dirty="0">
                <a:latin typeface="Arial MT"/>
                <a:cs typeface="Arial MT"/>
              </a:rPr>
              <a:t>call</a:t>
            </a:r>
            <a:r>
              <a:rPr sz="2400" spc="-65" dirty="0">
                <a:latin typeface="Arial MT"/>
                <a:cs typeface="Arial MT"/>
              </a:rPr>
              <a:t> </a:t>
            </a:r>
            <a:r>
              <a:rPr sz="2400" dirty="0">
                <a:latin typeface="Arial MT"/>
                <a:cs typeface="Arial MT"/>
              </a:rPr>
              <a:t>handles</a:t>
            </a:r>
            <a:r>
              <a:rPr sz="2400" spc="-50" dirty="0">
                <a:latin typeface="Arial MT"/>
                <a:cs typeface="Arial MT"/>
              </a:rPr>
              <a:t> </a:t>
            </a:r>
            <a:r>
              <a:rPr sz="2400" dirty="0">
                <a:latin typeface="Arial MT"/>
                <a:cs typeface="Arial MT"/>
              </a:rPr>
              <a:t>the</a:t>
            </a:r>
            <a:r>
              <a:rPr sz="2400" spc="-65" dirty="0">
                <a:latin typeface="Arial MT"/>
                <a:cs typeface="Arial MT"/>
              </a:rPr>
              <a:t> </a:t>
            </a:r>
            <a:r>
              <a:rPr sz="2400" spc="-10" dirty="0">
                <a:latin typeface="Arial MT"/>
                <a:cs typeface="Arial MT"/>
              </a:rPr>
              <a:t>communication</a:t>
            </a:r>
            <a:r>
              <a:rPr sz="2400" spc="-50" dirty="0">
                <a:latin typeface="Arial MT"/>
                <a:cs typeface="Arial MT"/>
              </a:rPr>
              <a:t> </a:t>
            </a:r>
            <a:r>
              <a:rPr sz="2400" dirty="0">
                <a:latin typeface="Arial MT"/>
                <a:cs typeface="Arial MT"/>
              </a:rPr>
              <a:t>between</a:t>
            </a:r>
            <a:r>
              <a:rPr sz="2400" spc="-60" dirty="0">
                <a:latin typeface="Arial MT"/>
                <a:cs typeface="Arial MT"/>
              </a:rPr>
              <a:t> </a:t>
            </a:r>
            <a:r>
              <a:rPr sz="2400" dirty="0">
                <a:latin typeface="Arial MT"/>
                <a:cs typeface="Arial MT"/>
              </a:rPr>
              <a:t>all</a:t>
            </a:r>
            <a:r>
              <a:rPr sz="2400" spc="-60" dirty="0">
                <a:latin typeface="Arial MT"/>
                <a:cs typeface="Arial MT"/>
              </a:rPr>
              <a:t> </a:t>
            </a:r>
            <a:r>
              <a:rPr sz="2400" dirty="0">
                <a:latin typeface="Arial MT"/>
                <a:cs typeface="Arial MT"/>
              </a:rPr>
              <a:t>the</a:t>
            </a:r>
            <a:r>
              <a:rPr sz="2400" spc="-70" dirty="0">
                <a:latin typeface="Arial MT"/>
                <a:cs typeface="Arial MT"/>
              </a:rPr>
              <a:t> </a:t>
            </a:r>
            <a:r>
              <a:rPr sz="2400" dirty="0">
                <a:latin typeface="Arial MT"/>
                <a:cs typeface="Arial MT"/>
              </a:rPr>
              <a:t>processes</a:t>
            </a:r>
            <a:r>
              <a:rPr sz="2400" spc="-65" dirty="0">
                <a:latin typeface="Arial MT"/>
                <a:cs typeface="Arial MT"/>
              </a:rPr>
              <a:t> </a:t>
            </a:r>
            <a:r>
              <a:rPr sz="2400" dirty="0">
                <a:latin typeface="Arial MT"/>
                <a:cs typeface="Arial MT"/>
              </a:rPr>
              <a:t>in</a:t>
            </a:r>
            <a:r>
              <a:rPr sz="2400" spc="-55" dirty="0">
                <a:latin typeface="Arial MT"/>
                <a:cs typeface="Arial MT"/>
              </a:rPr>
              <a:t> </a:t>
            </a:r>
            <a:r>
              <a:rPr sz="2400" spc="-50" dirty="0">
                <a:latin typeface="Arial MT"/>
                <a:cs typeface="Arial MT"/>
              </a:rPr>
              <a:t>a </a:t>
            </a:r>
            <a:r>
              <a:rPr sz="2400" spc="-10" dirty="0">
                <a:latin typeface="Arial MT"/>
                <a:cs typeface="Arial MT"/>
              </a:rPr>
              <a:t>communicator</a:t>
            </a:r>
            <a:endParaRPr sz="2400">
              <a:latin typeface="Arial MT"/>
              <a:cs typeface="Arial MT"/>
            </a:endParaRPr>
          </a:p>
          <a:p>
            <a:pPr>
              <a:lnSpc>
                <a:spcPct val="100000"/>
              </a:lnSpc>
              <a:spcBef>
                <a:spcPts val="1645"/>
              </a:spcBef>
              <a:buFont typeface="Arial MT"/>
              <a:buChar char="•"/>
            </a:pPr>
            <a:endParaRPr sz="2400">
              <a:latin typeface="Arial MT"/>
              <a:cs typeface="Arial MT"/>
            </a:endParaRPr>
          </a:p>
          <a:p>
            <a:pPr marL="393065" indent="-380365">
              <a:lnSpc>
                <a:spcPct val="100000"/>
              </a:lnSpc>
              <a:buChar char="•"/>
              <a:tabLst>
                <a:tab pos="393065" algn="l"/>
              </a:tabLst>
            </a:pPr>
            <a:r>
              <a:rPr sz="2400" dirty="0">
                <a:latin typeface="Arial MT"/>
                <a:cs typeface="Arial MT"/>
              </a:rPr>
              <a:t>There</a:t>
            </a:r>
            <a:r>
              <a:rPr sz="2400" spc="-55" dirty="0">
                <a:latin typeface="Arial MT"/>
                <a:cs typeface="Arial MT"/>
              </a:rPr>
              <a:t> </a:t>
            </a:r>
            <a:r>
              <a:rPr sz="2400" dirty="0">
                <a:latin typeface="Arial MT"/>
                <a:cs typeface="Arial MT"/>
              </a:rPr>
              <a:t>are</a:t>
            </a:r>
            <a:r>
              <a:rPr sz="2400" spc="-55" dirty="0">
                <a:latin typeface="Arial MT"/>
                <a:cs typeface="Arial MT"/>
              </a:rPr>
              <a:t> </a:t>
            </a:r>
            <a:r>
              <a:rPr sz="2400" dirty="0">
                <a:latin typeface="Arial MT"/>
                <a:cs typeface="Arial MT"/>
              </a:rPr>
              <a:t>3</a:t>
            </a:r>
            <a:r>
              <a:rPr sz="2400" spc="-55" dirty="0">
                <a:latin typeface="Arial MT"/>
                <a:cs typeface="Arial MT"/>
              </a:rPr>
              <a:t> </a:t>
            </a:r>
            <a:r>
              <a:rPr sz="2400" dirty="0">
                <a:latin typeface="Arial MT"/>
                <a:cs typeface="Arial MT"/>
              </a:rPr>
              <a:t>types</a:t>
            </a:r>
            <a:r>
              <a:rPr sz="2400" spc="-70" dirty="0">
                <a:latin typeface="Arial MT"/>
                <a:cs typeface="Arial MT"/>
              </a:rPr>
              <a:t> </a:t>
            </a:r>
            <a:r>
              <a:rPr sz="2400" dirty="0">
                <a:latin typeface="Arial MT"/>
                <a:cs typeface="Arial MT"/>
              </a:rPr>
              <a:t>of</a:t>
            </a:r>
            <a:r>
              <a:rPr sz="2400" spc="-55" dirty="0">
                <a:latin typeface="Arial MT"/>
                <a:cs typeface="Arial MT"/>
              </a:rPr>
              <a:t> </a:t>
            </a:r>
            <a:r>
              <a:rPr sz="2400" dirty="0">
                <a:latin typeface="Arial MT"/>
                <a:cs typeface="Arial MT"/>
              </a:rPr>
              <a:t>collective</a:t>
            </a:r>
            <a:r>
              <a:rPr sz="2400" spc="-40" dirty="0">
                <a:latin typeface="Arial MT"/>
                <a:cs typeface="Arial MT"/>
              </a:rPr>
              <a:t> </a:t>
            </a:r>
            <a:r>
              <a:rPr sz="2400" spc="-10" dirty="0">
                <a:latin typeface="Arial MT"/>
                <a:cs typeface="Arial MT"/>
              </a:rPr>
              <a:t>communications</a:t>
            </a:r>
            <a:endParaRPr sz="2400">
              <a:latin typeface="Arial MT"/>
              <a:cs typeface="Arial MT"/>
            </a:endParaRPr>
          </a:p>
          <a:p>
            <a:pPr marL="850265" lvl="1" indent="-368300">
              <a:lnSpc>
                <a:spcPct val="100000"/>
              </a:lnSpc>
              <a:spcBef>
                <a:spcPts val="1005"/>
              </a:spcBef>
              <a:buChar char="•"/>
              <a:tabLst>
                <a:tab pos="850265" algn="l"/>
              </a:tabLst>
            </a:pPr>
            <a:r>
              <a:rPr sz="2200" dirty="0">
                <a:latin typeface="Arial MT"/>
                <a:cs typeface="Arial MT"/>
              </a:rPr>
              <a:t>Data</a:t>
            </a:r>
            <a:r>
              <a:rPr sz="2200" spc="-70" dirty="0">
                <a:latin typeface="Arial MT"/>
                <a:cs typeface="Arial MT"/>
              </a:rPr>
              <a:t> </a:t>
            </a:r>
            <a:r>
              <a:rPr sz="2200" dirty="0">
                <a:latin typeface="Arial MT"/>
                <a:cs typeface="Arial MT"/>
              </a:rPr>
              <a:t>movement</a:t>
            </a:r>
            <a:r>
              <a:rPr sz="2200" spc="-45" dirty="0">
                <a:latin typeface="Arial MT"/>
                <a:cs typeface="Arial MT"/>
              </a:rPr>
              <a:t> </a:t>
            </a:r>
            <a:r>
              <a:rPr sz="2200" dirty="0">
                <a:latin typeface="Arial MT"/>
                <a:cs typeface="Arial MT"/>
              </a:rPr>
              <a:t>(e.g.</a:t>
            </a:r>
            <a:r>
              <a:rPr sz="2200" spc="-60" dirty="0">
                <a:latin typeface="Arial MT"/>
                <a:cs typeface="Arial MT"/>
              </a:rPr>
              <a:t> </a:t>
            </a:r>
            <a:r>
              <a:rPr sz="2200" spc="-10" dirty="0">
                <a:latin typeface="Arial MT"/>
                <a:cs typeface="Arial MT"/>
              </a:rPr>
              <a:t>MPI_Bcast)</a:t>
            </a:r>
            <a:endParaRPr sz="2200">
              <a:latin typeface="Arial MT"/>
              <a:cs typeface="Arial MT"/>
            </a:endParaRPr>
          </a:p>
          <a:p>
            <a:pPr marL="850265" lvl="1" indent="-368300">
              <a:lnSpc>
                <a:spcPct val="100000"/>
              </a:lnSpc>
              <a:spcBef>
                <a:spcPts val="994"/>
              </a:spcBef>
              <a:buChar char="•"/>
              <a:tabLst>
                <a:tab pos="850265" algn="l"/>
              </a:tabLst>
            </a:pPr>
            <a:r>
              <a:rPr sz="2200" dirty="0">
                <a:latin typeface="Arial MT"/>
                <a:cs typeface="Arial MT"/>
              </a:rPr>
              <a:t>Reduction</a:t>
            </a:r>
            <a:r>
              <a:rPr sz="2200" spc="-90" dirty="0">
                <a:latin typeface="Arial MT"/>
                <a:cs typeface="Arial MT"/>
              </a:rPr>
              <a:t> </a:t>
            </a:r>
            <a:r>
              <a:rPr sz="2200" dirty="0">
                <a:latin typeface="Arial MT"/>
                <a:cs typeface="Arial MT"/>
              </a:rPr>
              <a:t>(e.g.</a:t>
            </a:r>
            <a:r>
              <a:rPr sz="2200" spc="-65" dirty="0">
                <a:latin typeface="Arial MT"/>
                <a:cs typeface="Arial MT"/>
              </a:rPr>
              <a:t> </a:t>
            </a:r>
            <a:r>
              <a:rPr sz="2200" spc="-10" dirty="0">
                <a:latin typeface="Arial MT"/>
                <a:cs typeface="Arial MT"/>
              </a:rPr>
              <a:t>MPI_Reduce)</a:t>
            </a:r>
            <a:endParaRPr sz="2200">
              <a:latin typeface="Arial MT"/>
              <a:cs typeface="Arial MT"/>
            </a:endParaRPr>
          </a:p>
          <a:p>
            <a:pPr marL="850265" lvl="1" indent="-368300">
              <a:lnSpc>
                <a:spcPct val="100000"/>
              </a:lnSpc>
              <a:spcBef>
                <a:spcPts val="1000"/>
              </a:spcBef>
              <a:buChar char="•"/>
              <a:tabLst>
                <a:tab pos="850265" algn="l"/>
              </a:tabLst>
            </a:pPr>
            <a:r>
              <a:rPr sz="2200" spc="-10" dirty="0">
                <a:latin typeface="Arial MT"/>
                <a:cs typeface="Arial MT"/>
              </a:rPr>
              <a:t>Synchronization</a:t>
            </a:r>
            <a:r>
              <a:rPr sz="2200" spc="-30" dirty="0">
                <a:latin typeface="Arial MT"/>
                <a:cs typeface="Arial MT"/>
              </a:rPr>
              <a:t> </a:t>
            </a:r>
            <a:r>
              <a:rPr sz="2200" dirty="0">
                <a:latin typeface="Arial MT"/>
                <a:cs typeface="Arial MT"/>
              </a:rPr>
              <a:t>(e.g.</a:t>
            </a:r>
            <a:r>
              <a:rPr sz="2200" spc="-15" dirty="0">
                <a:latin typeface="Arial MT"/>
                <a:cs typeface="Arial MT"/>
              </a:rPr>
              <a:t> </a:t>
            </a:r>
            <a:r>
              <a:rPr sz="2200" spc="-10" dirty="0">
                <a:latin typeface="Arial MT"/>
                <a:cs typeface="Arial MT"/>
              </a:rPr>
              <a:t>MPI_Barrier)</a:t>
            </a:r>
            <a:endParaRPr sz="2200">
              <a:latin typeface="Arial MT"/>
              <a:cs typeface="Arial MT"/>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10" dirty="0">
                <a:solidFill>
                  <a:srgbClr val="001F5F"/>
                </a:solidFill>
              </a:rPr>
              <a:t>Broadcast</a:t>
            </a:r>
          </a:p>
        </p:txBody>
      </p:sp>
      <p:sp>
        <p:nvSpPr>
          <p:cNvPr id="3" name="object 3"/>
          <p:cNvSpPr txBox="1"/>
          <p:nvPr/>
        </p:nvSpPr>
        <p:spPr>
          <a:xfrm>
            <a:off x="850493" y="1110742"/>
            <a:ext cx="10556875" cy="878840"/>
          </a:xfrm>
          <a:prstGeom prst="rect">
            <a:avLst/>
          </a:prstGeom>
        </p:spPr>
        <p:txBody>
          <a:bodyPr vert="horz" wrap="square" lIns="0" tIns="12065" rIns="0" bIns="0" rtlCol="0">
            <a:spAutoFit/>
          </a:bodyPr>
          <a:lstStyle/>
          <a:p>
            <a:pPr marL="393700" marR="5080" indent="-381000">
              <a:lnSpc>
                <a:spcPct val="100000"/>
              </a:lnSpc>
              <a:spcBef>
                <a:spcPts val="95"/>
              </a:spcBef>
              <a:buSzPct val="85714"/>
              <a:buChar char="•"/>
              <a:tabLst>
                <a:tab pos="393700" algn="l"/>
              </a:tabLst>
            </a:pPr>
            <a:r>
              <a:rPr sz="2800" dirty="0">
                <a:latin typeface="Arial MT"/>
                <a:cs typeface="Arial MT"/>
              </a:rPr>
              <a:t>int</a:t>
            </a:r>
            <a:r>
              <a:rPr sz="2800" spc="-85" dirty="0">
                <a:latin typeface="Arial MT"/>
                <a:cs typeface="Arial MT"/>
              </a:rPr>
              <a:t> </a:t>
            </a:r>
            <a:r>
              <a:rPr sz="2800" spc="-10" dirty="0">
                <a:latin typeface="Arial MT"/>
                <a:cs typeface="Arial MT"/>
              </a:rPr>
              <a:t>MPI_Bcast(void</a:t>
            </a:r>
            <a:r>
              <a:rPr sz="2800" spc="-85" dirty="0">
                <a:latin typeface="Arial MT"/>
                <a:cs typeface="Arial MT"/>
              </a:rPr>
              <a:t> </a:t>
            </a:r>
            <a:r>
              <a:rPr sz="2800" dirty="0">
                <a:latin typeface="Arial MT"/>
                <a:cs typeface="Arial MT"/>
              </a:rPr>
              <a:t>*buffer,</a:t>
            </a:r>
            <a:r>
              <a:rPr sz="2800" spc="-70" dirty="0">
                <a:latin typeface="Arial MT"/>
                <a:cs typeface="Arial MT"/>
              </a:rPr>
              <a:t> </a:t>
            </a:r>
            <a:r>
              <a:rPr sz="2800" dirty="0">
                <a:latin typeface="Arial MT"/>
                <a:cs typeface="Arial MT"/>
              </a:rPr>
              <a:t>int</a:t>
            </a:r>
            <a:r>
              <a:rPr sz="2800" spc="-70" dirty="0">
                <a:latin typeface="Arial MT"/>
                <a:cs typeface="Arial MT"/>
              </a:rPr>
              <a:t> </a:t>
            </a:r>
            <a:r>
              <a:rPr sz="2800" dirty="0">
                <a:latin typeface="Arial MT"/>
                <a:cs typeface="Arial MT"/>
              </a:rPr>
              <a:t>count,</a:t>
            </a:r>
            <a:r>
              <a:rPr sz="2800" spc="-80" dirty="0">
                <a:latin typeface="Arial MT"/>
                <a:cs typeface="Arial MT"/>
              </a:rPr>
              <a:t> </a:t>
            </a:r>
            <a:r>
              <a:rPr sz="2800" dirty="0">
                <a:latin typeface="Arial MT"/>
                <a:cs typeface="Arial MT"/>
              </a:rPr>
              <a:t>MPI_Datatype</a:t>
            </a:r>
            <a:r>
              <a:rPr sz="2800" spc="-60" dirty="0">
                <a:latin typeface="Arial MT"/>
                <a:cs typeface="Arial MT"/>
              </a:rPr>
              <a:t> </a:t>
            </a:r>
            <a:r>
              <a:rPr sz="2800" dirty="0">
                <a:latin typeface="Arial MT"/>
                <a:cs typeface="Arial MT"/>
              </a:rPr>
              <a:t>datatype,</a:t>
            </a:r>
            <a:r>
              <a:rPr sz="2800" spc="-65" dirty="0">
                <a:latin typeface="Arial MT"/>
                <a:cs typeface="Arial MT"/>
              </a:rPr>
              <a:t> </a:t>
            </a:r>
            <a:r>
              <a:rPr sz="2800" spc="-25" dirty="0">
                <a:latin typeface="Arial MT"/>
                <a:cs typeface="Arial MT"/>
              </a:rPr>
              <a:t>int </a:t>
            </a:r>
            <a:r>
              <a:rPr sz="2800" dirty="0">
                <a:latin typeface="Arial MT"/>
                <a:cs typeface="Arial MT"/>
              </a:rPr>
              <a:t>root,</a:t>
            </a:r>
            <a:r>
              <a:rPr sz="2800" spc="-100" dirty="0">
                <a:latin typeface="Arial MT"/>
                <a:cs typeface="Arial MT"/>
              </a:rPr>
              <a:t> </a:t>
            </a:r>
            <a:r>
              <a:rPr sz="2800" dirty="0">
                <a:latin typeface="Arial MT"/>
                <a:cs typeface="Arial MT"/>
              </a:rPr>
              <a:t>MPI_Comm</a:t>
            </a:r>
            <a:r>
              <a:rPr sz="2800" spc="-65" dirty="0">
                <a:latin typeface="Arial MT"/>
                <a:cs typeface="Arial MT"/>
              </a:rPr>
              <a:t> </a:t>
            </a:r>
            <a:r>
              <a:rPr sz="2800" spc="-10" dirty="0">
                <a:latin typeface="Arial MT"/>
                <a:cs typeface="Arial MT"/>
              </a:rPr>
              <a:t>comm);</a:t>
            </a:r>
            <a:endParaRPr sz="2800" dirty="0">
              <a:latin typeface="Arial MT"/>
              <a:cs typeface="Arial MT"/>
            </a:endParaRPr>
          </a:p>
        </p:txBody>
      </p:sp>
      <p:sp>
        <p:nvSpPr>
          <p:cNvPr id="4" name="object 4"/>
          <p:cNvSpPr txBox="1"/>
          <p:nvPr/>
        </p:nvSpPr>
        <p:spPr>
          <a:xfrm>
            <a:off x="1319911" y="2091893"/>
            <a:ext cx="9661525" cy="1251585"/>
          </a:xfrm>
          <a:prstGeom prst="rect">
            <a:avLst/>
          </a:prstGeom>
        </p:spPr>
        <p:txBody>
          <a:bodyPr vert="horz" wrap="square" lIns="0" tIns="12700" rIns="0" bIns="0" rtlCol="0">
            <a:spAutoFit/>
          </a:bodyPr>
          <a:lstStyle/>
          <a:p>
            <a:pPr marL="381000" indent="-368300">
              <a:lnSpc>
                <a:spcPct val="100000"/>
              </a:lnSpc>
              <a:spcBef>
                <a:spcPts val="100"/>
              </a:spcBef>
              <a:buSzPct val="91666"/>
              <a:buChar char="•"/>
              <a:tabLst>
                <a:tab pos="381000" algn="l"/>
              </a:tabLst>
            </a:pPr>
            <a:r>
              <a:rPr sz="2400" dirty="0">
                <a:latin typeface="Arial MT"/>
                <a:cs typeface="Arial MT"/>
              </a:rPr>
              <a:t>One</a:t>
            </a:r>
            <a:r>
              <a:rPr sz="2400" spc="-55" dirty="0">
                <a:latin typeface="Arial MT"/>
                <a:cs typeface="Arial MT"/>
              </a:rPr>
              <a:t> </a:t>
            </a:r>
            <a:r>
              <a:rPr sz="2400" dirty="0">
                <a:latin typeface="Arial MT"/>
                <a:cs typeface="Arial MT"/>
              </a:rPr>
              <a:t>process</a:t>
            </a:r>
            <a:r>
              <a:rPr sz="2400" spc="-30" dirty="0">
                <a:latin typeface="Arial MT"/>
                <a:cs typeface="Arial MT"/>
              </a:rPr>
              <a:t> </a:t>
            </a:r>
            <a:r>
              <a:rPr sz="2400" dirty="0">
                <a:latin typeface="Arial MT"/>
                <a:cs typeface="Arial MT"/>
              </a:rPr>
              <a:t>(root)</a:t>
            </a:r>
            <a:r>
              <a:rPr sz="2400" spc="-55" dirty="0">
                <a:latin typeface="Arial MT"/>
                <a:cs typeface="Arial MT"/>
              </a:rPr>
              <a:t> </a:t>
            </a:r>
            <a:r>
              <a:rPr sz="2400" dirty="0">
                <a:latin typeface="Arial MT"/>
                <a:cs typeface="Arial MT"/>
              </a:rPr>
              <a:t>sends</a:t>
            </a:r>
            <a:r>
              <a:rPr sz="2400" spc="-35" dirty="0">
                <a:latin typeface="Arial MT"/>
                <a:cs typeface="Arial MT"/>
              </a:rPr>
              <a:t> </a:t>
            </a:r>
            <a:r>
              <a:rPr sz="2400" dirty="0">
                <a:latin typeface="Arial MT"/>
                <a:cs typeface="Arial MT"/>
              </a:rPr>
              <a:t>data</a:t>
            </a:r>
            <a:r>
              <a:rPr sz="2400" spc="-50" dirty="0">
                <a:latin typeface="Arial MT"/>
                <a:cs typeface="Arial MT"/>
              </a:rPr>
              <a:t> </a:t>
            </a:r>
            <a:r>
              <a:rPr sz="2400" dirty="0">
                <a:latin typeface="Arial MT"/>
                <a:cs typeface="Arial MT"/>
              </a:rPr>
              <a:t>to</a:t>
            </a:r>
            <a:r>
              <a:rPr sz="2400" spc="-50" dirty="0">
                <a:latin typeface="Arial MT"/>
                <a:cs typeface="Arial MT"/>
              </a:rPr>
              <a:t> </a:t>
            </a:r>
            <a:r>
              <a:rPr sz="2400" dirty="0">
                <a:latin typeface="Arial MT"/>
                <a:cs typeface="Arial MT"/>
              </a:rPr>
              <a:t>all</a:t>
            </a:r>
            <a:r>
              <a:rPr sz="2400" spc="-35" dirty="0">
                <a:latin typeface="Arial MT"/>
                <a:cs typeface="Arial MT"/>
              </a:rPr>
              <a:t> </a:t>
            </a:r>
            <a:r>
              <a:rPr sz="2400" dirty="0">
                <a:latin typeface="Arial MT"/>
                <a:cs typeface="Arial MT"/>
              </a:rPr>
              <a:t>the</a:t>
            </a:r>
            <a:r>
              <a:rPr sz="2400" spc="-35" dirty="0">
                <a:latin typeface="Arial MT"/>
                <a:cs typeface="Arial MT"/>
              </a:rPr>
              <a:t> </a:t>
            </a:r>
            <a:r>
              <a:rPr sz="2400" dirty="0">
                <a:latin typeface="Arial MT"/>
                <a:cs typeface="Arial MT"/>
              </a:rPr>
              <a:t>other</a:t>
            </a:r>
            <a:r>
              <a:rPr sz="2400" spc="-50" dirty="0">
                <a:latin typeface="Arial MT"/>
                <a:cs typeface="Arial MT"/>
              </a:rPr>
              <a:t> </a:t>
            </a:r>
            <a:r>
              <a:rPr sz="2400" dirty="0">
                <a:latin typeface="Arial MT"/>
                <a:cs typeface="Arial MT"/>
              </a:rPr>
              <a:t>processes</a:t>
            </a:r>
            <a:r>
              <a:rPr sz="2400" spc="-35" dirty="0">
                <a:latin typeface="Arial MT"/>
                <a:cs typeface="Arial MT"/>
              </a:rPr>
              <a:t> </a:t>
            </a:r>
            <a:r>
              <a:rPr sz="2400" dirty="0">
                <a:latin typeface="Arial MT"/>
                <a:cs typeface="Arial MT"/>
              </a:rPr>
              <a:t>in</a:t>
            </a:r>
            <a:r>
              <a:rPr sz="2400" spc="-50" dirty="0">
                <a:latin typeface="Arial MT"/>
                <a:cs typeface="Arial MT"/>
              </a:rPr>
              <a:t> </a:t>
            </a:r>
            <a:r>
              <a:rPr sz="2400" dirty="0">
                <a:latin typeface="Arial MT"/>
                <a:cs typeface="Arial MT"/>
              </a:rPr>
              <a:t>the</a:t>
            </a:r>
            <a:r>
              <a:rPr sz="2400" spc="-45" dirty="0">
                <a:latin typeface="Arial MT"/>
                <a:cs typeface="Arial MT"/>
              </a:rPr>
              <a:t> </a:t>
            </a:r>
            <a:r>
              <a:rPr sz="2400" spc="-20" dirty="0">
                <a:latin typeface="Arial MT"/>
                <a:cs typeface="Arial MT"/>
              </a:rPr>
              <a:t>same</a:t>
            </a:r>
            <a:endParaRPr sz="2400">
              <a:latin typeface="Arial MT"/>
              <a:cs typeface="Arial MT"/>
            </a:endParaRPr>
          </a:p>
          <a:p>
            <a:pPr marL="381000">
              <a:lnSpc>
                <a:spcPct val="100000"/>
              </a:lnSpc>
              <a:spcBef>
                <a:spcPts val="5"/>
              </a:spcBef>
            </a:pPr>
            <a:r>
              <a:rPr sz="2400" spc="-10" dirty="0">
                <a:latin typeface="Arial MT"/>
                <a:cs typeface="Arial MT"/>
              </a:rPr>
              <a:t>communicator</a:t>
            </a:r>
            <a:endParaRPr sz="2400">
              <a:latin typeface="Arial MT"/>
              <a:cs typeface="Arial MT"/>
            </a:endParaRPr>
          </a:p>
          <a:p>
            <a:pPr marL="381000" indent="-368300">
              <a:lnSpc>
                <a:spcPct val="100000"/>
              </a:lnSpc>
              <a:spcBef>
                <a:spcPts val="1005"/>
              </a:spcBef>
              <a:buSzPct val="91666"/>
              <a:buChar char="•"/>
              <a:tabLst>
                <a:tab pos="381000" algn="l"/>
              </a:tabLst>
            </a:pPr>
            <a:r>
              <a:rPr sz="2400" dirty="0">
                <a:latin typeface="Arial MT"/>
                <a:cs typeface="Arial MT"/>
              </a:rPr>
              <a:t>Must</a:t>
            </a:r>
            <a:r>
              <a:rPr sz="2400" spc="-45" dirty="0">
                <a:latin typeface="Arial MT"/>
                <a:cs typeface="Arial MT"/>
              </a:rPr>
              <a:t> </a:t>
            </a:r>
            <a:r>
              <a:rPr sz="2400" dirty="0">
                <a:latin typeface="Arial MT"/>
                <a:cs typeface="Arial MT"/>
              </a:rPr>
              <a:t>be</a:t>
            </a:r>
            <a:r>
              <a:rPr sz="2400" spc="-50" dirty="0">
                <a:latin typeface="Arial MT"/>
                <a:cs typeface="Arial MT"/>
              </a:rPr>
              <a:t> </a:t>
            </a:r>
            <a:r>
              <a:rPr sz="2400" dirty="0">
                <a:latin typeface="Arial MT"/>
                <a:cs typeface="Arial MT"/>
              </a:rPr>
              <a:t>called</a:t>
            </a:r>
            <a:r>
              <a:rPr sz="2400" spc="-35" dirty="0">
                <a:latin typeface="Arial MT"/>
                <a:cs typeface="Arial MT"/>
              </a:rPr>
              <a:t> </a:t>
            </a:r>
            <a:r>
              <a:rPr sz="2400" dirty="0">
                <a:latin typeface="Arial MT"/>
                <a:cs typeface="Arial MT"/>
              </a:rPr>
              <a:t>by</a:t>
            </a:r>
            <a:r>
              <a:rPr sz="2400" spc="-45" dirty="0">
                <a:latin typeface="Arial MT"/>
                <a:cs typeface="Arial MT"/>
              </a:rPr>
              <a:t> </a:t>
            </a:r>
            <a:r>
              <a:rPr sz="2400" dirty="0">
                <a:latin typeface="Arial MT"/>
                <a:cs typeface="Arial MT"/>
              </a:rPr>
              <a:t>all</a:t>
            </a:r>
            <a:r>
              <a:rPr sz="2400" spc="-50" dirty="0">
                <a:latin typeface="Arial MT"/>
                <a:cs typeface="Arial MT"/>
              </a:rPr>
              <a:t> </a:t>
            </a:r>
            <a:r>
              <a:rPr sz="2400" dirty="0">
                <a:latin typeface="Arial MT"/>
                <a:cs typeface="Arial MT"/>
              </a:rPr>
              <a:t>the</a:t>
            </a:r>
            <a:r>
              <a:rPr sz="2400" spc="-50" dirty="0">
                <a:latin typeface="Arial MT"/>
                <a:cs typeface="Arial MT"/>
              </a:rPr>
              <a:t> </a:t>
            </a:r>
            <a:r>
              <a:rPr sz="2400" dirty="0">
                <a:latin typeface="Arial MT"/>
                <a:cs typeface="Arial MT"/>
              </a:rPr>
              <a:t>processes</a:t>
            </a:r>
            <a:r>
              <a:rPr sz="2400" spc="-40" dirty="0">
                <a:latin typeface="Arial MT"/>
                <a:cs typeface="Arial MT"/>
              </a:rPr>
              <a:t> </a:t>
            </a:r>
            <a:r>
              <a:rPr sz="2400" dirty="0">
                <a:latin typeface="Arial MT"/>
                <a:cs typeface="Arial MT"/>
              </a:rPr>
              <a:t>with</a:t>
            </a:r>
            <a:r>
              <a:rPr sz="2400" spc="-50" dirty="0">
                <a:latin typeface="Arial MT"/>
                <a:cs typeface="Arial MT"/>
              </a:rPr>
              <a:t> </a:t>
            </a:r>
            <a:r>
              <a:rPr sz="2400" dirty="0">
                <a:latin typeface="Arial MT"/>
                <a:cs typeface="Arial MT"/>
              </a:rPr>
              <a:t>the</a:t>
            </a:r>
            <a:r>
              <a:rPr sz="2400" spc="-50" dirty="0">
                <a:latin typeface="Arial MT"/>
                <a:cs typeface="Arial MT"/>
              </a:rPr>
              <a:t> </a:t>
            </a:r>
            <a:r>
              <a:rPr sz="2400" dirty="0">
                <a:latin typeface="Arial MT"/>
                <a:cs typeface="Arial MT"/>
              </a:rPr>
              <a:t>same</a:t>
            </a:r>
            <a:r>
              <a:rPr sz="2400" spc="-60" dirty="0">
                <a:latin typeface="Arial MT"/>
                <a:cs typeface="Arial MT"/>
              </a:rPr>
              <a:t> </a:t>
            </a:r>
            <a:r>
              <a:rPr sz="2400" spc="-10" dirty="0">
                <a:latin typeface="Arial MT"/>
                <a:cs typeface="Arial MT"/>
              </a:rPr>
              <a:t>arguments</a:t>
            </a:r>
            <a:endParaRPr sz="2400">
              <a:latin typeface="Arial MT"/>
              <a:cs typeface="Arial MT"/>
            </a:endParaRPr>
          </a:p>
        </p:txBody>
      </p:sp>
      <p:graphicFrame>
        <p:nvGraphicFramePr>
          <p:cNvPr id="5" name="object 5"/>
          <p:cNvGraphicFramePr>
            <a:graphicFrameLocks noGrp="1"/>
          </p:cNvGraphicFramePr>
          <p:nvPr/>
        </p:nvGraphicFramePr>
        <p:xfrm>
          <a:off x="7477125" y="3352800"/>
          <a:ext cx="2489200" cy="457200"/>
        </p:xfrm>
        <a:graphic>
          <a:graphicData uri="http://schemas.openxmlformats.org/drawingml/2006/table">
            <a:tbl>
              <a:tblPr firstRow="1" bandRow="1">
                <a:tableStyleId>{2D5ABB26-0587-4C30-8999-92F81FD0307C}</a:tableStyleId>
              </a:tblPr>
              <a:tblGrid>
                <a:gridCol w="622300">
                  <a:extLst>
                    <a:ext uri="{9D8B030D-6E8A-4147-A177-3AD203B41FA5}">
                      <a16:colId xmlns:a16="http://schemas.microsoft.com/office/drawing/2014/main" val="20000"/>
                    </a:ext>
                  </a:extLst>
                </a:gridCol>
                <a:gridCol w="622300">
                  <a:extLst>
                    <a:ext uri="{9D8B030D-6E8A-4147-A177-3AD203B41FA5}">
                      <a16:colId xmlns:a16="http://schemas.microsoft.com/office/drawing/2014/main" val="20001"/>
                    </a:ext>
                  </a:extLst>
                </a:gridCol>
                <a:gridCol w="622300">
                  <a:extLst>
                    <a:ext uri="{9D8B030D-6E8A-4147-A177-3AD203B41FA5}">
                      <a16:colId xmlns:a16="http://schemas.microsoft.com/office/drawing/2014/main" val="20002"/>
                    </a:ext>
                  </a:extLst>
                </a:gridCol>
                <a:gridCol w="622300">
                  <a:extLst>
                    <a:ext uri="{9D8B030D-6E8A-4147-A177-3AD203B41FA5}">
                      <a16:colId xmlns:a16="http://schemas.microsoft.com/office/drawing/2014/main" val="20003"/>
                    </a:ext>
                  </a:extLst>
                </a:gridCol>
              </a:tblGrid>
              <a:tr h="457200">
                <a:tc>
                  <a:txBody>
                    <a:bodyPr/>
                    <a:lstStyle/>
                    <a:p>
                      <a:pPr marL="2540" algn="ctr">
                        <a:lnSpc>
                          <a:spcPct val="100000"/>
                        </a:lnSpc>
                        <a:spcBef>
                          <a:spcPts val="320"/>
                        </a:spcBef>
                      </a:pPr>
                      <a:r>
                        <a:rPr sz="2400" b="1" spc="-385" dirty="0">
                          <a:latin typeface="Arial"/>
                          <a:cs typeface="Arial"/>
                        </a:rPr>
                        <a:t>A</a:t>
                      </a:r>
                      <a:endParaRPr sz="2400">
                        <a:latin typeface="Arial"/>
                        <a:cs typeface="Arial"/>
                      </a:endParaRPr>
                    </a:p>
                  </a:txBody>
                  <a:tcPr marL="0" marR="0" marT="40640" marB="0">
                    <a:lnL w="12700">
                      <a:solidFill>
                        <a:srgbClr val="EC7C30"/>
                      </a:solidFill>
                      <a:prstDash val="solid"/>
                    </a:lnL>
                    <a:lnR w="12700">
                      <a:solidFill>
                        <a:srgbClr val="EC7C30"/>
                      </a:solidFill>
                      <a:prstDash val="solid"/>
                    </a:lnR>
                    <a:lnT w="12700">
                      <a:solidFill>
                        <a:srgbClr val="EC7C30"/>
                      </a:solidFill>
                      <a:prstDash val="solid"/>
                    </a:lnT>
                    <a:lnB w="12700">
                      <a:solidFill>
                        <a:srgbClr val="EC7C30"/>
                      </a:solidFill>
                      <a:prstDash val="solid"/>
                    </a:lnB>
                    <a:solidFill>
                      <a:srgbClr val="E8E8EE"/>
                    </a:solidFill>
                  </a:tcPr>
                </a:tc>
                <a:tc>
                  <a:txBody>
                    <a:bodyPr/>
                    <a:lstStyle/>
                    <a:p>
                      <a:pPr marL="3175" algn="ctr">
                        <a:lnSpc>
                          <a:spcPct val="100000"/>
                        </a:lnSpc>
                        <a:spcBef>
                          <a:spcPts val="320"/>
                        </a:spcBef>
                      </a:pPr>
                      <a:r>
                        <a:rPr sz="2400" b="1" spc="-385" dirty="0">
                          <a:latin typeface="Arial"/>
                          <a:cs typeface="Arial"/>
                        </a:rPr>
                        <a:t>B</a:t>
                      </a:r>
                      <a:endParaRPr sz="2400">
                        <a:latin typeface="Arial"/>
                        <a:cs typeface="Arial"/>
                      </a:endParaRPr>
                    </a:p>
                  </a:txBody>
                  <a:tcPr marL="0" marR="0" marT="40640" marB="0">
                    <a:lnL w="12700">
                      <a:solidFill>
                        <a:srgbClr val="EC7C30"/>
                      </a:solidFill>
                      <a:prstDash val="solid"/>
                    </a:lnL>
                    <a:lnR w="12700">
                      <a:solidFill>
                        <a:srgbClr val="EC7C30"/>
                      </a:solidFill>
                      <a:prstDash val="solid"/>
                    </a:lnR>
                    <a:lnT w="12700">
                      <a:solidFill>
                        <a:srgbClr val="EC7C30"/>
                      </a:solidFill>
                      <a:prstDash val="solid"/>
                    </a:lnT>
                    <a:lnB w="12700">
                      <a:solidFill>
                        <a:srgbClr val="EC7C30"/>
                      </a:solidFill>
                      <a:prstDash val="solid"/>
                    </a:lnB>
                    <a:solidFill>
                      <a:srgbClr val="E8E8EE"/>
                    </a:solidFill>
                  </a:tcPr>
                </a:tc>
                <a:tc>
                  <a:txBody>
                    <a:bodyPr/>
                    <a:lstStyle/>
                    <a:p>
                      <a:pPr marL="3175" algn="ctr">
                        <a:lnSpc>
                          <a:spcPct val="100000"/>
                        </a:lnSpc>
                        <a:spcBef>
                          <a:spcPts val="320"/>
                        </a:spcBef>
                      </a:pPr>
                      <a:r>
                        <a:rPr sz="2400" b="1" spc="-385" dirty="0">
                          <a:latin typeface="Arial"/>
                          <a:cs typeface="Arial"/>
                        </a:rPr>
                        <a:t>C</a:t>
                      </a:r>
                      <a:endParaRPr sz="2400">
                        <a:latin typeface="Arial"/>
                        <a:cs typeface="Arial"/>
                      </a:endParaRPr>
                    </a:p>
                  </a:txBody>
                  <a:tcPr marL="0" marR="0" marT="40640" marB="0">
                    <a:lnL w="12700">
                      <a:solidFill>
                        <a:srgbClr val="EC7C30"/>
                      </a:solidFill>
                      <a:prstDash val="solid"/>
                    </a:lnL>
                    <a:lnR w="12700">
                      <a:solidFill>
                        <a:srgbClr val="EC7C30"/>
                      </a:solidFill>
                      <a:prstDash val="solid"/>
                    </a:lnR>
                    <a:lnT w="12700">
                      <a:solidFill>
                        <a:srgbClr val="EC7C30"/>
                      </a:solidFill>
                      <a:prstDash val="solid"/>
                    </a:lnT>
                    <a:lnB w="12700">
                      <a:solidFill>
                        <a:srgbClr val="EC7C30"/>
                      </a:solidFill>
                      <a:prstDash val="solid"/>
                    </a:lnB>
                    <a:solidFill>
                      <a:srgbClr val="E8E8EE"/>
                    </a:solidFill>
                  </a:tcPr>
                </a:tc>
                <a:tc>
                  <a:txBody>
                    <a:bodyPr/>
                    <a:lstStyle/>
                    <a:p>
                      <a:pPr marL="3175" algn="ctr">
                        <a:lnSpc>
                          <a:spcPct val="100000"/>
                        </a:lnSpc>
                        <a:spcBef>
                          <a:spcPts val="320"/>
                        </a:spcBef>
                      </a:pPr>
                      <a:r>
                        <a:rPr sz="2400" b="1" spc="-385" dirty="0">
                          <a:latin typeface="Arial"/>
                          <a:cs typeface="Arial"/>
                        </a:rPr>
                        <a:t>D</a:t>
                      </a:r>
                      <a:endParaRPr sz="2400">
                        <a:latin typeface="Arial"/>
                        <a:cs typeface="Arial"/>
                      </a:endParaRPr>
                    </a:p>
                  </a:txBody>
                  <a:tcPr marL="0" marR="0" marT="40640" marB="0">
                    <a:lnL w="12700">
                      <a:solidFill>
                        <a:srgbClr val="EC7C30"/>
                      </a:solidFill>
                      <a:prstDash val="solid"/>
                    </a:lnL>
                    <a:lnR w="12700">
                      <a:solidFill>
                        <a:srgbClr val="EC7C30"/>
                      </a:solidFill>
                      <a:prstDash val="solid"/>
                    </a:lnR>
                    <a:lnT w="12700">
                      <a:solidFill>
                        <a:srgbClr val="EC7C30"/>
                      </a:solidFill>
                      <a:prstDash val="solid"/>
                    </a:lnT>
                    <a:lnB w="12700">
                      <a:solidFill>
                        <a:srgbClr val="EC7C30"/>
                      </a:solidFill>
                      <a:prstDash val="solid"/>
                    </a:lnB>
                    <a:solidFill>
                      <a:srgbClr val="E8E8EE"/>
                    </a:solidFill>
                  </a:tcPr>
                </a:tc>
                <a:extLst>
                  <a:ext uri="{0D108BD9-81ED-4DB2-BD59-A6C34878D82A}">
                    <a16:rowId xmlns:a16="http://schemas.microsoft.com/office/drawing/2014/main" val="10000"/>
                  </a:ext>
                </a:extLst>
              </a:tr>
            </a:tbl>
          </a:graphicData>
        </a:graphic>
      </p:graphicFrame>
      <p:graphicFrame>
        <p:nvGraphicFramePr>
          <p:cNvPr id="6" name="object 6"/>
          <p:cNvGraphicFramePr>
            <a:graphicFrameLocks noGrp="1"/>
          </p:cNvGraphicFramePr>
          <p:nvPr/>
        </p:nvGraphicFramePr>
        <p:xfrm>
          <a:off x="7467600" y="3919601"/>
          <a:ext cx="2489200" cy="457200"/>
        </p:xfrm>
        <a:graphic>
          <a:graphicData uri="http://schemas.openxmlformats.org/drawingml/2006/table">
            <a:tbl>
              <a:tblPr firstRow="1" bandRow="1">
                <a:tableStyleId>{2D5ABB26-0587-4C30-8999-92F81FD0307C}</a:tableStyleId>
              </a:tblPr>
              <a:tblGrid>
                <a:gridCol w="622300">
                  <a:extLst>
                    <a:ext uri="{9D8B030D-6E8A-4147-A177-3AD203B41FA5}">
                      <a16:colId xmlns:a16="http://schemas.microsoft.com/office/drawing/2014/main" val="20000"/>
                    </a:ext>
                  </a:extLst>
                </a:gridCol>
                <a:gridCol w="622300">
                  <a:extLst>
                    <a:ext uri="{9D8B030D-6E8A-4147-A177-3AD203B41FA5}">
                      <a16:colId xmlns:a16="http://schemas.microsoft.com/office/drawing/2014/main" val="20001"/>
                    </a:ext>
                  </a:extLst>
                </a:gridCol>
                <a:gridCol w="622300">
                  <a:extLst>
                    <a:ext uri="{9D8B030D-6E8A-4147-A177-3AD203B41FA5}">
                      <a16:colId xmlns:a16="http://schemas.microsoft.com/office/drawing/2014/main" val="20002"/>
                    </a:ext>
                  </a:extLst>
                </a:gridCol>
                <a:gridCol w="622300">
                  <a:extLst>
                    <a:ext uri="{9D8B030D-6E8A-4147-A177-3AD203B41FA5}">
                      <a16:colId xmlns:a16="http://schemas.microsoft.com/office/drawing/2014/main" val="20003"/>
                    </a:ext>
                  </a:extLst>
                </a:gridCol>
              </a:tblGrid>
              <a:tr h="457200">
                <a:tc>
                  <a:txBody>
                    <a:bodyPr/>
                    <a:lstStyle/>
                    <a:p>
                      <a:pPr marL="2540" algn="ctr">
                        <a:lnSpc>
                          <a:spcPct val="100000"/>
                        </a:lnSpc>
                        <a:spcBef>
                          <a:spcPts val="320"/>
                        </a:spcBef>
                      </a:pPr>
                      <a:r>
                        <a:rPr sz="2400" b="1" spc="-385" dirty="0">
                          <a:latin typeface="Arial"/>
                          <a:cs typeface="Arial"/>
                        </a:rPr>
                        <a:t>A</a:t>
                      </a:r>
                      <a:endParaRPr sz="2400">
                        <a:latin typeface="Arial"/>
                        <a:cs typeface="Arial"/>
                      </a:endParaRPr>
                    </a:p>
                  </a:txBody>
                  <a:tcPr marL="0" marR="0" marT="40640" marB="0">
                    <a:lnL w="12700">
                      <a:solidFill>
                        <a:srgbClr val="EC7C30"/>
                      </a:solidFill>
                      <a:prstDash val="solid"/>
                    </a:lnL>
                    <a:lnR w="12700">
                      <a:solidFill>
                        <a:srgbClr val="EC7C30"/>
                      </a:solidFill>
                      <a:prstDash val="solid"/>
                    </a:lnR>
                    <a:lnT w="12700">
                      <a:solidFill>
                        <a:srgbClr val="EC7C30"/>
                      </a:solidFill>
                      <a:prstDash val="solid"/>
                    </a:lnT>
                    <a:lnB w="12700">
                      <a:solidFill>
                        <a:srgbClr val="EC7C30"/>
                      </a:solidFill>
                      <a:prstDash val="solid"/>
                    </a:lnB>
                    <a:solidFill>
                      <a:srgbClr val="E8E8EE"/>
                    </a:solidFill>
                  </a:tcPr>
                </a:tc>
                <a:tc>
                  <a:txBody>
                    <a:bodyPr/>
                    <a:lstStyle/>
                    <a:p>
                      <a:pPr marL="3175" algn="ctr">
                        <a:lnSpc>
                          <a:spcPct val="100000"/>
                        </a:lnSpc>
                        <a:spcBef>
                          <a:spcPts val="320"/>
                        </a:spcBef>
                      </a:pPr>
                      <a:r>
                        <a:rPr sz="2400" b="1" spc="-385" dirty="0">
                          <a:latin typeface="Arial"/>
                          <a:cs typeface="Arial"/>
                        </a:rPr>
                        <a:t>B</a:t>
                      </a:r>
                      <a:endParaRPr sz="2400">
                        <a:latin typeface="Arial"/>
                        <a:cs typeface="Arial"/>
                      </a:endParaRPr>
                    </a:p>
                  </a:txBody>
                  <a:tcPr marL="0" marR="0" marT="40640" marB="0">
                    <a:lnL w="12700">
                      <a:solidFill>
                        <a:srgbClr val="EC7C30"/>
                      </a:solidFill>
                      <a:prstDash val="solid"/>
                    </a:lnL>
                    <a:lnR w="12700">
                      <a:solidFill>
                        <a:srgbClr val="EC7C30"/>
                      </a:solidFill>
                      <a:prstDash val="solid"/>
                    </a:lnR>
                    <a:lnT w="12700">
                      <a:solidFill>
                        <a:srgbClr val="EC7C30"/>
                      </a:solidFill>
                      <a:prstDash val="solid"/>
                    </a:lnT>
                    <a:lnB w="12700">
                      <a:solidFill>
                        <a:srgbClr val="EC7C30"/>
                      </a:solidFill>
                      <a:prstDash val="solid"/>
                    </a:lnB>
                    <a:solidFill>
                      <a:srgbClr val="E8E8EE"/>
                    </a:solidFill>
                  </a:tcPr>
                </a:tc>
                <a:tc>
                  <a:txBody>
                    <a:bodyPr/>
                    <a:lstStyle/>
                    <a:p>
                      <a:pPr marL="3175" algn="ctr">
                        <a:lnSpc>
                          <a:spcPct val="100000"/>
                        </a:lnSpc>
                        <a:spcBef>
                          <a:spcPts val="320"/>
                        </a:spcBef>
                      </a:pPr>
                      <a:r>
                        <a:rPr sz="2400" b="1" spc="-385" dirty="0">
                          <a:latin typeface="Arial"/>
                          <a:cs typeface="Arial"/>
                        </a:rPr>
                        <a:t>C</a:t>
                      </a:r>
                      <a:endParaRPr sz="2400">
                        <a:latin typeface="Arial"/>
                        <a:cs typeface="Arial"/>
                      </a:endParaRPr>
                    </a:p>
                  </a:txBody>
                  <a:tcPr marL="0" marR="0" marT="40640" marB="0">
                    <a:lnL w="12700">
                      <a:solidFill>
                        <a:srgbClr val="EC7C30"/>
                      </a:solidFill>
                      <a:prstDash val="solid"/>
                    </a:lnL>
                    <a:lnR w="12700">
                      <a:solidFill>
                        <a:srgbClr val="EC7C30"/>
                      </a:solidFill>
                      <a:prstDash val="solid"/>
                    </a:lnR>
                    <a:lnT w="12700">
                      <a:solidFill>
                        <a:srgbClr val="EC7C30"/>
                      </a:solidFill>
                      <a:prstDash val="solid"/>
                    </a:lnT>
                    <a:lnB w="12700">
                      <a:solidFill>
                        <a:srgbClr val="EC7C30"/>
                      </a:solidFill>
                      <a:prstDash val="solid"/>
                    </a:lnB>
                    <a:solidFill>
                      <a:srgbClr val="E8E8EE"/>
                    </a:solidFill>
                  </a:tcPr>
                </a:tc>
                <a:tc>
                  <a:txBody>
                    <a:bodyPr/>
                    <a:lstStyle/>
                    <a:p>
                      <a:pPr marL="3810" algn="ctr">
                        <a:lnSpc>
                          <a:spcPct val="100000"/>
                        </a:lnSpc>
                        <a:spcBef>
                          <a:spcPts val="320"/>
                        </a:spcBef>
                      </a:pPr>
                      <a:r>
                        <a:rPr sz="2400" b="1" spc="-385" dirty="0">
                          <a:latin typeface="Arial"/>
                          <a:cs typeface="Arial"/>
                        </a:rPr>
                        <a:t>D</a:t>
                      </a:r>
                      <a:endParaRPr sz="2400">
                        <a:latin typeface="Arial"/>
                        <a:cs typeface="Arial"/>
                      </a:endParaRPr>
                    </a:p>
                  </a:txBody>
                  <a:tcPr marL="0" marR="0" marT="40640" marB="0">
                    <a:lnL w="12700">
                      <a:solidFill>
                        <a:srgbClr val="EC7C30"/>
                      </a:solidFill>
                      <a:prstDash val="solid"/>
                    </a:lnL>
                    <a:lnR w="12700">
                      <a:solidFill>
                        <a:srgbClr val="EC7C30"/>
                      </a:solidFill>
                      <a:prstDash val="solid"/>
                    </a:lnR>
                    <a:lnT w="12700">
                      <a:solidFill>
                        <a:srgbClr val="EC7C30"/>
                      </a:solidFill>
                      <a:prstDash val="solid"/>
                    </a:lnT>
                    <a:lnB w="12700">
                      <a:solidFill>
                        <a:srgbClr val="EC7C30"/>
                      </a:solidFill>
                      <a:prstDash val="solid"/>
                    </a:lnB>
                    <a:solidFill>
                      <a:srgbClr val="E8E8EE"/>
                    </a:solidFill>
                  </a:tcPr>
                </a:tc>
                <a:extLst>
                  <a:ext uri="{0D108BD9-81ED-4DB2-BD59-A6C34878D82A}">
                    <a16:rowId xmlns:a16="http://schemas.microsoft.com/office/drawing/2014/main" val="10000"/>
                  </a:ext>
                </a:extLst>
              </a:tr>
            </a:tbl>
          </a:graphicData>
        </a:graphic>
      </p:graphicFrame>
      <p:graphicFrame>
        <p:nvGraphicFramePr>
          <p:cNvPr id="7" name="object 7"/>
          <p:cNvGraphicFramePr>
            <a:graphicFrameLocks noGrp="1"/>
          </p:cNvGraphicFramePr>
          <p:nvPr/>
        </p:nvGraphicFramePr>
        <p:xfrm>
          <a:off x="7470775" y="4484623"/>
          <a:ext cx="2489200" cy="457200"/>
        </p:xfrm>
        <a:graphic>
          <a:graphicData uri="http://schemas.openxmlformats.org/drawingml/2006/table">
            <a:tbl>
              <a:tblPr firstRow="1" bandRow="1">
                <a:tableStyleId>{2D5ABB26-0587-4C30-8999-92F81FD0307C}</a:tableStyleId>
              </a:tblPr>
              <a:tblGrid>
                <a:gridCol w="622300">
                  <a:extLst>
                    <a:ext uri="{9D8B030D-6E8A-4147-A177-3AD203B41FA5}">
                      <a16:colId xmlns:a16="http://schemas.microsoft.com/office/drawing/2014/main" val="20000"/>
                    </a:ext>
                  </a:extLst>
                </a:gridCol>
                <a:gridCol w="622300">
                  <a:extLst>
                    <a:ext uri="{9D8B030D-6E8A-4147-A177-3AD203B41FA5}">
                      <a16:colId xmlns:a16="http://schemas.microsoft.com/office/drawing/2014/main" val="20001"/>
                    </a:ext>
                  </a:extLst>
                </a:gridCol>
                <a:gridCol w="622300">
                  <a:extLst>
                    <a:ext uri="{9D8B030D-6E8A-4147-A177-3AD203B41FA5}">
                      <a16:colId xmlns:a16="http://schemas.microsoft.com/office/drawing/2014/main" val="20002"/>
                    </a:ext>
                  </a:extLst>
                </a:gridCol>
                <a:gridCol w="622300">
                  <a:extLst>
                    <a:ext uri="{9D8B030D-6E8A-4147-A177-3AD203B41FA5}">
                      <a16:colId xmlns:a16="http://schemas.microsoft.com/office/drawing/2014/main" val="20003"/>
                    </a:ext>
                  </a:extLst>
                </a:gridCol>
              </a:tblGrid>
              <a:tr h="457200">
                <a:tc>
                  <a:txBody>
                    <a:bodyPr/>
                    <a:lstStyle/>
                    <a:p>
                      <a:pPr marL="2540" algn="ctr">
                        <a:lnSpc>
                          <a:spcPct val="100000"/>
                        </a:lnSpc>
                        <a:spcBef>
                          <a:spcPts val="320"/>
                        </a:spcBef>
                      </a:pPr>
                      <a:r>
                        <a:rPr sz="2400" b="1" spc="-385" dirty="0">
                          <a:latin typeface="Arial"/>
                          <a:cs typeface="Arial"/>
                        </a:rPr>
                        <a:t>A</a:t>
                      </a:r>
                      <a:endParaRPr sz="2400">
                        <a:latin typeface="Arial"/>
                        <a:cs typeface="Arial"/>
                      </a:endParaRPr>
                    </a:p>
                  </a:txBody>
                  <a:tcPr marL="0" marR="0" marT="40640" marB="0">
                    <a:lnL w="12700">
                      <a:solidFill>
                        <a:srgbClr val="EC7C30"/>
                      </a:solidFill>
                      <a:prstDash val="solid"/>
                    </a:lnL>
                    <a:lnR w="12700">
                      <a:solidFill>
                        <a:srgbClr val="EC7C30"/>
                      </a:solidFill>
                      <a:prstDash val="solid"/>
                    </a:lnR>
                    <a:lnT w="12700">
                      <a:solidFill>
                        <a:srgbClr val="EC7C30"/>
                      </a:solidFill>
                      <a:prstDash val="solid"/>
                    </a:lnT>
                    <a:lnB w="12700">
                      <a:solidFill>
                        <a:srgbClr val="EC7C30"/>
                      </a:solidFill>
                      <a:prstDash val="solid"/>
                    </a:lnB>
                    <a:solidFill>
                      <a:srgbClr val="E8E8EE"/>
                    </a:solidFill>
                  </a:tcPr>
                </a:tc>
                <a:tc>
                  <a:txBody>
                    <a:bodyPr/>
                    <a:lstStyle/>
                    <a:p>
                      <a:pPr marL="3175" algn="ctr">
                        <a:lnSpc>
                          <a:spcPct val="100000"/>
                        </a:lnSpc>
                        <a:spcBef>
                          <a:spcPts val="320"/>
                        </a:spcBef>
                      </a:pPr>
                      <a:r>
                        <a:rPr sz="2400" b="1" spc="-385" dirty="0">
                          <a:latin typeface="Arial"/>
                          <a:cs typeface="Arial"/>
                        </a:rPr>
                        <a:t>B</a:t>
                      </a:r>
                      <a:endParaRPr sz="2400">
                        <a:latin typeface="Arial"/>
                        <a:cs typeface="Arial"/>
                      </a:endParaRPr>
                    </a:p>
                  </a:txBody>
                  <a:tcPr marL="0" marR="0" marT="40640" marB="0">
                    <a:lnL w="12700">
                      <a:solidFill>
                        <a:srgbClr val="EC7C30"/>
                      </a:solidFill>
                      <a:prstDash val="solid"/>
                    </a:lnL>
                    <a:lnR w="12700">
                      <a:solidFill>
                        <a:srgbClr val="EC7C30"/>
                      </a:solidFill>
                      <a:prstDash val="solid"/>
                    </a:lnR>
                    <a:lnT w="12700">
                      <a:solidFill>
                        <a:srgbClr val="EC7C30"/>
                      </a:solidFill>
                      <a:prstDash val="solid"/>
                    </a:lnT>
                    <a:lnB w="12700">
                      <a:solidFill>
                        <a:srgbClr val="EC7C30"/>
                      </a:solidFill>
                      <a:prstDash val="solid"/>
                    </a:lnB>
                    <a:solidFill>
                      <a:srgbClr val="E8E8EE"/>
                    </a:solidFill>
                  </a:tcPr>
                </a:tc>
                <a:tc>
                  <a:txBody>
                    <a:bodyPr/>
                    <a:lstStyle/>
                    <a:p>
                      <a:pPr marL="3175" algn="ctr">
                        <a:lnSpc>
                          <a:spcPct val="100000"/>
                        </a:lnSpc>
                        <a:spcBef>
                          <a:spcPts val="320"/>
                        </a:spcBef>
                      </a:pPr>
                      <a:r>
                        <a:rPr sz="2400" b="1" spc="-385" dirty="0">
                          <a:latin typeface="Arial"/>
                          <a:cs typeface="Arial"/>
                        </a:rPr>
                        <a:t>C</a:t>
                      </a:r>
                      <a:endParaRPr sz="2400">
                        <a:latin typeface="Arial"/>
                        <a:cs typeface="Arial"/>
                      </a:endParaRPr>
                    </a:p>
                  </a:txBody>
                  <a:tcPr marL="0" marR="0" marT="40640" marB="0">
                    <a:lnL w="12700">
                      <a:solidFill>
                        <a:srgbClr val="EC7C30"/>
                      </a:solidFill>
                      <a:prstDash val="solid"/>
                    </a:lnL>
                    <a:lnR w="12700">
                      <a:solidFill>
                        <a:srgbClr val="EC7C30"/>
                      </a:solidFill>
                      <a:prstDash val="solid"/>
                    </a:lnR>
                    <a:lnT w="12700">
                      <a:solidFill>
                        <a:srgbClr val="EC7C30"/>
                      </a:solidFill>
                      <a:prstDash val="solid"/>
                    </a:lnT>
                    <a:lnB w="12700">
                      <a:solidFill>
                        <a:srgbClr val="EC7C30"/>
                      </a:solidFill>
                      <a:prstDash val="solid"/>
                    </a:lnB>
                    <a:solidFill>
                      <a:srgbClr val="E8E8EE"/>
                    </a:solidFill>
                  </a:tcPr>
                </a:tc>
                <a:tc>
                  <a:txBody>
                    <a:bodyPr/>
                    <a:lstStyle/>
                    <a:p>
                      <a:pPr marL="3175" algn="ctr">
                        <a:lnSpc>
                          <a:spcPct val="100000"/>
                        </a:lnSpc>
                        <a:spcBef>
                          <a:spcPts val="320"/>
                        </a:spcBef>
                      </a:pPr>
                      <a:r>
                        <a:rPr sz="2400" b="1" spc="-385" dirty="0">
                          <a:latin typeface="Arial"/>
                          <a:cs typeface="Arial"/>
                        </a:rPr>
                        <a:t>D</a:t>
                      </a:r>
                      <a:endParaRPr sz="2400">
                        <a:latin typeface="Arial"/>
                        <a:cs typeface="Arial"/>
                      </a:endParaRPr>
                    </a:p>
                  </a:txBody>
                  <a:tcPr marL="0" marR="0" marT="40640" marB="0">
                    <a:lnL w="12700">
                      <a:solidFill>
                        <a:srgbClr val="EC7C30"/>
                      </a:solidFill>
                      <a:prstDash val="solid"/>
                    </a:lnL>
                    <a:lnR w="12700">
                      <a:solidFill>
                        <a:srgbClr val="EC7C30"/>
                      </a:solidFill>
                      <a:prstDash val="solid"/>
                    </a:lnR>
                    <a:lnT w="12700">
                      <a:solidFill>
                        <a:srgbClr val="EC7C30"/>
                      </a:solidFill>
                      <a:prstDash val="solid"/>
                    </a:lnT>
                    <a:lnB w="12700">
                      <a:solidFill>
                        <a:srgbClr val="EC7C30"/>
                      </a:solidFill>
                      <a:prstDash val="solid"/>
                    </a:lnB>
                    <a:solidFill>
                      <a:srgbClr val="E8E8EE"/>
                    </a:solidFill>
                  </a:tcPr>
                </a:tc>
                <a:extLst>
                  <a:ext uri="{0D108BD9-81ED-4DB2-BD59-A6C34878D82A}">
                    <a16:rowId xmlns:a16="http://schemas.microsoft.com/office/drawing/2014/main" val="10000"/>
                  </a:ext>
                </a:extLst>
              </a:tr>
            </a:tbl>
          </a:graphicData>
        </a:graphic>
      </p:graphicFrame>
      <p:graphicFrame>
        <p:nvGraphicFramePr>
          <p:cNvPr id="8" name="object 8"/>
          <p:cNvGraphicFramePr>
            <a:graphicFrameLocks noGrp="1"/>
          </p:cNvGraphicFramePr>
          <p:nvPr/>
        </p:nvGraphicFramePr>
        <p:xfrm>
          <a:off x="7470775" y="5049901"/>
          <a:ext cx="2489200" cy="457200"/>
        </p:xfrm>
        <a:graphic>
          <a:graphicData uri="http://schemas.openxmlformats.org/drawingml/2006/table">
            <a:tbl>
              <a:tblPr firstRow="1" bandRow="1">
                <a:tableStyleId>{2D5ABB26-0587-4C30-8999-92F81FD0307C}</a:tableStyleId>
              </a:tblPr>
              <a:tblGrid>
                <a:gridCol w="622300">
                  <a:extLst>
                    <a:ext uri="{9D8B030D-6E8A-4147-A177-3AD203B41FA5}">
                      <a16:colId xmlns:a16="http://schemas.microsoft.com/office/drawing/2014/main" val="20000"/>
                    </a:ext>
                  </a:extLst>
                </a:gridCol>
                <a:gridCol w="622300">
                  <a:extLst>
                    <a:ext uri="{9D8B030D-6E8A-4147-A177-3AD203B41FA5}">
                      <a16:colId xmlns:a16="http://schemas.microsoft.com/office/drawing/2014/main" val="20001"/>
                    </a:ext>
                  </a:extLst>
                </a:gridCol>
                <a:gridCol w="622300">
                  <a:extLst>
                    <a:ext uri="{9D8B030D-6E8A-4147-A177-3AD203B41FA5}">
                      <a16:colId xmlns:a16="http://schemas.microsoft.com/office/drawing/2014/main" val="20002"/>
                    </a:ext>
                  </a:extLst>
                </a:gridCol>
                <a:gridCol w="622300">
                  <a:extLst>
                    <a:ext uri="{9D8B030D-6E8A-4147-A177-3AD203B41FA5}">
                      <a16:colId xmlns:a16="http://schemas.microsoft.com/office/drawing/2014/main" val="20003"/>
                    </a:ext>
                  </a:extLst>
                </a:gridCol>
              </a:tblGrid>
              <a:tr h="457200">
                <a:tc>
                  <a:txBody>
                    <a:bodyPr/>
                    <a:lstStyle/>
                    <a:p>
                      <a:pPr marL="2540" algn="ctr">
                        <a:lnSpc>
                          <a:spcPct val="100000"/>
                        </a:lnSpc>
                        <a:spcBef>
                          <a:spcPts val="320"/>
                        </a:spcBef>
                      </a:pPr>
                      <a:r>
                        <a:rPr sz="2400" b="1" spc="-385" dirty="0">
                          <a:latin typeface="Arial"/>
                          <a:cs typeface="Arial"/>
                        </a:rPr>
                        <a:t>A</a:t>
                      </a:r>
                      <a:endParaRPr sz="2400">
                        <a:latin typeface="Arial"/>
                        <a:cs typeface="Arial"/>
                      </a:endParaRPr>
                    </a:p>
                  </a:txBody>
                  <a:tcPr marL="0" marR="0" marT="40640" marB="0">
                    <a:lnL w="12700">
                      <a:solidFill>
                        <a:srgbClr val="EC7C30"/>
                      </a:solidFill>
                      <a:prstDash val="solid"/>
                    </a:lnL>
                    <a:lnR w="12700">
                      <a:solidFill>
                        <a:srgbClr val="EC7C30"/>
                      </a:solidFill>
                      <a:prstDash val="solid"/>
                    </a:lnR>
                    <a:lnT w="12700">
                      <a:solidFill>
                        <a:srgbClr val="EC7C30"/>
                      </a:solidFill>
                      <a:prstDash val="solid"/>
                    </a:lnT>
                    <a:lnB w="12700">
                      <a:solidFill>
                        <a:srgbClr val="EC7C30"/>
                      </a:solidFill>
                      <a:prstDash val="solid"/>
                    </a:lnB>
                    <a:solidFill>
                      <a:srgbClr val="E8E8EE"/>
                    </a:solidFill>
                  </a:tcPr>
                </a:tc>
                <a:tc>
                  <a:txBody>
                    <a:bodyPr/>
                    <a:lstStyle/>
                    <a:p>
                      <a:pPr marL="2540" algn="ctr">
                        <a:lnSpc>
                          <a:spcPct val="100000"/>
                        </a:lnSpc>
                        <a:spcBef>
                          <a:spcPts val="320"/>
                        </a:spcBef>
                      </a:pPr>
                      <a:r>
                        <a:rPr sz="2400" b="1" spc="-385" dirty="0">
                          <a:latin typeface="Arial"/>
                          <a:cs typeface="Arial"/>
                        </a:rPr>
                        <a:t>B</a:t>
                      </a:r>
                      <a:endParaRPr sz="2400">
                        <a:latin typeface="Arial"/>
                        <a:cs typeface="Arial"/>
                      </a:endParaRPr>
                    </a:p>
                  </a:txBody>
                  <a:tcPr marL="0" marR="0" marT="40640" marB="0">
                    <a:lnL w="12700">
                      <a:solidFill>
                        <a:srgbClr val="EC7C30"/>
                      </a:solidFill>
                      <a:prstDash val="solid"/>
                    </a:lnL>
                    <a:lnR w="12700">
                      <a:solidFill>
                        <a:srgbClr val="EC7C30"/>
                      </a:solidFill>
                      <a:prstDash val="solid"/>
                    </a:lnR>
                    <a:lnT w="12700">
                      <a:solidFill>
                        <a:srgbClr val="EC7C30"/>
                      </a:solidFill>
                      <a:prstDash val="solid"/>
                    </a:lnT>
                    <a:lnB w="12700">
                      <a:solidFill>
                        <a:srgbClr val="EC7C30"/>
                      </a:solidFill>
                      <a:prstDash val="solid"/>
                    </a:lnB>
                    <a:solidFill>
                      <a:srgbClr val="E8E8EE"/>
                    </a:solidFill>
                  </a:tcPr>
                </a:tc>
                <a:tc>
                  <a:txBody>
                    <a:bodyPr/>
                    <a:lstStyle/>
                    <a:p>
                      <a:pPr marL="3175" algn="ctr">
                        <a:lnSpc>
                          <a:spcPct val="100000"/>
                        </a:lnSpc>
                        <a:spcBef>
                          <a:spcPts val="320"/>
                        </a:spcBef>
                      </a:pPr>
                      <a:r>
                        <a:rPr sz="2400" b="1" spc="-385" dirty="0">
                          <a:latin typeface="Arial"/>
                          <a:cs typeface="Arial"/>
                        </a:rPr>
                        <a:t>C</a:t>
                      </a:r>
                      <a:endParaRPr sz="2400">
                        <a:latin typeface="Arial"/>
                        <a:cs typeface="Arial"/>
                      </a:endParaRPr>
                    </a:p>
                  </a:txBody>
                  <a:tcPr marL="0" marR="0" marT="40640" marB="0">
                    <a:lnL w="12700">
                      <a:solidFill>
                        <a:srgbClr val="EC7C30"/>
                      </a:solidFill>
                      <a:prstDash val="solid"/>
                    </a:lnL>
                    <a:lnR w="12700">
                      <a:solidFill>
                        <a:srgbClr val="EC7C30"/>
                      </a:solidFill>
                      <a:prstDash val="solid"/>
                    </a:lnR>
                    <a:lnT w="12700">
                      <a:solidFill>
                        <a:srgbClr val="EC7C30"/>
                      </a:solidFill>
                      <a:prstDash val="solid"/>
                    </a:lnT>
                    <a:lnB w="12700">
                      <a:solidFill>
                        <a:srgbClr val="EC7C30"/>
                      </a:solidFill>
                      <a:prstDash val="solid"/>
                    </a:lnB>
                    <a:solidFill>
                      <a:srgbClr val="E8E8EE"/>
                    </a:solidFill>
                  </a:tcPr>
                </a:tc>
                <a:tc>
                  <a:txBody>
                    <a:bodyPr/>
                    <a:lstStyle/>
                    <a:p>
                      <a:pPr marL="3175" algn="ctr">
                        <a:lnSpc>
                          <a:spcPct val="100000"/>
                        </a:lnSpc>
                        <a:spcBef>
                          <a:spcPts val="320"/>
                        </a:spcBef>
                      </a:pPr>
                      <a:r>
                        <a:rPr sz="2400" b="1" spc="-385" dirty="0">
                          <a:latin typeface="Arial"/>
                          <a:cs typeface="Arial"/>
                        </a:rPr>
                        <a:t>D</a:t>
                      </a:r>
                      <a:endParaRPr sz="2400">
                        <a:latin typeface="Arial"/>
                        <a:cs typeface="Arial"/>
                      </a:endParaRPr>
                    </a:p>
                  </a:txBody>
                  <a:tcPr marL="0" marR="0" marT="40640" marB="0">
                    <a:lnL w="12700">
                      <a:solidFill>
                        <a:srgbClr val="EC7C30"/>
                      </a:solidFill>
                      <a:prstDash val="solid"/>
                    </a:lnL>
                    <a:lnR w="12700">
                      <a:solidFill>
                        <a:srgbClr val="EC7C30"/>
                      </a:solidFill>
                      <a:prstDash val="solid"/>
                    </a:lnR>
                    <a:lnT w="12700">
                      <a:solidFill>
                        <a:srgbClr val="EC7C30"/>
                      </a:solidFill>
                      <a:prstDash val="solid"/>
                    </a:lnT>
                    <a:lnB w="12700">
                      <a:solidFill>
                        <a:srgbClr val="EC7C30"/>
                      </a:solidFill>
                      <a:prstDash val="solid"/>
                    </a:lnB>
                    <a:solidFill>
                      <a:srgbClr val="E8E8EE"/>
                    </a:solidFill>
                  </a:tcPr>
                </a:tc>
                <a:extLst>
                  <a:ext uri="{0D108BD9-81ED-4DB2-BD59-A6C34878D82A}">
                    <a16:rowId xmlns:a16="http://schemas.microsoft.com/office/drawing/2014/main" val="10000"/>
                  </a:ext>
                </a:extLst>
              </a:tr>
            </a:tbl>
          </a:graphicData>
        </a:graphic>
      </p:graphicFrame>
      <p:grpSp>
        <p:nvGrpSpPr>
          <p:cNvPr id="9" name="object 9"/>
          <p:cNvGrpSpPr/>
          <p:nvPr/>
        </p:nvGrpSpPr>
        <p:grpSpPr>
          <a:xfrm>
            <a:off x="4876768" y="4035552"/>
            <a:ext cx="2159635" cy="841375"/>
            <a:chOff x="4876768" y="4035552"/>
            <a:chExt cx="2159635" cy="841375"/>
          </a:xfrm>
        </p:grpSpPr>
        <p:pic>
          <p:nvPicPr>
            <p:cNvPr id="10" name="object 10"/>
            <p:cNvPicPr/>
            <p:nvPr/>
          </p:nvPicPr>
          <p:blipFill>
            <a:blip r:embed="rId2" cstate="print"/>
            <a:stretch>
              <a:fillRect/>
            </a:stretch>
          </p:blipFill>
          <p:spPr>
            <a:xfrm>
              <a:off x="4876768" y="4037041"/>
              <a:ext cx="2159603" cy="839790"/>
            </a:xfrm>
            <a:prstGeom prst="rect">
              <a:avLst/>
            </a:prstGeom>
          </p:spPr>
        </p:pic>
        <p:pic>
          <p:nvPicPr>
            <p:cNvPr id="11" name="object 11"/>
            <p:cNvPicPr/>
            <p:nvPr/>
          </p:nvPicPr>
          <p:blipFill>
            <a:blip r:embed="rId3" cstate="print"/>
            <a:stretch>
              <a:fillRect/>
            </a:stretch>
          </p:blipFill>
          <p:spPr>
            <a:xfrm>
              <a:off x="4901183" y="4137685"/>
              <a:ext cx="1920239" cy="720826"/>
            </a:xfrm>
            <a:prstGeom prst="rect">
              <a:avLst/>
            </a:prstGeom>
          </p:spPr>
        </p:pic>
        <p:pic>
          <p:nvPicPr>
            <p:cNvPr id="12" name="object 12"/>
            <p:cNvPicPr/>
            <p:nvPr/>
          </p:nvPicPr>
          <p:blipFill>
            <a:blip r:embed="rId4" cstate="print"/>
            <a:stretch>
              <a:fillRect/>
            </a:stretch>
          </p:blipFill>
          <p:spPr>
            <a:xfrm>
              <a:off x="4914899" y="4040124"/>
              <a:ext cx="2095500" cy="783336"/>
            </a:xfrm>
            <a:prstGeom prst="rect">
              <a:avLst/>
            </a:prstGeom>
          </p:spPr>
        </p:pic>
        <p:sp>
          <p:nvSpPr>
            <p:cNvPr id="13" name="object 13"/>
            <p:cNvSpPr/>
            <p:nvPr/>
          </p:nvSpPr>
          <p:spPr>
            <a:xfrm>
              <a:off x="4914899" y="4040124"/>
              <a:ext cx="2095500" cy="783590"/>
            </a:xfrm>
            <a:custGeom>
              <a:avLst/>
              <a:gdLst/>
              <a:ahLst/>
              <a:cxnLst/>
              <a:rect l="l" t="t" r="r" b="b"/>
              <a:pathLst>
                <a:path w="2095500" h="783589">
                  <a:moveTo>
                    <a:pt x="0" y="195833"/>
                  </a:moveTo>
                  <a:lnTo>
                    <a:pt x="1703831" y="195833"/>
                  </a:lnTo>
                  <a:lnTo>
                    <a:pt x="1703831" y="0"/>
                  </a:lnTo>
                  <a:lnTo>
                    <a:pt x="2095500" y="391668"/>
                  </a:lnTo>
                  <a:lnTo>
                    <a:pt x="1703831" y="783336"/>
                  </a:lnTo>
                  <a:lnTo>
                    <a:pt x="1703831" y="587501"/>
                  </a:lnTo>
                  <a:lnTo>
                    <a:pt x="0" y="587501"/>
                  </a:lnTo>
                  <a:lnTo>
                    <a:pt x="0" y="195833"/>
                  </a:lnTo>
                  <a:close/>
                </a:path>
              </a:pathLst>
            </a:custGeom>
            <a:ln w="9144">
              <a:solidFill>
                <a:srgbClr val="2E2E97"/>
              </a:solidFill>
            </a:ln>
          </p:spPr>
          <p:txBody>
            <a:bodyPr wrap="square" lIns="0" tIns="0" rIns="0" bIns="0" rtlCol="0"/>
            <a:lstStyle/>
            <a:p>
              <a:endParaRPr/>
            </a:p>
          </p:txBody>
        </p:sp>
      </p:grpSp>
      <p:sp>
        <p:nvSpPr>
          <p:cNvPr id="14" name="object 14"/>
          <p:cNvSpPr txBox="1"/>
          <p:nvPr/>
        </p:nvSpPr>
        <p:spPr>
          <a:xfrm>
            <a:off x="5115305" y="4229480"/>
            <a:ext cx="1499870" cy="391160"/>
          </a:xfrm>
          <a:prstGeom prst="rect">
            <a:avLst/>
          </a:prstGeom>
        </p:spPr>
        <p:txBody>
          <a:bodyPr vert="horz" wrap="square" lIns="0" tIns="12700" rIns="0" bIns="0" rtlCol="0">
            <a:spAutoFit/>
          </a:bodyPr>
          <a:lstStyle/>
          <a:p>
            <a:pPr marL="12700">
              <a:lnSpc>
                <a:spcPct val="100000"/>
              </a:lnSpc>
              <a:spcBef>
                <a:spcPts val="100"/>
              </a:spcBef>
            </a:pPr>
            <a:r>
              <a:rPr sz="2400" spc="-10" dirty="0">
                <a:latin typeface="Arial MT"/>
                <a:cs typeface="Arial MT"/>
              </a:rPr>
              <a:t>MPI_Bcast</a:t>
            </a:r>
            <a:endParaRPr sz="2400">
              <a:latin typeface="Arial MT"/>
              <a:cs typeface="Arial MT"/>
            </a:endParaRPr>
          </a:p>
        </p:txBody>
      </p:sp>
      <p:sp>
        <p:nvSpPr>
          <p:cNvPr id="15" name="object 15"/>
          <p:cNvSpPr txBox="1"/>
          <p:nvPr/>
        </p:nvSpPr>
        <p:spPr>
          <a:xfrm>
            <a:off x="7023354" y="3193796"/>
            <a:ext cx="412750" cy="2237740"/>
          </a:xfrm>
          <a:prstGeom prst="rect">
            <a:avLst/>
          </a:prstGeom>
        </p:spPr>
        <p:txBody>
          <a:bodyPr vert="horz" wrap="square" lIns="0" tIns="12065" rIns="0" bIns="0" rtlCol="0">
            <a:spAutoFit/>
          </a:bodyPr>
          <a:lstStyle/>
          <a:p>
            <a:pPr marL="12700" marR="5080" indent="15240" algn="just">
              <a:lnSpc>
                <a:spcPct val="151200"/>
              </a:lnSpc>
              <a:spcBef>
                <a:spcPts val="95"/>
              </a:spcBef>
            </a:pPr>
            <a:r>
              <a:rPr sz="2400" spc="-25" dirty="0">
                <a:latin typeface="Arial MT"/>
                <a:cs typeface="Arial MT"/>
              </a:rPr>
              <a:t>P1 P2 P3 P4</a:t>
            </a:r>
            <a:endParaRPr sz="2400">
              <a:latin typeface="Arial MT"/>
              <a:cs typeface="Arial MT"/>
            </a:endParaRPr>
          </a:p>
        </p:txBody>
      </p:sp>
      <p:graphicFrame>
        <p:nvGraphicFramePr>
          <p:cNvPr id="16" name="object 16"/>
          <p:cNvGraphicFramePr>
            <a:graphicFrameLocks noGrp="1"/>
          </p:cNvGraphicFramePr>
          <p:nvPr/>
        </p:nvGraphicFramePr>
        <p:xfrm>
          <a:off x="2360676" y="3343275"/>
          <a:ext cx="2489200" cy="457200"/>
        </p:xfrm>
        <a:graphic>
          <a:graphicData uri="http://schemas.openxmlformats.org/drawingml/2006/table">
            <a:tbl>
              <a:tblPr firstRow="1" bandRow="1">
                <a:tableStyleId>{2D5ABB26-0587-4C30-8999-92F81FD0307C}</a:tableStyleId>
              </a:tblPr>
              <a:tblGrid>
                <a:gridCol w="622300">
                  <a:extLst>
                    <a:ext uri="{9D8B030D-6E8A-4147-A177-3AD203B41FA5}">
                      <a16:colId xmlns:a16="http://schemas.microsoft.com/office/drawing/2014/main" val="20000"/>
                    </a:ext>
                  </a:extLst>
                </a:gridCol>
                <a:gridCol w="622300">
                  <a:extLst>
                    <a:ext uri="{9D8B030D-6E8A-4147-A177-3AD203B41FA5}">
                      <a16:colId xmlns:a16="http://schemas.microsoft.com/office/drawing/2014/main" val="20001"/>
                    </a:ext>
                  </a:extLst>
                </a:gridCol>
                <a:gridCol w="622300">
                  <a:extLst>
                    <a:ext uri="{9D8B030D-6E8A-4147-A177-3AD203B41FA5}">
                      <a16:colId xmlns:a16="http://schemas.microsoft.com/office/drawing/2014/main" val="20002"/>
                    </a:ext>
                  </a:extLst>
                </a:gridCol>
                <a:gridCol w="622300">
                  <a:extLst>
                    <a:ext uri="{9D8B030D-6E8A-4147-A177-3AD203B41FA5}">
                      <a16:colId xmlns:a16="http://schemas.microsoft.com/office/drawing/2014/main" val="20003"/>
                    </a:ext>
                  </a:extLst>
                </a:gridCol>
              </a:tblGrid>
              <a:tr h="457200">
                <a:tc>
                  <a:txBody>
                    <a:bodyPr/>
                    <a:lstStyle/>
                    <a:p>
                      <a:pPr marL="1905" algn="ctr">
                        <a:lnSpc>
                          <a:spcPct val="100000"/>
                        </a:lnSpc>
                        <a:spcBef>
                          <a:spcPts val="320"/>
                        </a:spcBef>
                      </a:pPr>
                      <a:r>
                        <a:rPr sz="2400" b="1" spc="-385" dirty="0">
                          <a:latin typeface="Arial"/>
                          <a:cs typeface="Arial"/>
                        </a:rPr>
                        <a:t>A</a:t>
                      </a:r>
                      <a:endParaRPr sz="2400">
                        <a:latin typeface="Arial"/>
                        <a:cs typeface="Arial"/>
                      </a:endParaRPr>
                    </a:p>
                  </a:txBody>
                  <a:tcPr marL="0" marR="0" marT="40640" marB="0">
                    <a:lnL w="12700">
                      <a:solidFill>
                        <a:srgbClr val="EC7C30"/>
                      </a:solidFill>
                      <a:prstDash val="solid"/>
                    </a:lnL>
                    <a:lnR w="12700">
                      <a:solidFill>
                        <a:srgbClr val="EC7C30"/>
                      </a:solidFill>
                      <a:prstDash val="solid"/>
                    </a:lnR>
                    <a:lnT w="12700">
                      <a:solidFill>
                        <a:srgbClr val="EC7C30"/>
                      </a:solidFill>
                      <a:prstDash val="solid"/>
                    </a:lnT>
                    <a:lnB w="12700">
                      <a:solidFill>
                        <a:srgbClr val="EC7C30"/>
                      </a:solidFill>
                      <a:prstDash val="solid"/>
                    </a:lnB>
                    <a:solidFill>
                      <a:srgbClr val="E8E8EE"/>
                    </a:solidFill>
                  </a:tcPr>
                </a:tc>
                <a:tc>
                  <a:txBody>
                    <a:bodyPr/>
                    <a:lstStyle/>
                    <a:p>
                      <a:pPr marL="1905" algn="ctr">
                        <a:lnSpc>
                          <a:spcPct val="100000"/>
                        </a:lnSpc>
                        <a:spcBef>
                          <a:spcPts val="320"/>
                        </a:spcBef>
                      </a:pPr>
                      <a:r>
                        <a:rPr sz="2400" b="1" spc="-385" dirty="0">
                          <a:latin typeface="Arial"/>
                          <a:cs typeface="Arial"/>
                        </a:rPr>
                        <a:t>B</a:t>
                      </a:r>
                      <a:endParaRPr sz="2400">
                        <a:latin typeface="Arial"/>
                        <a:cs typeface="Arial"/>
                      </a:endParaRPr>
                    </a:p>
                  </a:txBody>
                  <a:tcPr marL="0" marR="0" marT="40640" marB="0">
                    <a:lnL w="12700">
                      <a:solidFill>
                        <a:srgbClr val="EC7C30"/>
                      </a:solidFill>
                      <a:prstDash val="solid"/>
                    </a:lnL>
                    <a:lnR w="12700">
                      <a:solidFill>
                        <a:srgbClr val="EC7C30"/>
                      </a:solidFill>
                      <a:prstDash val="solid"/>
                    </a:lnR>
                    <a:lnT w="12700">
                      <a:solidFill>
                        <a:srgbClr val="EC7C30"/>
                      </a:solidFill>
                      <a:prstDash val="solid"/>
                    </a:lnT>
                    <a:lnB w="12700">
                      <a:solidFill>
                        <a:srgbClr val="EC7C30"/>
                      </a:solidFill>
                      <a:prstDash val="solid"/>
                    </a:lnB>
                    <a:solidFill>
                      <a:srgbClr val="E8E8EE"/>
                    </a:solidFill>
                  </a:tcPr>
                </a:tc>
                <a:tc>
                  <a:txBody>
                    <a:bodyPr/>
                    <a:lstStyle/>
                    <a:p>
                      <a:pPr marL="1905" algn="ctr">
                        <a:lnSpc>
                          <a:spcPct val="100000"/>
                        </a:lnSpc>
                        <a:spcBef>
                          <a:spcPts val="320"/>
                        </a:spcBef>
                      </a:pPr>
                      <a:r>
                        <a:rPr sz="2400" b="1" spc="-385" dirty="0">
                          <a:latin typeface="Arial"/>
                          <a:cs typeface="Arial"/>
                        </a:rPr>
                        <a:t>C</a:t>
                      </a:r>
                      <a:endParaRPr sz="2400">
                        <a:latin typeface="Arial"/>
                        <a:cs typeface="Arial"/>
                      </a:endParaRPr>
                    </a:p>
                  </a:txBody>
                  <a:tcPr marL="0" marR="0" marT="40640" marB="0">
                    <a:lnL w="12700">
                      <a:solidFill>
                        <a:srgbClr val="EC7C30"/>
                      </a:solidFill>
                      <a:prstDash val="solid"/>
                    </a:lnL>
                    <a:lnR w="12700">
                      <a:solidFill>
                        <a:srgbClr val="EC7C30"/>
                      </a:solidFill>
                      <a:prstDash val="solid"/>
                    </a:lnR>
                    <a:lnT w="12700">
                      <a:solidFill>
                        <a:srgbClr val="EC7C30"/>
                      </a:solidFill>
                      <a:prstDash val="solid"/>
                    </a:lnT>
                    <a:lnB w="12700">
                      <a:solidFill>
                        <a:srgbClr val="EC7C30"/>
                      </a:solidFill>
                      <a:prstDash val="solid"/>
                    </a:lnB>
                    <a:solidFill>
                      <a:srgbClr val="E8E8EE"/>
                    </a:solidFill>
                  </a:tcPr>
                </a:tc>
                <a:tc>
                  <a:txBody>
                    <a:bodyPr/>
                    <a:lstStyle/>
                    <a:p>
                      <a:pPr marL="1905" algn="ctr">
                        <a:lnSpc>
                          <a:spcPct val="100000"/>
                        </a:lnSpc>
                        <a:spcBef>
                          <a:spcPts val="320"/>
                        </a:spcBef>
                      </a:pPr>
                      <a:r>
                        <a:rPr sz="2400" b="1" spc="-385" dirty="0">
                          <a:latin typeface="Arial"/>
                          <a:cs typeface="Arial"/>
                        </a:rPr>
                        <a:t>D</a:t>
                      </a:r>
                      <a:endParaRPr sz="2400">
                        <a:latin typeface="Arial"/>
                        <a:cs typeface="Arial"/>
                      </a:endParaRPr>
                    </a:p>
                  </a:txBody>
                  <a:tcPr marL="0" marR="0" marT="40640" marB="0">
                    <a:lnL w="12700">
                      <a:solidFill>
                        <a:srgbClr val="EC7C30"/>
                      </a:solidFill>
                      <a:prstDash val="solid"/>
                    </a:lnL>
                    <a:lnR w="12700">
                      <a:solidFill>
                        <a:srgbClr val="EC7C30"/>
                      </a:solidFill>
                      <a:prstDash val="solid"/>
                    </a:lnR>
                    <a:lnT w="12700">
                      <a:solidFill>
                        <a:srgbClr val="EC7C30"/>
                      </a:solidFill>
                      <a:prstDash val="solid"/>
                    </a:lnT>
                    <a:lnB w="12700">
                      <a:solidFill>
                        <a:srgbClr val="EC7C30"/>
                      </a:solidFill>
                      <a:prstDash val="solid"/>
                    </a:lnB>
                    <a:solidFill>
                      <a:srgbClr val="E8E8EE"/>
                    </a:solidFill>
                  </a:tcPr>
                </a:tc>
                <a:extLst>
                  <a:ext uri="{0D108BD9-81ED-4DB2-BD59-A6C34878D82A}">
                    <a16:rowId xmlns:a16="http://schemas.microsoft.com/office/drawing/2014/main" val="10000"/>
                  </a:ext>
                </a:extLst>
              </a:tr>
            </a:tbl>
          </a:graphicData>
        </a:graphic>
      </p:graphicFrame>
      <p:graphicFrame>
        <p:nvGraphicFramePr>
          <p:cNvPr id="17" name="object 17"/>
          <p:cNvGraphicFramePr>
            <a:graphicFrameLocks noGrp="1"/>
          </p:cNvGraphicFramePr>
          <p:nvPr/>
        </p:nvGraphicFramePr>
        <p:xfrm>
          <a:off x="2351151" y="3908425"/>
          <a:ext cx="2489200" cy="457200"/>
        </p:xfrm>
        <a:graphic>
          <a:graphicData uri="http://schemas.openxmlformats.org/drawingml/2006/table">
            <a:tbl>
              <a:tblPr firstRow="1" bandRow="1">
                <a:tableStyleId>{2D5ABB26-0587-4C30-8999-92F81FD0307C}</a:tableStyleId>
              </a:tblPr>
              <a:tblGrid>
                <a:gridCol w="622300">
                  <a:extLst>
                    <a:ext uri="{9D8B030D-6E8A-4147-A177-3AD203B41FA5}">
                      <a16:colId xmlns:a16="http://schemas.microsoft.com/office/drawing/2014/main" val="20000"/>
                    </a:ext>
                  </a:extLst>
                </a:gridCol>
                <a:gridCol w="622300">
                  <a:extLst>
                    <a:ext uri="{9D8B030D-6E8A-4147-A177-3AD203B41FA5}">
                      <a16:colId xmlns:a16="http://schemas.microsoft.com/office/drawing/2014/main" val="20001"/>
                    </a:ext>
                  </a:extLst>
                </a:gridCol>
                <a:gridCol w="622300">
                  <a:extLst>
                    <a:ext uri="{9D8B030D-6E8A-4147-A177-3AD203B41FA5}">
                      <a16:colId xmlns:a16="http://schemas.microsoft.com/office/drawing/2014/main" val="20002"/>
                    </a:ext>
                  </a:extLst>
                </a:gridCol>
                <a:gridCol w="622300">
                  <a:extLst>
                    <a:ext uri="{9D8B030D-6E8A-4147-A177-3AD203B41FA5}">
                      <a16:colId xmlns:a16="http://schemas.microsoft.com/office/drawing/2014/main" val="20003"/>
                    </a:ext>
                  </a:extLst>
                </a:gridCol>
              </a:tblGrid>
              <a:tr h="457200">
                <a:tc>
                  <a:txBody>
                    <a:bodyPr/>
                    <a:lstStyle/>
                    <a:p>
                      <a:pPr>
                        <a:lnSpc>
                          <a:spcPct val="100000"/>
                        </a:lnSpc>
                      </a:pPr>
                      <a:endParaRPr sz="2500">
                        <a:latin typeface="Times New Roman"/>
                        <a:cs typeface="Times New Roman"/>
                      </a:endParaRPr>
                    </a:p>
                  </a:txBody>
                  <a:tcPr marL="0" marR="0" marT="0" marB="0">
                    <a:lnL w="12700">
                      <a:solidFill>
                        <a:srgbClr val="EC7C30"/>
                      </a:solidFill>
                      <a:prstDash val="solid"/>
                    </a:lnL>
                    <a:lnR w="12700">
                      <a:solidFill>
                        <a:srgbClr val="EC7C30"/>
                      </a:solidFill>
                      <a:prstDash val="solid"/>
                    </a:lnR>
                    <a:lnT w="12700">
                      <a:solidFill>
                        <a:srgbClr val="EC7C30"/>
                      </a:solidFill>
                      <a:prstDash val="solid"/>
                    </a:lnT>
                    <a:lnB w="12700">
                      <a:solidFill>
                        <a:srgbClr val="EC7C30"/>
                      </a:solidFill>
                      <a:prstDash val="solid"/>
                    </a:lnB>
                    <a:solidFill>
                      <a:srgbClr val="FBEBE8"/>
                    </a:solidFill>
                  </a:tcPr>
                </a:tc>
                <a:tc>
                  <a:txBody>
                    <a:bodyPr/>
                    <a:lstStyle/>
                    <a:p>
                      <a:pPr>
                        <a:lnSpc>
                          <a:spcPct val="100000"/>
                        </a:lnSpc>
                      </a:pPr>
                      <a:endParaRPr sz="2500">
                        <a:latin typeface="Times New Roman"/>
                        <a:cs typeface="Times New Roman"/>
                      </a:endParaRPr>
                    </a:p>
                  </a:txBody>
                  <a:tcPr marL="0" marR="0" marT="0" marB="0">
                    <a:lnL w="12700">
                      <a:solidFill>
                        <a:srgbClr val="EC7C30"/>
                      </a:solidFill>
                      <a:prstDash val="solid"/>
                    </a:lnL>
                    <a:lnR w="12700">
                      <a:solidFill>
                        <a:srgbClr val="EC7C30"/>
                      </a:solidFill>
                      <a:prstDash val="solid"/>
                    </a:lnR>
                    <a:lnT w="12700">
                      <a:solidFill>
                        <a:srgbClr val="EC7C30"/>
                      </a:solidFill>
                      <a:prstDash val="solid"/>
                    </a:lnT>
                    <a:lnB w="12700">
                      <a:solidFill>
                        <a:srgbClr val="EC7C30"/>
                      </a:solidFill>
                      <a:prstDash val="solid"/>
                    </a:lnB>
                    <a:solidFill>
                      <a:srgbClr val="FBEBE8"/>
                    </a:solidFill>
                  </a:tcPr>
                </a:tc>
                <a:tc>
                  <a:txBody>
                    <a:bodyPr/>
                    <a:lstStyle/>
                    <a:p>
                      <a:pPr>
                        <a:lnSpc>
                          <a:spcPct val="100000"/>
                        </a:lnSpc>
                      </a:pPr>
                      <a:endParaRPr sz="2500">
                        <a:latin typeface="Times New Roman"/>
                        <a:cs typeface="Times New Roman"/>
                      </a:endParaRPr>
                    </a:p>
                  </a:txBody>
                  <a:tcPr marL="0" marR="0" marT="0" marB="0">
                    <a:lnL w="12700">
                      <a:solidFill>
                        <a:srgbClr val="EC7C30"/>
                      </a:solidFill>
                      <a:prstDash val="solid"/>
                    </a:lnL>
                    <a:lnR w="12700">
                      <a:solidFill>
                        <a:srgbClr val="EC7C30"/>
                      </a:solidFill>
                      <a:prstDash val="solid"/>
                    </a:lnR>
                    <a:lnT w="12700">
                      <a:solidFill>
                        <a:srgbClr val="EC7C30"/>
                      </a:solidFill>
                      <a:prstDash val="solid"/>
                    </a:lnT>
                    <a:lnB w="12700">
                      <a:solidFill>
                        <a:srgbClr val="EC7C30"/>
                      </a:solidFill>
                      <a:prstDash val="solid"/>
                    </a:lnB>
                    <a:solidFill>
                      <a:srgbClr val="FBEBE8"/>
                    </a:solidFill>
                  </a:tcPr>
                </a:tc>
                <a:tc>
                  <a:txBody>
                    <a:bodyPr/>
                    <a:lstStyle/>
                    <a:p>
                      <a:pPr>
                        <a:lnSpc>
                          <a:spcPct val="100000"/>
                        </a:lnSpc>
                      </a:pPr>
                      <a:endParaRPr sz="2500">
                        <a:latin typeface="Times New Roman"/>
                        <a:cs typeface="Times New Roman"/>
                      </a:endParaRPr>
                    </a:p>
                  </a:txBody>
                  <a:tcPr marL="0" marR="0" marT="0" marB="0">
                    <a:lnL w="12700">
                      <a:solidFill>
                        <a:srgbClr val="EC7C30"/>
                      </a:solidFill>
                      <a:prstDash val="solid"/>
                    </a:lnL>
                    <a:lnR w="12700">
                      <a:solidFill>
                        <a:srgbClr val="EC7C30"/>
                      </a:solidFill>
                      <a:prstDash val="solid"/>
                    </a:lnR>
                    <a:lnT w="12700">
                      <a:solidFill>
                        <a:srgbClr val="EC7C30"/>
                      </a:solidFill>
                      <a:prstDash val="solid"/>
                    </a:lnT>
                    <a:lnB w="12700">
                      <a:solidFill>
                        <a:srgbClr val="EC7C30"/>
                      </a:solidFill>
                      <a:prstDash val="solid"/>
                    </a:lnB>
                    <a:solidFill>
                      <a:srgbClr val="FBEBE8"/>
                    </a:solidFill>
                  </a:tcPr>
                </a:tc>
                <a:extLst>
                  <a:ext uri="{0D108BD9-81ED-4DB2-BD59-A6C34878D82A}">
                    <a16:rowId xmlns:a16="http://schemas.microsoft.com/office/drawing/2014/main" val="10000"/>
                  </a:ext>
                </a:extLst>
              </a:tr>
            </a:tbl>
          </a:graphicData>
        </a:graphic>
      </p:graphicFrame>
      <p:graphicFrame>
        <p:nvGraphicFramePr>
          <p:cNvPr id="18" name="object 18"/>
          <p:cNvGraphicFramePr>
            <a:graphicFrameLocks noGrp="1"/>
          </p:cNvGraphicFramePr>
          <p:nvPr/>
        </p:nvGraphicFramePr>
        <p:xfrm>
          <a:off x="2354326" y="4475098"/>
          <a:ext cx="2489200" cy="457200"/>
        </p:xfrm>
        <a:graphic>
          <a:graphicData uri="http://schemas.openxmlformats.org/drawingml/2006/table">
            <a:tbl>
              <a:tblPr firstRow="1" bandRow="1">
                <a:tableStyleId>{2D5ABB26-0587-4C30-8999-92F81FD0307C}</a:tableStyleId>
              </a:tblPr>
              <a:tblGrid>
                <a:gridCol w="622300">
                  <a:extLst>
                    <a:ext uri="{9D8B030D-6E8A-4147-A177-3AD203B41FA5}">
                      <a16:colId xmlns:a16="http://schemas.microsoft.com/office/drawing/2014/main" val="20000"/>
                    </a:ext>
                  </a:extLst>
                </a:gridCol>
                <a:gridCol w="622300">
                  <a:extLst>
                    <a:ext uri="{9D8B030D-6E8A-4147-A177-3AD203B41FA5}">
                      <a16:colId xmlns:a16="http://schemas.microsoft.com/office/drawing/2014/main" val="20001"/>
                    </a:ext>
                  </a:extLst>
                </a:gridCol>
                <a:gridCol w="622300">
                  <a:extLst>
                    <a:ext uri="{9D8B030D-6E8A-4147-A177-3AD203B41FA5}">
                      <a16:colId xmlns:a16="http://schemas.microsoft.com/office/drawing/2014/main" val="20002"/>
                    </a:ext>
                  </a:extLst>
                </a:gridCol>
                <a:gridCol w="622300">
                  <a:extLst>
                    <a:ext uri="{9D8B030D-6E8A-4147-A177-3AD203B41FA5}">
                      <a16:colId xmlns:a16="http://schemas.microsoft.com/office/drawing/2014/main" val="20003"/>
                    </a:ext>
                  </a:extLst>
                </a:gridCol>
              </a:tblGrid>
              <a:tr h="457200">
                <a:tc>
                  <a:txBody>
                    <a:bodyPr/>
                    <a:lstStyle/>
                    <a:p>
                      <a:pPr>
                        <a:lnSpc>
                          <a:spcPct val="100000"/>
                        </a:lnSpc>
                      </a:pPr>
                      <a:endParaRPr sz="2500">
                        <a:latin typeface="Times New Roman"/>
                        <a:cs typeface="Times New Roman"/>
                      </a:endParaRPr>
                    </a:p>
                  </a:txBody>
                  <a:tcPr marL="0" marR="0" marT="0" marB="0">
                    <a:lnL w="12700">
                      <a:solidFill>
                        <a:srgbClr val="EC7C30"/>
                      </a:solidFill>
                      <a:prstDash val="solid"/>
                    </a:lnL>
                    <a:lnR w="12700">
                      <a:solidFill>
                        <a:srgbClr val="EC7C30"/>
                      </a:solidFill>
                      <a:prstDash val="solid"/>
                    </a:lnR>
                    <a:lnT w="12700">
                      <a:solidFill>
                        <a:srgbClr val="EC7C30"/>
                      </a:solidFill>
                      <a:prstDash val="solid"/>
                    </a:lnT>
                    <a:lnB w="12700">
                      <a:solidFill>
                        <a:srgbClr val="EC7C30"/>
                      </a:solidFill>
                      <a:prstDash val="solid"/>
                    </a:lnB>
                    <a:solidFill>
                      <a:srgbClr val="FBEBE8"/>
                    </a:solidFill>
                  </a:tcPr>
                </a:tc>
                <a:tc>
                  <a:txBody>
                    <a:bodyPr/>
                    <a:lstStyle/>
                    <a:p>
                      <a:pPr>
                        <a:lnSpc>
                          <a:spcPct val="100000"/>
                        </a:lnSpc>
                      </a:pPr>
                      <a:endParaRPr sz="2500">
                        <a:latin typeface="Times New Roman"/>
                        <a:cs typeface="Times New Roman"/>
                      </a:endParaRPr>
                    </a:p>
                  </a:txBody>
                  <a:tcPr marL="0" marR="0" marT="0" marB="0">
                    <a:lnL w="12700">
                      <a:solidFill>
                        <a:srgbClr val="EC7C30"/>
                      </a:solidFill>
                      <a:prstDash val="solid"/>
                    </a:lnL>
                    <a:lnR w="12700">
                      <a:solidFill>
                        <a:srgbClr val="EC7C30"/>
                      </a:solidFill>
                      <a:prstDash val="solid"/>
                    </a:lnR>
                    <a:lnT w="12700">
                      <a:solidFill>
                        <a:srgbClr val="EC7C30"/>
                      </a:solidFill>
                      <a:prstDash val="solid"/>
                    </a:lnT>
                    <a:lnB w="12700">
                      <a:solidFill>
                        <a:srgbClr val="EC7C30"/>
                      </a:solidFill>
                      <a:prstDash val="solid"/>
                    </a:lnB>
                    <a:solidFill>
                      <a:srgbClr val="FBEBE8"/>
                    </a:solidFill>
                  </a:tcPr>
                </a:tc>
                <a:tc>
                  <a:txBody>
                    <a:bodyPr/>
                    <a:lstStyle/>
                    <a:p>
                      <a:pPr>
                        <a:lnSpc>
                          <a:spcPct val="100000"/>
                        </a:lnSpc>
                      </a:pPr>
                      <a:endParaRPr sz="2500">
                        <a:latin typeface="Times New Roman"/>
                        <a:cs typeface="Times New Roman"/>
                      </a:endParaRPr>
                    </a:p>
                  </a:txBody>
                  <a:tcPr marL="0" marR="0" marT="0" marB="0">
                    <a:lnL w="12700">
                      <a:solidFill>
                        <a:srgbClr val="EC7C30"/>
                      </a:solidFill>
                      <a:prstDash val="solid"/>
                    </a:lnL>
                    <a:lnR w="12700">
                      <a:solidFill>
                        <a:srgbClr val="EC7C30"/>
                      </a:solidFill>
                      <a:prstDash val="solid"/>
                    </a:lnR>
                    <a:lnT w="12700">
                      <a:solidFill>
                        <a:srgbClr val="EC7C30"/>
                      </a:solidFill>
                      <a:prstDash val="solid"/>
                    </a:lnT>
                    <a:lnB w="12700">
                      <a:solidFill>
                        <a:srgbClr val="EC7C30"/>
                      </a:solidFill>
                      <a:prstDash val="solid"/>
                    </a:lnB>
                    <a:solidFill>
                      <a:srgbClr val="FBEBE8"/>
                    </a:solidFill>
                  </a:tcPr>
                </a:tc>
                <a:tc>
                  <a:txBody>
                    <a:bodyPr/>
                    <a:lstStyle/>
                    <a:p>
                      <a:pPr>
                        <a:lnSpc>
                          <a:spcPct val="100000"/>
                        </a:lnSpc>
                      </a:pPr>
                      <a:endParaRPr sz="2500">
                        <a:latin typeface="Times New Roman"/>
                        <a:cs typeface="Times New Roman"/>
                      </a:endParaRPr>
                    </a:p>
                  </a:txBody>
                  <a:tcPr marL="0" marR="0" marT="0" marB="0">
                    <a:lnL w="12700">
                      <a:solidFill>
                        <a:srgbClr val="EC7C30"/>
                      </a:solidFill>
                      <a:prstDash val="solid"/>
                    </a:lnL>
                    <a:lnR w="12700">
                      <a:solidFill>
                        <a:srgbClr val="EC7C30"/>
                      </a:solidFill>
                      <a:prstDash val="solid"/>
                    </a:lnR>
                    <a:lnT w="12700">
                      <a:solidFill>
                        <a:srgbClr val="EC7C30"/>
                      </a:solidFill>
                      <a:prstDash val="solid"/>
                    </a:lnT>
                    <a:lnB w="12700">
                      <a:solidFill>
                        <a:srgbClr val="EC7C30"/>
                      </a:solidFill>
                      <a:prstDash val="solid"/>
                    </a:lnB>
                    <a:solidFill>
                      <a:srgbClr val="FBEBE8"/>
                    </a:solidFill>
                  </a:tcPr>
                </a:tc>
                <a:extLst>
                  <a:ext uri="{0D108BD9-81ED-4DB2-BD59-A6C34878D82A}">
                    <a16:rowId xmlns:a16="http://schemas.microsoft.com/office/drawing/2014/main" val="10000"/>
                  </a:ext>
                </a:extLst>
              </a:tr>
            </a:tbl>
          </a:graphicData>
        </a:graphic>
      </p:graphicFrame>
      <p:graphicFrame>
        <p:nvGraphicFramePr>
          <p:cNvPr id="19" name="object 19"/>
          <p:cNvGraphicFramePr>
            <a:graphicFrameLocks noGrp="1"/>
          </p:cNvGraphicFramePr>
          <p:nvPr/>
        </p:nvGraphicFramePr>
        <p:xfrm>
          <a:off x="2354326" y="5040376"/>
          <a:ext cx="2489200" cy="457200"/>
        </p:xfrm>
        <a:graphic>
          <a:graphicData uri="http://schemas.openxmlformats.org/drawingml/2006/table">
            <a:tbl>
              <a:tblPr firstRow="1" bandRow="1">
                <a:tableStyleId>{2D5ABB26-0587-4C30-8999-92F81FD0307C}</a:tableStyleId>
              </a:tblPr>
              <a:tblGrid>
                <a:gridCol w="622300">
                  <a:extLst>
                    <a:ext uri="{9D8B030D-6E8A-4147-A177-3AD203B41FA5}">
                      <a16:colId xmlns:a16="http://schemas.microsoft.com/office/drawing/2014/main" val="20000"/>
                    </a:ext>
                  </a:extLst>
                </a:gridCol>
                <a:gridCol w="622300">
                  <a:extLst>
                    <a:ext uri="{9D8B030D-6E8A-4147-A177-3AD203B41FA5}">
                      <a16:colId xmlns:a16="http://schemas.microsoft.com/office/drawing/2014/main" val="20001"/>
                    </a:ext>
                  </a:extLst>
                </a:gridCol>
                <a:gridCol w="622300">
                  <a:extLst>
                    <a:ext uri="{9D8B030D-6E8A-4147-A177-3AD203B41FA5}">
                      <a16:colId xmlns:a16="http://schemas.microsoft.com/office/drawing/2014/main" val="20002"/>
                    </a:ext>
                  </a:extLst>
                </a:gridCol>
                <a:gridCol w="622300">
                  <a:extLst>
                    <a:ext uri="{9D8B030D-6E8A-4147-A177-3AD203B41FA5}">
                      <a16:colId xmlns:a16="http://schemas.microsoft.com/office/drawing/2014/main" val="20003"/>
                    </a:ext>
                  </a:extLst>
                </a:gridCol>
              </a:tblGrid>
              <a:tr h="457200">
                <a:tc>
                  <a:txBody>
                    <a:bodyPr/>
                    <a:lstStyle/>
                    <a:p>
                      <a:pPr>
                        <a:lnSpc>
                          <a:spcPct val="100000"/>
                        </a:lnSpc>
                      </a:pPr>
                      <a:endParaRPr sz="2500">
                        <a:latin typeface="Times New Roman"/>
                        <a:cs typeface="Times New Roman"/>
                      </a:endParaRPr>
                    </a:p>
                  </a:txBody>
                  <a:tcPr marL="0" marR="0" marT="0" marB="0">
                    <a:lnL w="12700">
                      <a:solidFill>
                        <a:srgbClr val="EC7C30"/>
                      </a:solidFill>
                      <a:prstDash val="solid"/>
                    </a:lnL>
                    <a:lnR w="12700">
                      <a:solidFill>
                        <a:srgbClr val="EC7C30"/>
                      </a:solidFill>
                      <a:prstDash val="solid"/>
                    </a:lnR>
                    <a:lnT w="12700">
                      <a:solidFill>
                        <a:srgbClr val="EC7C30"/>
                      </a:solidFill>
                      <a:prstDash val="solid"/>
                    </a:lnT>
                    <a:lnB w="12700">
                      <a:solidFill>
                        <a:srgbClr val="EC7C30"/>
                      </a:solidFill>
                      <a:prstDash val="solid"/>
                    </a:lnB>
                    <a:solidFill>
                      <a:srgbClr val="FBEBE8"/>
                    </a:solidFill>
                  </a:tcPr>
                </a:tc>
                <a:tc>
                  <a:txBody>
                    <a:bodyPr/>
                    <a:lstStyle/>
                    <a:p>
                      <a:pPr>
                        <a:lnSpc>
                          <a:spcPct val="100000"/>
                        </a:lnSpc>
                      </a:pPr>
                      <a:endParaRPr sz="2500">
                        <a:latin typeface="Times New Roman"/>
                        <a:cs typeface="Times New Roman"/>
                      </a:endParaRPr>
                    </a:p>
                  </a:txBody>
                  <a:tcPr marL="0" marR="0" marT="0" marB="0">
                    <a:lnL w="12700">
                      <a:solidFill>
                        <a:srgbClr val="EC7C30"/>
                      </a:solidFill>
                      <a:prstDash val="solid"/>
                    </a:lnL>
                    <a:lnR w="12700">
                      <a:solidFill>
                        <a:srgbClr val="EC7C30"/>
                      </a:solidFill>
                      <a:prstDash val="solid"/>
                    </a:lnR>
                    <a:lnT w="12700">
                      <a:solidFill>
                        <a:srgbClr val="EC7C30"/>
                      </a:solidFill>
                      <a:prstDash val="solid"/>
                    </a:lnT>
                    <a:lnB w="12700">
                      <a:solidFill>
                        <a:srgbClr val="EC7C30"/>
                      </a:solidFill>
                      <a:prstDash val="solid"/>
                    </a:lnB>
                    <a:solidFill>
                      <a:srgbClr val="FBEBE8"/>
                    </a:solidFill>
                  </a:tcPr>
                </a:tc>
                <a:tc>
                  <a:txBody>
                    <a:bodyPr/>
                    <a:lstStyle/>
                    <a:p>
                      <a:pPr>
                        <a:lnSpc>
                          <a:spcPct val="100000"/>
                        </a:lnSpc>
                      </a:pPr>
                      <a:endParaRPr sz="2500">
                        <a:latin typeface="Times New Roman"/>
                        <a:cs typeface="Times New Roman"/>
                      </a:endParaRPr>
                    </a:p>
                  </a:txBody>
                  <a:tcPr marL="0" marR="0" marT="0" marB="0">
                    <a:lnL w="12700">
                      <a:solidFill>
                        <a:srgbClr val="EC7C30"/>
                      </a:solidFill>
                      <a:prstDash val="solid"/>
                    </a:lnL>
                    <a:lnR w="12700">
                      <a:solidFill>
                        <a:srgbClr val="EC7C30"/>
                      </a:solidFill>
                      <a:prstDash val="solid"/>
                    </a:lnR>
                    <a:lnT w="12700">
                      <a:solidFill>
                        <a:srgbClr val="EC7C30"/>
                      </a:solidFill>
                      <a:prstDash val="solid"/>
                    </a:lnT>
                    <a:lnB w="12700">
                      <a:solidFill>
                        <a:srgbClr val="EC7C30"/>
                      </a:solidFill>
                      <a:prstDash val="solid"/>
                    </a:lnB>
                    <a:solidFill>
                      <a:srgbClr val="FBEBE8"/>
                    </a:solidFill>
                  </a:tcPr>
                </a:tc>
                <a:tc>
                  <a:txBody>
                    <a:bodyPr/>
                    <a:lstStyle/>
                    <a:p>
                      <a:pPr>
                        <a:lnSpc>
                          <a:spcPct val="100000"/>
                        </a:lnSpc>
                      </a:pPr>
                      <a:endParaRPr sz="2500">
                        <a:latin typeface="Times New Roman"/>
                        <a:cs typeface="Times New Roman"/>
                      </a:endParaRPr>
                    </a:p>
                  </a:txBody>
                  <a:tcPr marL="0" marR="0" marT="0" marB="0">
                    <a:lnL w="12700">
                      <a:solidFill>
                        <a:srgbClr val="EC7C30"/>
                      </a:solidFill>
                      <a:prstDash val="solid"/>
                    </a:lnL>
                    <a:lnR w="12700">
                      <a:solidFill>
                        <a:srgbClr val="EC7C30"/>
                      </a:solidFill>
                      <a:prstDash val="solid"/>
                    </a:lnR>
                    <a:lnT w="12700">
                      <a:solidFill>
                        <a:srgbClr val="EC7C30"/>
                      </a:solidFill>
                      <a:prstDash val="solid"/>
                    </a:lnT>
                    <a:lnB w="12700">
                      <a:solidFill>
                        <a:srgbClr val="EC7C30"/>
                      </a:solidFill>
                      <a:prstDash val="solid"/>
                    </a:lnB>
                    <a:solidFill>
                      <a:srgbClr val="FBEBE8"/>
                    </a:solidFill>
                  </a:tcPr>
                </a:tc>
                <a:extLst>
                  <a:ext uri="{0D108BD9-81ED-4DB2-BD59-A6C34878D82A}">
                    <a16:rowId xmlns:a16="http://schemas.microsoft.com/office/drawing/2014/main" val="10000"/>
                  </a:ext>
                </a:extLst>
              </a:tr>
            </a:tbl>
          </a:graphicData>
        </a:graphic>
      </p:graphicFrame>
      <p:sp>
        <p:nvSpPr>
          <p:cNvPr id="20" name="object 20"/>
          <p:cNvSpPr txBox="1"/>
          <p:nvPr/>
        </p:nvSpPr>
        <p:spPr>
          <a:xfrm>
            <a:off x="1906270" y="3184397"/>
            <a:ext cx="413384" cy="2237740"/>
          </a:xfrm>
          <a:prstGeom prst="rect">
            <a:avLst/>
          </a:prstGeom>
        </p:spPr>
        <p:txBody>
          <a:bodyPr vert="horz" wrap="square" lIns="0" tIns="12065" rIns="0" bIns="0" rtlCol="0">
            <a:spAutoFit/>
          </a:bodyPr>
          <a:lstStyle/>
          <a:p>
            <a:pPr marL="12700" marR="5080" indent="15875" algn="just">
              <a:lnSpc>
                <a:spcPct val="151200"/>
              </a:lnSpc>
              <a:spcBef>
                <a:spcPts val="95"/>
              </a:spcBef>
            </a:pPr>
            <a:r>
              <a:rPr sz="2400" spc="-25" dirty="0">
                <a:latin typeface="Arial MT"/>
                <a:cs typeface="Arial MT"/>
              </a:rPr>
              <a:t>P1 P2 P3 P4</a:t>
            </a:r>
            <a:endParaRPr sz="2400">
              <a:latin typeface="Arial MT"/>
              <a:cs typeface="Arial MT"/>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10" dirty="0">
                <a:solidFill>
                  <a:srgbClr val="001F5F"/>
                </a:solidFill>
              </a:rPr>
              <a:t>Gather</a:t>
            </a:r>
          </a:p>
        </p:txBody>
      </p:sp>
      <p:sp>
        <p:nvSpPr>
          <p:cNvPr id="3" name="object 3"/>
          <p:cNvSpPr txBox="1"/>
          <p:nvPr/>
        </p:nvSpPr>
        <p:spPr>
          <a:xfrm>
            <a:off x="839520" y="948309"/>
            <a:ext cx="10497820" cy="878840"/>
          </a:xfrm>
          <a:prstGeom prst="rect">
            <a:avLst/>
          </a:prstGeom>
        </p:spPr>
        <p:txBody>
          <a:bodyPr vert="horz" wrap="square" lIns="0" tIns="12065" rIns="0" bIns="0" rtlCol="0">
            <a:spAutoFit/>
          </a:bodyPr>
          <a:lstStyle/>
          <a:p>
            <a:pPr marL="393700" marR="5080" indent="-381000">
              <a:lnSpc>
                <a:spcPct val="100000"/>
              </a:lnSpc>
              <a:spcBef>
                <a:spcPts val="95"/>
              </a:spcBef>
              <a:buSzPct val="85714"/>
              <a:buChar char="•"/>
              <a:tabLst>
                <a:tab pos="393700" algn="l"/>
                <a:tab pos="10108565" algn="l"/>
              </a:tabLst>
            </a:pPr>
            <a:r>
              <a:rPr sz="2800" dirty="0">
                <a:latin typeface="Arial MT"/>
                <a:cs typeface="Arial MT"/>
              </a:rPr>
              <a:t>int</a:t>
            </a:r>
            <a:r>
              <a:rPr sz="2800" spc="-85" dirty="0">
                <a:latin typeface="Arial MT"/>
                <a:cs typeface="Arial MT"/>
              </a:rPr>
              <a:t> </a:t>
            </a:r>
            <a:r>
              <a:rPr sz="2800" dirty="0">
                <a:latin typeface="Arial MT"/>
                <a:cs typeface="Arial MT"/>
              </a:rPr>
              <a:t>MPI_Gather(void</a:t>
            </a:r>
            <a:r>
              <a:rPr sz="2800" spc="-50" dirty="0">
                <a:latin typeface="Arial MT"/>
                <a:cs typeface="Arial MT"/>
              </a:rPr>
              <a:t> </a:t>
            </a:r>
            <a:r>
              <a:rPr sz="2800" dirty="0">
                <a:latin typeface="Arial MT"/>
                <a:cs typeface="Arial MT"/>
              </a:rPr>
              <a:t>*sendbuf,</a:t>
            </a:r>
            <a:r>
              <a:rPr sz="2800" spc="-85" dirty="0">
                <a:latin typeface="Arial MT"/>
                <a:cs typeface="Arial MT"/>
              </a:rPr>
              <a:t> </a:t>
            </a:r>
            <a:r>
              <a:rPr sz="2800" dirty="0">
                <a:latin typeface="Arial MT"/>
                <a:cs typeface="Arial MT"/>
              </a:rPr>
              <a:t>int</a:t>
            </a:r>
            <a:r>
              <a:rPr sz="2800" spc="-80" dirty="0">
                <a:latin typeface="Arial MT"/>
                <a:cs typeface="Arial MT"/>
              </a:rPr>
              <a:t> </a:t>
            </a:r>
            <a:r>
              <a:rPr sz="2800" dirty="0">
                <a:latin typeface="Arial MT"/>
                <a:cs typeface="Arial MT"/>
              </a:rPr>
              <a:t>sendcnt,</a:t>
            </a:r>
            <a:r>
              <a:rPr sz="2800" spc="-85" dirty="0">
                <a:latin typeface="Arial MT"/>
                <a:cs typeface="Arial MT"/>
              </a:rPr>
              <a:t> </a:t>
            </a:r>
            <a:r>
              <a:rPr sz="2800" spc="-10" dirty="0">
                <a:latin typeface="Arial MT"/>
                <a:cs typeface="Arial MT"/>
              </a:rPr>
              <a:t>MPI_Datatype </a:t>
            </a:r>
            <a:r>
              <a:rPr sz="2800" dirty="0">
                <a:latin typeface="Arial MT"/>
                <a:cs typeface="Arial MT"/>
              </a:rPr>
              <a:t>sendtype,</a:t>
            </a:r>
            <a:r>
              <a:rPr sz="2800" spc="-85" dirty="0">
                <a:latin typeface="Arial MT"/>
                <a:cs typeface="Arial MT"/>
              </a:rPr>
              <a:t> </a:t>
            </a:r>
            <a:r>
              <a:rPr sz="2800" dirty="0">
                <a:latin typeface="Arial MT"/>
                <a:cs typeface="Arial MT"/>
              </a:rPr>
              <a:t>void</a:t>
            </a:r>
            <a:r>
              <a:rPr sz="2800" spc="-70" dirty="0">
                <a:latin typeface="Arial MT"/>
                <a:cs typeface="Arial MT"/>
              </a:rPr>
              <a:t> </a:t>
            </a:r>
            <a:r>
              <a:rPr sz="2800" dirty="0">
                <a:latin typeface="Arial MT"/>
                <a:cs typeface="Arial MT"/>
              </a:rPr>
              <a:t>*recvbuf,</a:t>
            </a:r>
            <a:r>
              <a:rPr sz="2800" spc="-95" dirty="0">
                <a:latin typeface="Arial MT"/>
                <a:cs typeface="Arial MT"/>
              </a:rPr>
              <a:t> </a:t>
            </a:r>
            <a:r>
              <a:rPr sz="2800" dirty="0">
                <a:latin typeface="Arial MT"/>
                <a:cs typeface="Arial MT"/>
              </a:rPr>
              <a:t>int</a:t>
            </a:r>
            <a:r>
              <a:rPr sz="2800" spc="-75" dirty="0">
                <a:latin typeface="Arial MT"/>
                <a:cs typeface="Arial MT"/>
              </a:rPr>
              <a:t> </a:t>
            </a:r>
            <a:r>
              <a:rPr sz="2800" dirty="0">
                <a:latin typeface="Arial MT"/>
                <a:cs typeface="Arial MT"/>
              </a:rPr>
              <a:t>recvcnt,</a:t>
            </a:r>
            <a:r>
              <a:rPr sz="2800" spc="-95" dirty="0">
                <a:latin typeface="Arial MT"/>
                <a:cs typeface="Arial MT"/>
              </a:rPr>
              <a:t> </a:t>
            </a:r>
            <a:r>
              <a:rPr sz="2800" dirty="0">
                <a:latin typeface="Arial MT"/>
                <a:cs typeface="Arial MT"/>
              </a:rPr>
              <a:t>MPI_Datatype</a:t>
            </a:r>
            <a:r>
              <a:rPr sz="2800" spc="-70" dirty="0">
                <a:latin typeface="Arial MT"/>
                <a:cs typeface="Arial MT"/>
              </a:rPr>
              <a:t> </a:t>
            </a:r>
            <a:r>
              <a:rPr sz="2800" spc="-10" dirty="0">
                <a:latin typeface="Arial MT"/>
                <a:cs typeface="Arial MT"/>
              </a:rPr>
              <a:t>recvtype,</a:t>
            </a:r>
            <a:r>
              <a:rPr sz="2800" dirty="0">
                <a:latin typeface="Arial MT"/>
                <a:cs typeface="Arial MT"/>
              </a:rPr>
              <a:t>	</a:t>
            </a:r>
            <a:r>
              <a:rPr sz="2800" spc="-25" dirty="0">
                <a:latin typeface="Arial MT"/>
                <a:cs typeface="Arial MT"/>
              </a:rPr>
              <a:t>int</a:t>
            </a:r>
            <a:endParaRPr sz="2800">
              <a:latin typeface="Arial MT"/>
              <a:cs typeface="Arial MT"/>
            </a:endParaRPr>
          </a:p>
        </p:txBody>
      </p:sp>
      <p:sp>
        <p:nvSpPr>
          <p:cNvPr id="4" name="object 4"/>
          <p:cNvSpPr txBox="1"/>
          <p:nvPr/>
        </p:nvSpPr>
        <p:spPr>
          <a:xfrm>
            <a:off x="1220520" y="1651093"/>
            <a:ext cx="9969500" cy="1957070"/>
          </a:xfrm>
          <a:prstGeom prst="rect">
            <a:avLst/>
          </a:prstGeom>
        </p:spPr>
        <p:txBody>
          <a:bodyPr vert="horz" wrap="square" lIns="0" tIns="162560" rIns="0" bIns="0" rtlCol="0">
            <a:spAutoFit/>
          </a:bodyPr>
          <a:lstStyle/>
          <a:p>
            <a:pPr marL="12700">
              <a:lnSpc>
                <a:spcPct val="100000"/>
              </a:lnSpc>
              <a:spcBef>
                <a:spcPts val="1280"/>
              </a:spcBef>
            </a:pPr>
            <a:r>
              <a:rPr sz="2800" dirty="0">
                <a:latin typeface="Arial MT"/>
                <a:cs typeface="Arial MT"/>
              </a:rPr>
              <a:t>root,</a:t>
            </a:r>
            <a:r>
              <a:rPr sz="2800" spc="-100" dirty="0">
                <a:latin typeface="Arial MT"/>
                <a:cs typeface="Arial MT"/>
              </a:rPr>
              <a:t> </a:t>
            </a:r>
            <a:r>
              <a:rPr sz="2800" dirty="0">
                <a:latin typeface="Arial MT"/>
                <a:cs typeface="Arial MT"/>
              </a:rPr>
              <a:t>MPI_Comm</a:t>
            </a:r>
            <a:r>
              <a:rPr sz="2800" spc="-70" dirty="0">
                <a:latin typeface="Arial MT"/>
                <a:cs typeface="Arial MT"/>
              </a:rPr>
              <a:t> </a:t>
            </a:r>
            <a:r>
              <a:rPr sz="2800" spc="-10" dirty="0">
                <a:latin typeface="Arial MT"/>
                <a:cs typeface="Arial MT"/>
              </a:rPr>
              <a:t>comm)</a:t>
            </a:r>
            <a:endParaRPr sz="2800">
              <a:latin typeface="Arial MT"/>
              <a:cs typeface="Arial MT"/>
            </a:endParaRPr>
          </a:p>
          <a:p>
            <a:pPr marL="469265" marR="5080" indent="-368935">
              <a:lnSpc>
                <a:spcPct val="100000"/>
              </a:lnSpc>
              <a:spcBef>
                <a:spcPts val="1015"/>
              </a:spcBef>
              <a:buSzPct val="91666"/>
              <a:buChar char="•"/>
              <a:tabLst>
                <a:tab pos="469265" algn="l"/>
              </a:tabLst>
            </a:pPr>
            <a:r>
              <a:rPr sz="2400" dirty="0">
                <a:latin typeface="Arial MT"/>
                <a:cs typeface="Arial MT"/>
              </a:rPr>
              <a:t>One</a:t>
            </a:r>
            <a:r>
              <a:rPr sz="2400" spc="-45" dirty="0">
                <a:latin typeface="Arial MT"/>
                <a:cs typeface="Arial MT"/>
              </a:rPr>
              <a:t> </a:t>
            </a:r>
            <a:r>
              <a:rPr sz="2400" dirty="0">
                <a:latin typeface="Arial MT"/>
                <a:cs typeface="Arial MT"/>
              </a:rPr>
              <a:t>process</a:t>
            </a:r>
            <a:r>
              <a:rPr sz="2400" spc="-30" dirty="0">
                <a:latin typeface="Arial MT"/>
                <a:cs typeface="Arial MT"/>
              </a:rPr>
              <a:t> </a:t>
            </a:r>
            <a:r>
              <a:rPr sz="2400" dirty="0">
                <a:latin typeface="Arial MT"/>
                <a:cs typeface="Arial MT"/>
              </a:rPr>
              <a:t>(root)</a:t>
            </a:r>
            <a:r>
              <a:rPr sz="2400" spc="-50" dirty="0">
                <a:latin typeface="Arial MT"/>
                <a:cs typeface="Arial MT"/>
              </a:rPr>
              <a:t> </a:t>
            </a:r>
            <a:r>
              <a:rPr sz="2400" dirty="0">
                <a:latin typeface="Arial MT"/>
                <a:cs typeface="Arial MT"/>
              </a:rPr>
              <a:t>collects</a:t>
            </a:r>
            <a:r>
              <a:rPr sz="2400" spc="-30" dirty="0">
                <a:latin typeface="Arial MT"/>
                <a:cs typeface="Arial MT"/>
              </a:rPr>
              <a:t> </a:t>
            </a:r>
            <a:r>
              <a:rPr sz="2400" dirty="0">
                <a:latin typeface="Arial MT"/>
                <a:cs typeface="Arial MT"/>
              </a:rPr>
              <a:t>data</a:t>
            </a:r>
            <a:r>
              <a:rPr sz="2400" spc="-45" dirty="0">
                <a:latin typeface="Arial MT"/>
                <a:cs typeface="Arial MT"/>
              </a:rPr>
              <a:t> </a:t>
            </a:r>
            <a:r>
              <a:rPr sz="2400" dirty="0">
                <a:latin typeface="Arial MT"/>
                <a:cs typeface="Arial MT"/>
              </a:rPr>
              <a:t>to</a:t>
            </a:r>
            <a:r>
              <a:rPr sz="2400" spc="-45" dirty="0">
                <a:latin typeface="Arial MT"/>
                <a:cs typeface="Arial MT"/>
              </a:rPr>
              <a:t> </a:t>
            </a:r>
            <a:r>
              <a:rPr sz="2400" dirty="0">
                <a:latin typeface="Arial MT"/>
                <a:cs typeface="Arial MT"/>
              </a:rPr>
              <a:t>all</a:t>
            </a:r>
            <a:r>
              <a:rPr sz="2400" spc="-35" dirty="0">
                <a:latin typeface="Arial MT"/>
                <a:cs typeface="Arial MT"/>
              </a:rPr>
              <a:t> </a:t>
            </a:r>
            <a:r>
              <a:rPr sz="2400" dirty="0">
                <a:latin typeface="Arial MT"/>
                <a:cs typeface="Arial MT"/>
              </a:rPr>
              <a:t>the</a:t>
            </a:r>
            <a:r>
              <a:rPr sz="2400" spc="-45" dirty="0">
                <a:latin typeface="Arial MT"/>
                <a:cs typeface="Arial MT"/>
              </a:rPr>
              <a:t> </a:t>
            </a:r>
            <a:r>
              <a:rPr sz="2400" dirty="0">
                <a:latin typeface="Arial MT"/>
                <a:cs typeface="Arial MT"/>
              </a:rPr>
              <a:t>other</a:t>
            </a:r>
            <a:r>
              <a:rPr sz="2400" spc="-40" dirty="0">
                <a:latin typeface="Arial MT"/>
                <a:cs typeface="Arial MT"/>
              </a:rPr>
              <a:t> </a:t>
            </a:r>
            <a:r>
              <a:rPr sz="2400" dirty="0">
                <a:latin typeface="Arial MT"/>
                <a:cs typeface="Arial MT"/>
              </a:rPr>
              <a:t>processes</a:t>
            </a:r>
            <a:r>
              <a:rPr sz="2400" spc="-35" dirty="0">
                <a:latin typeface="Arial MT"/>
                <a:cs typeface="Arial MT"/>
              </a:rPr>
              <a:t> </a:t>
            </a:r>
            <a:r>
              <a:rPr sz="2400" dirty="0">
                <a:latin typeface="Arial MT"/>
                <a:cs typeface="Arial MT"/>
              </a:rPr>
              <a:t>in</a:t>
            </a:r>
            <a:r>
              <a:rPr sz="2400" spc="-35" dirty="0">
                <a:latin typeface="Arial MT"/>
                <a:cs typeface="Arial MT"/>
              </a:rPr>
              <a:t> </a:t>
            </a:r>
            <a:r>
              <a:rPr sz="2400" dirty="0">
                <a:latin typeface="Arial MT"/>
                <a:cs typeface="Arial MT"/>
              </a:rPr>
              <a:t>the</a:t>
            </a:r>
            <a:r>
              <a:rPr sz="2400" spc="-45" dirty="0">
                <a:latin typeface="Arial MT"/>
                <a:cs typeface="Arial MT"/>
              </a:rPr>
              <a:t> </a:t>
            </a:r>
            <a:r>
              <a:rPr sz="2400" spc="-20" dirty="0">
                <a:latin typeface="Arial MT"/>
                <a:cs typeface="Arial MT"/>
              </a:rPr>
              <a:t>same </a:t>
            </a:r>
            <a:r>
              <a:rPr sz="2400" spc="-10" dirty="0">
                <a:latin typeface="Arial MT"/>
                <a:cs typeface="Arial MT"/>
              </a:rPr>
              <a:t>communicator</a:t>
            </a:r>
            <a:endParaRPr sz="2400" dirty="0">
              <a:latin typeface="Arial MT"/>
              <a:cs typeface="Arial MT"/>
            </a:endParaRPr>
          </a:p>
          <a:p>
            <a:pPr marL="469265" indent="-368300">
              <a:lnSpc>
                <a:spcPct val="100000"/>
              </a:lnSpc>
              <a:spcBef>
                <a:spcPts val="1010"/>
              </a:spcBef>
              <a:buSzPct val="91666"/>
              <a:buChar char="•"/>
              <a:tabLst>
                <a:tab pos="469265" algn="l"/>
              </a:tabLst>
            </a:pPr>
            <a:r>
              <a:rPr sz="2400" dirty="0">
                <a:latin typeface="Arial MT"/>
                <a:cs typeface="Arial MT"/>
              </a:rPr>
              <a:t>Must</a:t>
            </a:r>
            <a:r>
              <a:rPr sz="2400" spc="-40" dirty="0">
                <a:latin typeface="Arial MT"/>
                <a:cs typeface="Arial MT"/>
              </a:rPr>
              <a:t> </a:t>
            </a:r>
            <a:r>
              <a:rPr sz="2400" dirty="0">
                <a:latin typeface="Arial MT"/>
                <a:cs typeface="Arial MT"/>
              </a:rPr>
              <a:t>be</a:t>
            </a:r>
            <a:r>
              <a:rPr sz="2400" spc="-45" dirty="0">
                <a:latin typeface="Arial MT"/>
                <a:cs typeface="Arial MT"/>
              </a:rPr>
              <a:t> </a:t>
            </a:r>
            <a:r>
              <a:rPr sz="2400" dirty="0">
                <a:latin typeface="Arial MT"/>
                <a:cs typeface="Arial MT"/>
              </a:rPr>
              <a:t>called</a:t>
            </a:r>
            <a:r>
              <a:rPr sz="2400" spc="-25" dirty="0">
                <a:latin typeface="Arial MT"/>
                <a:cs typeface="Arial MT"/>
              </a:rPr>
              <a:t> </a:t>
            </a:r>
            <a:r>
              <a:rPr sz="2400" dirty="0">
                <a:latin typeface="Arial MT"/>
                <a:cs typeface="Arial MT"/>
              </a:rPr>
              <a:t>by</a:t>
            </a:r>
            <a:r>
              <a:rPr sz="2400" spc="-40" dirty="0">
                <a:latin typeface="Arial MT"/>
                <a:cs typeface="Arial MT"/>
              </a:rPr>
              <a:t> </a:t>
            </a:r>
            <a:r>
              <a:rPr sz="2400" dirty="0">
                <a:latin typeface="Arial MT"/>
                <a:cs typeface="Arial MT"/>
              </a:rPr>
              <a:t>all</a:t>
            </a:r>
            <a:r>
              <a:rPr sz="2400" spc="-40" dirty="0">
                <a:latin typeface="Arial MT"/>
                <a:cs typeface="Arial MT"/>
              </a:rPr>
              <a:t> </a:t>
            </a:r>
            <a:r>
              <a:rPr sz="2400" dirty="0">
                <a:latin typeface="Arial MT"/>
                <a:cs typeface="Arial MT"/>
              </a:rPr>
              <a:t>the</a:t>
            </a:r>
            <a:r>
              <a:rPr sz="2400" spc="-40" dirty="0">
                <a:latin typeface="Arial MT"/>
                <a:cs typeface="Arial MT"/>
              </a:rPr>
              <a:t> </a:t>
            </a:r>
            <a:r>
              <a:rPr sz="2400" dirty="0">
                <a:latin typeface="Arial MT"/>
                <a:cs typeface="Arial MT"/>
              </a:rPr>
              <a:t>processes</a:t>
            </a:r>
            <a:r>
              <a:rPr sz="2400" spc="-30" dirty="0">
                <a:latin typeface="Arial MT"/>
                <a:cs typeface="Arial MT"/>
              </a:rPr>
              <a:t> </a:t>
            </a:r>
            <a:r>
              <a:rPr sz="2400" dirty="0">
                <a:latin typeface="Arial MT"/>
                <a:cs typeface="Arial MT"/>
              </a:rPr>
              <a:t>with</a:t>
            </a:r>
            <a:r>
              <a:rPr sz="2400" spc="-45" dirty="0">
                <a:latin typeface="Arial MT"/>
                <a:cs typeface="Arial MT"/>
              </a:rPr>
              <a:t> </a:t>
            </a:r>
            <a:r>
              <a:rPr sz="2400" dirty="0">
                <a:latin typeface="Arial MT"/>
                <a:cs typeface="Arial MT"/>
              </a:rPr>
              <a:t>the</a:t>
            </a:r>
            <a:r>
              <a:rPr sz="2400" spc="-45" dirty="0">
                <a:latin typeface="Arial MT"/>
                <a:cs typeface="Arial MT"/>
              </a:rPr>
              <a:t> </a:t>
            </a:r>
            <a:r>
              <a:rPr sz="2400" dirty="0">
                <a:latin typeface="Arial MT"/>
                <a:cs typeface="Arial MT"/>
              </a:rPr>
              <a:t>same</a:t>
            </a:r>
            <a:r>
              <a:rPr sz="2400" spc="-45" dirty="0">
                <a:latin typeface="Arial MT"/>
                <a:cs typeface="Arial MT"/>
              </a:rPr>
              <a:t> </a:t>
            </a:r>
            <a:r>
              <a:rPr sz="2400" spc="-10" dirty="0">
                <a:latin typeface="Arial MT"/>
                <a:cs typeface="Arial MT"/>
              </a:rPr>
              <a:t>arguments</a:t>
            </a:r>
            <a:endParaRPr sz="2400" dirty="0">
              <a:latin typeface="Arial MT"/>
              <a:cs typeface="Arial MT"/>
            </a:endParaRPr>
          </a:p>
        </p:txBody>
      </p:sp>
      <p:graphicFrame>
        <p:nvGraphicFramePr>
          <p:cNvPr id="5" name="object 5"/>
          <p:cNvGraphicFramePr>
            <a:graphicFrameLocks noGrp="1"/>
          </p:cNvGraphicFramePr>
          <p:nvPr/>
        </p:nvGraphicFramePr>
        <p:xfrm>
          <a:off x="7477125" y="3624326"/>
          <a:ext cx="2489200" cy="457200"/>
        </p:xfrm>
        <a:graphic>
          <a:graphicData uri="http://schemas.openxmlformats.org/drawingml/2006/table">
            <a:tbl>
              <a:tblPr firstRow="1" bandRow="1">
                <a:tableStyleId>{2D5ABB26-0587-4C30-8999-92F81FD0307C}</a:tableStyleId>
              </a:tblPr>
              <a:tblGrid>
                <a:gridCol w="622300">
                  <a:extLst>
                    <a:ext uri="{9D8B030D-6E8A-4147-A177-3AD203B41FA5}">
                      <a16:colId xmlns:a16="http://schemas.microsoft.com/office/drawing/2014/main" val="20000"/>
                    </a:ext>
                  </a:extLst>
                </a:gridCol>
                <a:gridCol w="622300">
                  <a:extLst>
                    <a:ext uri="{9D8B030D-6E8A-4147-A177-3AD203B41FA5}">
                      <a16:colId xmlns:a16="http://schemas.microsoft.com/office/drawing/2014/main" val="20001"/>
                    </a:ext>
                  </a:extLst>
                </a:gridCol>
                <a:gridCol w="622300">
                  <a:extLst>
                    <a:ext uri="{9D8B030D-6E8A-4147-A177-3AD203B41FA5}">
                      <a16:colId xmlns:a16="http://schemas.microsoft.com/office/drawing/2014/main" val="20002"/>
                    </a:ext>
                  </a:extLst>
                </a:gridCol>
                <a:gridCol w="622300">
                  <a:extLst>
                    <a:ext uri="{9D8B030D-6E8A-4147-A177-3AD203B41FA5}">
                      <a16:colId xmlns:a16="http://schemas.microsoft.com/office/drawing/2014/main" val="20003"/>
                    </a:ext>
                  </a:extLst>
                </a:gridCol>
              </a:tblGrid>
              <a:tr h="457200">
                <a:tc>
                  <a:txBody>
                    <a:bodyPr/>
                    <a:lstStyle/>
                    <a:p>
                      <a:pPr marL="2540" algn="ctr">
                        <a:lnSpc>
                          <a:spcPct val="100000"/>
                        </a:lnSpc>
                        <a:spcBef>
                          <a:spcPts val="320"/>
                        </a:spcBef>
                      </a:pPr>
                      <a:r>
                        <a:rPr sz="2400" b="1" spc="-385" dirty="0">
                          <a:latin typeface="Arial"/>
                          <a:cs typeface="Arial"/>
                        </a:rPr>
                        <a:t>A</a:t>
                      </a:r>
                      <a:endParaRPr sz="2400">
                        <a:latin typeface="Arial"/>
                        <a:cs typeface="Arial"/>
                      </a:endParaRPr>
                    </a:p>
                  </a:txBody>
                  <a:tcPr marL="0" marR="0" marT="40640" marB="0">
                    <a:lnL w="12700">
                      <a:solidFill>
                        <a:srgbClr val="EC7C30"/>
                      </a:solidFill>
                      <a:prstDash val="solid"/>
                    </a:lnL>
                    <a:lnR w="12700">
                      <a:solidFill>
                        <a:srgbClr val="EC7C30"/>
                      </a:solidFill>
                      <a:prstDash val="solid"/>
                    </a:lnR>
                    <a:lnT w="12700">
                      <a:solidFill>
                        <a:srgbClr val="EC7C30"/>
                      </a:solidFill>
                      <a:prstDash val="solid"/>
                    </a:lnT>
                    <a:lnB w="12700">
                      <a:solidFill>
                        <a:srgbClr val="EC7C30"/>
                      </a:solidFill>
                      <a:prstDash val="solid"/>
                    </a:lnB>
                    <a:solidFill>
                      <a:srgbClr val="E8E8EE"/>
                    </a:solidFill>
                  </a:tcPr>
                </a:tc>
                <a:tc>
                  <a:txBody>
                    <a:bodyPr/>
                    <a:lstStyle/>
                    <a:p>
                      <a:pPr marL="3175" algn="ctr">
                        <a:lnSpc>
                          <a:spcPct val="100000"/>
                        </a:lnSpc>
                        <a:spcBef>
                          <a:spcPts val="320"/>
                        </a:spcBef>
                      </a:pPr>
                      <a:r>
                        <a:rPr sz="2400" b="1" spc="-385" dirty="0">
                          <a:latin typeface="Arial"/>
                          <a:cs typeface="Arial"/>
                        </a:rPr>
                        <a:t>B</a:t>
                      </a:r>
                      <a:endParaRPr sz="2400">
                        <a:latin typeface="Arial"/>
                        <a:cs typeface="Arial"/>
                      </a:endParaRPr>
                    </a:p>
                  </a:txBody>
                  <a:tcPr marL="0" marR="0" marT="40640" marB="0">
                    <a:lnL w="12700">
                      <a:solidFill>
                        <a:srgbClr val="EC7C30"/>
                      </a:solidFill>
                      <a:prstDash val="solid"/>
                    </a:lnL>
                    <a:lnR w="12700">
                      <a:solidFill>
                        <a:srgbClr val="EC7C30"/>
                      </a:solidFill>
                      <a:prstDash val="solid"/>
                    </a:lnR>
                    <a:lnT w="12700">
                      <a:solidFill>
                        <a:srgbClr val="EC7C30"/>
                      </a:solidFill>
                      <a:prstDash val="solid"/>
                    </a:lnT>
                    <a:lnB w="12700">
                      <a:solidFill>
                        <a:srgbClr val="EC7C30"/>
                      </a:solidFill>
                      <a:prstDash val="solid"/>
                    </a:lnB>
                    <a:solidFill>
                      <a:srgbClr val="E8E8EE"/>
                    </a:solidFill>
                  </a:tcPr>
                </a:tc>
                <a:tc>
                  <a:txBody>
                    <a:bodyPr/>
                    <a:lstStyle/>
                    <a:p>
                      <a:pPr marL="3175" algn="ctr">
                        <a:lnSpc>
                          <a:spcPct val="100000"/>
                        </a:lnSpc>
                        <a:spcBef>
                          <a:spcPts val="320"/>
                        </a:spcBef>
                      </a:pPr>
                      <a:r>
                        <a:rPr sz="2400" b="1" spc="-385" dirty="0">
                          <a:latin typeface="Arial"/>
                          <a:cs typeface="Arial"/>
                        </a:rPr>
                        <a:t>C</a:t>
                      </a:r>
                      <a:endParaRPr sz="2400">
                        <a:latin typeface="Arial"/>
                        <a:cs typeface="Arial"/>
                      </a:endParaRPr>
                    </a:p>
                  </a:txBody>
                  <a:tcPr marL="0" marR="0" marT="40640" marB="0">
                    <a:lnL w="12700">
                      <a:solidFill>
                        <a:srgbClr val="EC7C30"/>
                      </a:solidFill>
                      <a:prstDash val="solid"/>
                    </a:lnL>
                    <a:lnR w="12700">
                      <a:solidFill>
                        <a:srgbClr val="EC7C30"/>
                      </a:solidFill>
                      <a:prstDash val="solid"/>
                    </a:lnR>
                    <a:lnT w="12700">
                      <a:solidFill>
                        <a:srgbClr val="EC7C30"/>
                      </a:solidFill>
                      <a:prstDash val="solid"/>
                    </a:lnT>
                    <a:lnB w="12700">
                      <a:solidFill>
                        <a:srgbClr val="EC7C30"/>
                      </a:solidFill>
                      <a:prstDash val="solid"/>
                    </a:lnB>
                    <a:solidFill>
                      <a:srgbClr val="E8E8EE"/>
                    </a:solidFill>
                  </a:tcPr>
                </a:tc>
                <a:tc>
                  <a:txBody>
                    <a:bodyPr/>
                    <a:lstStyle/>
                    <a:p>
                      <a:pPr marL="3175" algn="ctr">
                        <a:lnSpc>
                          <a:spcPct val="100000"/>
                        </a:lnSpc>
                        <a:spcBef>
                          <a:spcPts val="320"/>
                        </a:spcBef>
                      </a:pPr>
                      <a:r>
                        <a:rPr sz="2400" b="1" spc="-385" dirty="0">
                          <a:latin typeface="Arial"/>
                          <a:cs typeface="Arial"/>
                        </a:rPr>
                        <a:t>D</a:t>
                      </a:r>
                      <a:endParaRPr sz="2400">
                        <a:latin typeface="Arial"/>
                        <a:cs typeface="Arial"/>
                      </a:endParaRPr>
                    </a:p>
                  </a:txBody>
                  <a:tcPr marL="0" marR="0" marT="40640" marB="0">
                    <a:lnL w="12700">
                      <a:solidFill>
                        <a:srgbClr val="EC7C30"/>
                      </a:solidFill>
                      <a:prstDash val="solid"/>
                    </a:lnL>
                    <a:lnR w="12700">
                      <a:solidFill>
                        <a:srgbClr val="EC7C30"/>
                      </a:solidFill>
                      <a:prstDash val="solid"/>
                    </a:lnR>
                    <a:lnT w="12700">
                      <a:solidFill>
                        <a:srgbClr val="EC7C30"/>
                      </a:solidFill>
                      <a:prstDash val="solid"/>
                    </a:lnT>
                    <a:lnB w="12700">
                      <a:solidFill>
                        <a:srgbClr val="EC7C30"/>
                      </a:solidFill>
                      <a:prstDash val="solid"/>
                    </a:lnB>
                    <a:solidFill>
                      <a:srgbClr val="E8E8EE"/>
                    </a:solidFill>
                  </a:tcPr>
                </a:tc>
                <a:extLst>
                  <a:ext uri="{0D108BD9-81ED-4DB2-BD59-A6C34878D82A}">
                    <a16:rowId xmlns:a16="http://schemas.microsoft.com/office/drawing/2014/main" val="10000"/>
                  </a:ext>
                </a:extLst>
              </a:tr>
            </a:tbl>
          </a:graphicData>
        </a:graphic>
      </p:graphicFrame>
      <p:graphicFrame>
        <p:nvGraphicFramePr>
          <p:cNvPr id="6" name="object 6"/>
          <p:cNvGraphicFramePr>
            <a:graphicFrameLocks noGrp="1"/>
          </p:cNvGraphicFramePr>
          <p:nvPr/>
        </p:nvGraphicFramePr>
        <p:xfrm>
          <a:off x="7467600" y="4189348"/>
          <a:ext cx="2489200" cy="457200"/>
        </p:xfrm>
        <a:graphic>
          <a:graphicData uri="http://schemas.openxmlformats.org/drawingml/2006/table">
            <a:tbl>
              <a:tblPr firstRow="1" bandRow="1">
                <a:tableStyleId>{2D5ABB26-0587-4C30-8999-92F81FD0307C}</a:tableStyleId>
              </a:tblPr>
              <a:tblGrid>
                <a:gridCol w="622300">
                  <a:extLst>
                    <a:ext uri="{9D8B030D-6E8A-4147-A177-3AD203B41FA5}">
                      <a16:colId xmlns:a16="http://schemas.microsoft.com/office/drawing/2014/main" val="20000"/>
                    </a:ext>
                  </a:extLst>
                </a:gridCol>
                <a:gridCol w="622300">
                  <a:extLst>
                    <a:ext uri="{9D8B030D-6E8A-4147-A177-3AD203B41FA5}">
                      <a16:colId xmlns:a16="http://schemas.microsoft.com/office/drawing/2014/main" val="20001"/>
                    </a:ext>
                  </a:extLst>
                </a:gridCol>
                <a:gridCol w="622300">
                  <a:extLst>
                    <a:ext uri="{9D8B030D-6E8A-4147-A177-3AD203B41FA5}">
                      <a16:colId xmlns:a16="http://schemas.microsoft.com/office/drawing/2014/main" val="20002"/>
                    </a:ext>
                  </a:extLst>
                </a:gridCol>
                <a:gridCol w="622300">
                  <a:extLst>
                    <a:ext uri="{9D8B030D-6E8A-4147-A177-3AD203B41FA5}">
                      <a16:colId xmlns:a16="http://schemas.microsoft.com/office/drawing/2014/main" val="20003"/>
                    </a:ext>
                  </a:extLst>
                </a:gridCol>
              </a:tblGrid>
              <a:tr h="457200">
                <a:tc>
                  <a:txBody>
                    <a:bodyPr/>
                    <a:lstStyle/>
                    <a:p>
                      <a:pPr>
                        <a:lnSpc>
                          <a:spcPct val="100000"/>
                        </a:lnSpc>
                      </a:pPr>
                      <a:endParaRPr sz="2500">
                        <a:latin typeface="Times New Roman"/>
                        <a:cs typeface="Times New Roman"/>
                      </a:endParaRPr>
                    </a:p>
                  </a:txBody>
                  <a:tcPr marL="0" marR="0" marT="0" marB="0">
                    <a:lnL w="12700">
                      <a:solidFill>
                        <a:srgbClr val="EC7C30"/>
                      </a:solidFill>
                      <a:prstDash val="solid"/>
                    </a:lnL>
                    <a:lnR w="12700">
                      <a:solidFill>
                        <a:srgbClr val="EC7C30"/>
                      </a:solidFill>
                      <a:prstDash val="solid"/>
                    </a:lnR>
                    <a:lnT w="12700">
                      <a:solidFill>
                        <a:srgbClr val="EC7C30"/>
                      </a:solidFill>
                      <a:prstDash val="solid"/>
                    </a:lnT>
                    <a:lnB w="12700">
                      <a:solidFill>
                        <a:srgbClr val="EC7C30"/>
                      </a:solidFill>
                      <a:prstDash val="solid"/>
                    </a:lnB>
                    <a:solidFill>
                      <a:srgbClr val="FBEBE8"/>
                    </a:solidFill>
                  </a:tcPr>
                </a:tc>
                <a:tc>
                  <a:txBody>
                    <a:bodyPr/>
                    <a:lstStyle/>
                    <a:p>
                      <a:pPr>
                        <a:lnSpc>
                          <a:spcPct val="100000"/>
                        </a:lnSpc>
                      </a:pPr>
                      <a:endParaRPr sz="2500">
                        <a:latin typeface="Times New Roman"/>
                        <a:cs typeface="Times New Roman"/>
                      </a:endParaRPr>
                    </a:p>
                  </a:txBody>
                  <a:tcPr marL="0" marR="0" marT="0" marB="0">
                    <a:lnL w="12700">
                      <a:solidFill>
                        <a:srgbClr val="EC7C30"/>
                      </a:solidFill>
                      <a:prstDash val="solid"/>
                    </a:lnL>
                    <a:lnR w="12700">
                      <a:solidFill>
                        <a:srgbClr val="EC7C30"/>
                      </a:solidFill>
                      <a:prstDash val="solid"/>
                    </a:lnR>
                    <a:lnT w="12700">
                      <a:solidFill>
                        <a:srgbClr val="EC7C30"/>
                      </a:solidFill>
                      <a:prstDash val="solid"/>
                    </a:lnT>
                    <a:lnB w="12700">
                      <a:solidFill>
                        <a:srgbClr val="EC7C30"/>
                      </a:solidFill>
                      <a:prstDash val="solid"/>
                    </a:lnB>
                    <a:solidFill>
                      <a:srgbClr val="FBEBE8"/>
                    </a:solidFill>
                  </a:tcPr>
                </a:tc>
                <a:tc>
                  <a:txBody>
                    <a:bodyPr/>
                    <a:lstStyle/>
                    <a:p>
                      <a:pPr>
                        <a:lnSpc>
                          <a:spcPct val="100000"/>
                        </a:lnSpc>
                      </a:pPr>
                      <a:endParaRPr sz="2500">
                        <a:latin typeface="Times New Roman"/>
                        <a:cs typeface="Times New Roman"/>
                      </a:endParaRPr>
                    </a:p>
                  </a:txBody>
                  <a:tcPr marL="0" marR="0" marT="0" marB="0">
                    <a:lnL w="12700">
                      <a:solidFill>
                        <a:srgbClr val="EC7C30"/>
                      </a:solidFill>
                      <a:prstDash val="solid"/>
                    </a:lnL>
                    <a:lnR w="12700">
                      <a:solidFill>
                        <a:srgbClr val="EC7C30"/>
                      </a:solidFill>
                      <a:prstDash val="solid"/>
                    </a:lnR>
                    <a:lnT w="12700">
                      <a:solidFill>
                        <a:srgbClr val="EC7C30"/>
                      </a:solidFill>
                      <a:prstDash val="solid"/>
                    </a:lnT>
                    <a:lnB w="12700">
                      <a:solidFill>
                        <a:srgbClr val="EC7C30"/>
                      </a:solidFill>
                      <a:prstDash val="solid"/>
                    </a:lnB>
                    <a:solidFill>
                      <a:srgbClr val="FBEBE8"/>
                    </a:solidFill>
                  </a:tcPr>
                </a:tc>
                <a:tc>
                  <a:txBody>
                    <a:bodyPr/>
                    <a:lstStyle/>
                    <a:p>
                      <a:pPr>
                        <a:lnSpc>
                          <a:spcPct val="100000"/>
                        </a:lnSpc>
                      </a:pPr>
                      <a:endParaRPr sz="2500">
                        <a:latin typeface="Times New Roman"/>
                        <a:cs typeface="Times New Roman"/>
                      </a:endParaRPr>
                    </a:p>
                  </a:txBody>
                  <a:tcPr marL="0" marR="0" marT="0" marB="0">
                    <a:lnL w="12700">
                      <a:solidFill>
                        <a:srgbClr val="EC7C30"/>
                      </a:solidFill>
                      <a:prstDash val="solid"/>
                    </a:lnL>
                    <a:lnR w="12700">
                      <a:solidFill>
                        <a:srgbClr val="EC7C30"/>
                      </a:solidFill>
                      <a:prstDash val="solid"/>
                    </a:lnR>
                    <a:lnT w="12700">
                      <a:solidFill>
                        <a:srgbClr val="EC7C30"/>
                      </a:solidFill>
                      <a:prstDash val="solid"/>
                    </a:lnT>
                    <a:lnB w="12700">
                      <a:solidFill>
                        <a:srgbClr val="EC7C30"/>
                      </a:solidFill>
                      <a:prstDash val="solid"/>
                    </a:lnB>
                    <a:solidFill>
                      <a:srgbClr val="FBEBE8"/>
                    </a:solidFill>
                  </a:tcPr>
                </a:tc>
                <a:extLst>
                  <a:ext uri="{0D108BD9-81ED-4DB2-BD59-A6C34878D82A}">
                    <a16:rowId xmlns:a16="http://schemas.microsoft.com/office/drawing/2014/main" val="10000"/>
                  </a:ext>
                </a:extLst>
              </a:tr>
            </a:tbl>
          </a:graphicData>
        </a:graphic>
      </p:graphicFrame>
      <p:graphicFrame>
        <p:nvGraphicFramePr>
          <p:cNvPr id="7" name="object 7"/>
          <p:cNvGraphicFramePr>
            <a:graphicFrameLocks noGrp="1"/>
          </p:cNvGraphicFramePr>
          <p:nvPr/>
        </p:nvGraphicFramePr>
        <p:xfrm>
          <a:off x="7470775" y="4754626"/>
          <a:ext cx="2489200" cy="457200"/>
        </p:xfrm>
        <a:graphic>
          <a:graphicData uri="http://schemas.openxmlformats.org/drawingml/2006/table">
            <a:tbl>
              <a:tblPr firstRow="1" bandRow="1">
                <a:tableStyleId>{2D5ABB26-0587-4C30-8999-92F81FD0307C}</a:tableStyleId>
              </a:tblPr>
              <a:tblGrid>
                <a:gridCol w="622300">
                  <a:extLst>
                    <a:ext uri="{9D8B030D-6E8A-4147-A177-3AD203B41FA5}">
                      <a16:colId xmlns:a16="http://schemas.microsoft.com/office/drawing/2014/main" val="20000"/>
                    </a:ext>
                  </a:extLst>
                </a:gridCol>
                <a:gridCol w="622300">
                  <a:extLst>
                    <a:ext uri="{9D8B030D-6E8A-4147-A177-3AD203B41FA5}">
                      <a16:colId xmlns:a16="http://schemas.microsoft.com/office/drawing/2014/main" val="20001"/>
                    </a:ext>
                  </a:extLst>
                </a:gridCol>
                <a:gridCol w="622300">
                  <a:extLst>
                    <a:ext uri="{9D8B030D-6E8A-4147-A177-3AD203B41FA5}">
                      <a16:colId xmlns:a16="http://schemas.microsoft.com/office/drawing/2014/main" val="20002"/>
                    </a:ext>
                  </a:extLst>
                </a:gridCol>
                <a:gridCol w="622300">
                  <a:extLst>
                    <a:ext uri="{9D8B030D-6E8A-4147-A177-3AD203B41FA5}">
                      <a16:colId xmlns:a16="http://schemas.microsoft.com/office/drawing/2014/main" val="20003"/>
                    </a:ext>
                  </a:extLst>
                </a:gridCol>
              </a:tblGrid>
              <a:tr h="457200">
                <a:tc>
                  <a:txBody>
                    <a:bodyPr/>
                    <a:lstStyle/>
                    <a:p>
                      <a:pPr>
                        <a:lnSpc>
                          <a:spcPct val="100000"/>
                        </a:lnSpc>
                      </a:pPr>
                      <a:endParaRPr sz="2500">
                        <a:latin typeface="Times New Roman"/>
                        <a:cs typeface="Times New Roman"/>
                      </a:endParaRPr>
                    </a:p>
                  </a:txBody>
                  <a:tcPr marL="0" marR="0" marT="0" marB="0">
                    <a:lnL w="12700">
                      <a:solidFill>
                        <a:srgbClr val="EC7C30"/>
                      </a:solidFill>
                      <a:prstDash val="solid"/>
                    </a:lnL>
                    <a:lnR w="12700">
                      <a:solidFill>
                        <a:srgbClr val="EC7C30"/>
                      </a:solidFill>
                      <a:prstDash val="solid"/>
                    </a:lnR>
                    <a:lnT w="12700">
                      <a:solidFill>
                        <a:srgbClr val="EC7C30"/>
                      </a:solidFill>
                      <a:prstDash val="solid"/>
                    </a:lnT>
                    <a:lnB w="12700">
                      <a:solidFill>
                        <a:srgbClr val="EC7C30"/>
                      </a:solidFill>
                      <a:prstDash val="solid"/>
                    </a:lnB>
                    <a:solidFill>
                      <a:srgbClr val="FBEBE8"/>
                    </a:solidFill>
                  </a:tcPr>
                </a:tc>
                <a:tc>
                  <a:txBody>
                    <a:bodyPr/>
                    <a:lstStyle/>
                    <a:p>
                      <a:pPr>
                        <a:lnSpc>
                          <a:spcPct val="100000"/>
                        </a:lnSpc>
                      </a:pPr>
                      <a:endParaRPr sz="2500">
                        <a:latin typeface="Times New Roman"/>
                        <a:cs typeface="Times New Roman"/>
                      </a:endParaRPr>
                    </a:p>
                  </a:txBody>
                  <a:tcPr marL="0" marR="0" marT="0" marB="0">
                    <a:lnL w="12700">
                      <a:solidFill>
                        <a:srgbClr val="EC7C30"/>
                      </a:solidFill>
                      <a:prstDash val="solid"/>
                    </a:lnL>
                    <a:lnR w="12700">
                      <a:solidFill>
                        <a:srgbClr val="EC7C30"/>
                      </a:solidFill>
                      <a:prstDash val="solid"/>
                    </a:lnR>
                    <a:lnT w="12700">
                      <a:solidFill>
                        <a:srgbClr val="EC7C30"/>
                      </a:solidFill>
                      <a:prstDash val="solid"/>
                    </a:lnT>
                    <a:lnB w="12700">
                      <a:solidFill>
                        <a:srgbClr val="EC7C30"/>
                      </a:solidFill>
                      <a:prstDash val="solid"/>
                    </a:lnB>
                    <a:solidFill>
                      <a:srgbClr val="FBEBE8"/>
                    </a:solidFill>
                  </a:tcPr>
                </a:tc>
                <a:tc>
                  <a:txBody>
                    <a:bodyPr/>
                    <a:lstStyle/>
                    <a:p>
                      <a:pPr>
                        <a:lnSpc>
                          <a:spcPct val="100000"/>
                        </a:lnSpc>
                      </a:pPr>
                      <a:endParaRPr sz="2500">
                        <a:latin typeface="Times New Roman"/>
                        <a:cs typeface="Times New Roman"/>
                      </a:endParaRPr>
                    </a:p>
                  </a:txBody>
                  <a:tcPr marL="0" marR="0" marT="0" marB="0">
                    <a:lnL w="12700">
                      <a:solidFill>
                        <a:srgbClr val="EC7C30"/>
                      </a:solidFill>
                      <a:prstDash val="solid"/>
                    </a:lnL>
                    <a:lnR w="12700">
                      <a:solidFill>
                        <a:srgbClr val="EC7C30"/>
                      </a:solidFill>
                      <a:prstDash val="solid"/>
                    </a:lnR>
                    <a:lnT w="12700">
                      <a:solidFill>
                        <a:srgbClr val="EC7C30"/>
                      </a:solidFill>
                      <a:prstDash val="solid"/>
                    </a:lnT>
                    <a:lnB w="12700">
                      <a:solidFill>
                        <a:srgbClr val="EC7C30"/>
                      </a:solidFill>
                      <a:prstDash val="solid"/>
                    </a:lnB>
                    <a:solidFill>
                      <a:srgbClr val="FBEBE8"/>
                    </a:solidFill>
                  </a:tcPr>
                </a:tc>
                <a:tc>
                  <a:txBody>
                    <a:bodyPr/>
                    <a:lstStyle/>
                    <a:p>
                      <a:pPr>
                        <a:lnSpc>
                          <a:spcPct val="100000"/>
                        </a:lnSpc>
                      </a:pPr>
                      <a:endParaRPr sz="2500">
                        <a:latin typeface="Times New Roman"/>
                        <a:cs typeface="Times New Roman"/>
                      </a:endParaRPr>
                    </a:p>
                  </a:txBody>
                  <a:tcPr marL="0" marR="0" marT="0" marB="0">
                    <a:lnL w="12700">
                      <a:solidFill>
                        <a:srgbClr val="EC7C30"/>
                      </a:solidFill>
                      <a:prstDash val="solid"/>
                    </a:lnL>
                    <a:lnR w="12700">
                      <a:solidFill>
                        <a:srgbClr val="EC7C30"/>
                      </a:solidFill>
                      <a:prstDash val="solid"/>
                    </a:lnR>
                    <a:lnT w="12700">
                      <a:solidFill>
                        <a:srgbClr val="EC7C30"/>
                      </a:solidFill>
                      <a:prstDash val="solid"/>
                    </a:lnT>
                    <a:lnB w="12700">
                      <a:solidFill>
                        <a:srgbClr val="EC7C30"/>
                      </a:solidFill>
                      <a:prstDash val="solid"/>
                    </a:lnB>
                    <a:solidFill>
                      <a:srgbClr val="FBEBE8"/>
                    </a:solidFill>
                  </a:tcPr>
                </a:tc>
                <a:extLst>
                  <a:ext uri="{0D108BD9-81ED-4DB2-BD59-A6C34878D82A}">
                    <a16:rowId xmlns:a16="http://schemas.microsoft.com/office/drawing/2014/main" val="10000"/>
                  </a:ext>
                </a:extLst>
              </a:tr>
            </a:tbl>
          </a:graphicData>
        </a:graphic>
      </p:graphicFrame>
      <p:graphicFrame>
        <p:nvGraphicFramePr>
          <p:cNvPr id="8" name="object 8"/>
          <p:cNvGraphicFramePr>
            <a:graphicFrameLocks noGrp="1"/>
          </p:cNvGraphicFramePr>
          <p:nvPr/>
        </p:nvGraphicFramePr>
        <p:xfrm>
          <a:off x="7470775" y="5319776"/>
          <a:ext cx="2489200" cy="456565"/>
        </p:xfrm>
        <a:graphic>
          <a:graphicData uri="http://schemas.openxmlformats.org/drawingml/2006/table">
            <a:tbl>
              <a:tblPr firstRow="1" bandRow="1">
                <a:tableStyleId>{2D5ABB26-0587-4C30-8999-92F81FD0307C}</a:tableStyleId>
              </a:tblPr>
              <a:tblGrid>
                <a:gridCol w="622300">
                  <a:extLst>
                    <a:ext uri="{9D8B030D-6E8A-4147-A177-3AD203B41FA5}">
                      <a16:colId xmlns:a16="http://schemas.microsoft.com/office/drawing/2014/main" val="20000"/>
                    </a:ext>
                  </a:extLst>
                </a:gridCol>
                <a:gridCol w="622300">
                  <a:extLst>
                    <a:ext uri="{9D8B030D-6E8A-4147-A177-3AD203B41FA5}">
                      <a16:colId xmlns:a16="http://schemas.microsoft.com/office/drawing/2014/main" val="20001"/>
                    </a:ext>
                  </a:extLst>
                </a:gridCol>
                <a:gridCol w="622300">
                  <a:extLst>
                    <a:ext uri="{9D8B030D-6E8A-4147-A177-3AD203B41FA5}">
                      <a16:colId xmlns:a16="http://schemas.microsoft.com/office/drawing/2014/main" val="20002"/>
                    </a:ext>
                  </a:extLst>
                </a:gridCol>
                <a:gridCol w="622300">
                  <a:extLst>
                    <a:ext uri="{9D8B030D-6E8A-4147-A177-3AD203B41FA5}">
                      <a16:colId xmlns:a16="http://schemas.microsoft.com/office/drawing/2014/main" val="20003"/>
                    </a:ext>
                  </a:extLst>
                </a:gridCol>
              </a:tblGrid>
              <a:tr h="456565">
                <a:tc>
                  <a:txBody>
                    <a:bodyPr/>
                    <a:lstStyle/>
                    <a:p>
                      <a:pPr>
                        <a:lnSpc>
                          <a:spcPct val="100000"/>
                        </a:lnSpc>
                      </a:pPr>
                      <a:endParaRPr sz="2500">
                        <a:latin typeface="Times New Roman"/>
                        <a:cs typeface="Times New Roman"/>
                      </a:endParaRPr>
                    </a:p>
                  </a:txBody>
                  <a:tcPr marL="0" marR="0" marT="0" marB="0">
                    <a:lnL w="12700">
                      <a:solidFill>
                        <a:srgbClr val="EC7C30"/>
                      </a:solidFill>
                      <a:prstDash val="solid"/>
                    </a:lnL>
                    <a:lnR w="12700">
                      <a:solidFill>
                        <a:srgbClr val="EC7C30"/>
                      </a:solidFill>
                      <a:prstDash val="solid"/>
                    </a:lnR>
                    <a:lnT w="12700">
                      <a:solidFill>
                        <a:srgbClr val="EC7C30"/>
                      </a:solidFill>
                      <a:prstDash val="solid"/>
                    </a:lnT>
                    <a:lnB w="12700">
                      <a:solidFill>
                        <a:srgbClr val="EC7C30"/>
                      </a:solidFill>
                      <a:prstDash val="solid"/>
                    </a:lnB>
                    <a:solidFill>
                      <a:srgbClr val="FBEBE8"/>
                    </a:solidFill>
                  </a:tcPr>
                </a:tc>
                <a:tc>
                  <a:txBody>
                    <a:bodyPr/>
                    <a:lstStyle/>
                    <a:p>
                      <a:pPr>
                        <a:lnSpc>
                          <a:spcPct val="100000"/>
                        </a:lnSpc>
                      </a:pPr>
                      <a:endParaRPr sz="2500">
                        <a:latin typeface="Times New Roman"/>
                        <a:cs typeface="Times New Roman"/>
                      </a:endParaRPr>
                    </a:p>
                  </a:txBody>
                  <a:tcPr marL="0" marR="0" marT="0" marB="0">
                    <a:lnL w="12700">
                      <a:solidFill>
                        <a:srgbClr val="EC7C30"/>
                      </a:solidFill>
                      <a:prstDash val="solid"/>
                    </a:lnL>
                    <a:lnR w="12700">
                      <a:solidFill>
                        <a:srgbClr val="EC7C30"/>
                      </a:solidFill>
                      <a:prstDash val="solid"/>
                    </a:lnR>
                    <a:lnT w="12700">
                      <a:solidFill>
                        <a:srgbClr val="EC7C30"/>
                      </a:solidFill>
                      <a:prstDash val="solid"/>
                    </a:lnT>
                    <a:lnB w="12700">
                      <a:solidFill>
                        <a:srgbClr val="EC7C30"/>
                      </a:solidFill>
                      <a:prstDash val="solid"/>
                    </a:lnB>
                    <a:solidFill>
                      <a:srgbClr val="FBEBE8"/>
                    </a:solidFill>
                  </a:tcPr>
                </a:tc>
                <a:tc>
                  <a:txBody>
                    <a:bodyPr/>
                    <a:lstStyle/>
                    <a:p>
                      <a:pPr>
                        <a:lnSpc>
                          <a:spcPct val="100000"/>
                        </a:lnSpc>
                      </a:pPr>
                      <a:endParaRPr sz="2500">
                        <a:latin typeface="Times New Roman"/>
                        <a:cs typeface="Times New Roman"/>
                      </a:endParaRPr>
                    </a:p>
                  </a:txBody>
                  <a:tcPr marL="0" marR="0" marT="0" marB="0">
                    <a:lnL w="12700">
                      <a:solidFill>
                        <a:srgbClr val="EC7C30"/>
                      </a:solidFill>
                      <a:prstDash val="solid"/>
                    </a:lnL>
                    <a:lnR w="12700">
                      <a:solidFill>
                        <a:srgbClr val="EC7C30"/>
                      </a:solidFill>
                      <a:prstDash val="solid"/>
                    </a:lnR>
                    <a:lnT w="12700">
                      <a:solidFill>
                        <a:srgbClr val="EC7C30"/>
                      </a:solidFill>
                      <a:prstDash val="solid"/>
                    </a:lnT>
                    <a:lnB w="12700">
                      <a:solidFill>
                        <a:srgbClr val="EC7C30"/>
                      </a:solidFill>
                      <a:prstDash val="solid"/>
                    </a:lnB>
                    <a:solidFill>
                      <a:srgbClr val="FBEBE8"/>
                    </a:solidFill>
                  </a:tcPr>
                </a:tc>
                <a:tc>
                  <a:txBody>
                    <a:bodyPr/>
                    <a:lstStyle/>
                    <a:p>
                      <a:pPr>
                        <a:lnSpc>
                          <a:spcPct val="100000"/>
                        </a:lnSpc>
                      </a:pPr>
                      <a:endParaRPr sz="2500">
                        <a:latin typeface="Times New Roman"/>
                        <a:cs typeface="Times New Roman"/>
                      </a:endParaRPr>
                    </a:p>
                  </a:txBody>
                  <a:tcPr marL="0" marR="0" marT="0" marB="0">
                    <a:lnL w="12700">
                      <a:solidFill>
                        <a:srgbClr val="EC7C30"/>
                      </a:solidFill>
                      <a:prstDash val="solid"/>
                    </a:lnL>
                    <a:lnR w="12700">
                      <a:solidFill>
                        <a:srgbClr val="EC7C30"/>
                      </a:solidFill>
                      <a:prstDash val="solid"/>
                    </a:lnR>
                    <a:lnT w="12700">
                      <a:solidFill>
                        <a:srgbClr val="EC7C30"/>
                      </a:solidFill>
                      <a:prstDash val="solid"/>
                    </a:lnT>
                    <a:lnB w="12700">
                      <a:solidFill>
                        <a:srgbClr val="EC7C30"/>
                      </a:solidFill>
                      <a:prstDash val="solid"/>
                    </a:lnB>
                    <a:solidFill>
                      <a:srgbClr val="FBEBE8"/>
                    </a:solidFill>
                  </a:tcPr>
                </a:tc>
                <a:extLst>
                  <a:ext uri="{0D108BD9-81ED-4DB2-BD59-A6C34878D82A}">
                    <a16:rowId xmlns:a16="http://schemas.microsoft.com/office/drawing/2014/main" val="10000"/>
                  </a:ext>
                </a:extLst>
              </a:tr>
            </a:tbl>
          </a:graphicData>
        </a:graphic>
      </p:graphicFrame>
      <p:grpSp>
        <p:nvGrpSpPr>
          <p:cNvPr id="9" name="object 9"/>
          <p:cNvGrpSpPr/>
          <p:nvPr/>
        </p:nvGrpSpPr>
        <p:grpSpPr>
          <a:xfrm>
            <a:off x="4815840" y="4279404"/>
            <a:ext cx="2239010" cy="885825"/>
            <a:chOff x="4815840" y="4279404"/>
            <a:chExt cx="2239010" cy="885825"/>
          </a:xfrm>
        </p:grpSpPr>
        <p:pic>
          <p:nvPicPr>
            <p:cNvPr id="10" name="object 10"/>
            <p:cNvPicPr/>
            <p:nvPr/>
          </p:nvPicPr>
          <p:blipFill>
            <a:blip r:embed="rId2" cstate="print"/>
            <a:stretch>
              <a:fillRect/>
            </a:stretch>
          </p:blipFill>
          <p:spPr>
            <a:xfrm>
              <a:off x="4867656" y="4279404"/>
              <a:ext cx="2186940" cy="885431"/>
            </a:xfrm>
            <a:prstGeom prst="rect">
              <a:avLst/>
            </a:prstGeom>
          </p:spPr>
        </p:pic>
        <p:pic>
          <p:nvPicPr>
            <p:cNvPr id="11" name="object 11"/>
            <p:cNvPicPr/>
            <p:nvPr/>
          </p:nvPicPr>
          <p:blipFill>
            <a:blip r:embed="rId3" cstate="print"/>
            <a:stretch>
              <a:fillRect/>
            </a:stretch>
          </p:blipFill>
          <p:spPr>
            <a:xfrm>
              <a:off x="4815840" y="4407433"/>
              <a:ext cx="2090927" cy="720826"/>
            </a:xfrm>
            <a:prstGeom prst="rect">
              <a:avLst/>
            </a:prstGeom>
          </p:spPr>
        </p:pic>
        <p:pic>
          <p:nvPicPr>
            <p:cNvPr id="12" name="object 12"/>
            <p:cNvPicPr/>
            <p:nvPr/>
          </p:nvPicPr>
          <p:blipFill>
            <a:blip r:embed="rId4" cstate="print"/>
            <a:stretch>
              <a:fillRect/>
            </a:stretch>
          </p:blipFill>
          <p:spPr>
            <a:xfrm>
              <a:off x="4914900" y="4309871"/>
              <a:ext cx="2095500" cy="783335"/>
            </a:xfrm>
            <a:prstGeom prst="rect">
              <a:avLst/>
            </a:prstGeom>
          </p:spPr>
        </p:pic>
        <p:sp>
          <p:nvSpPr>
            <p:cNvPr id="13" name="object 13"/>
            <p:cNvSpPr/>
            <p:nvPr/>
          </p:nvSpPr>
          <p:spPr>
            <a:xfrm>
              <a:off x="4914900" y="4309871"/>
              <a:ext cx="2095500" cy="783590"/>
            </a:xfrm>
            <a:custGeom>
              <a:avLst/>
              <a:gdLst/>
              <a:ahLst/>
              <a:cxnLst/>
              <a:rect l="l" t="t" r="r" b="b"/>
              <a:pathLst>
                <a:path w="2095500" h="783589">
                  <a:moveTo>
                    <a:pt x="0" y="195833"/>
                  </a:moveTo>
                  <a:lnTo>
                    <a:pt x="1703831" y="195833"/>
                  </a:lnTo>
                  <a:lnTo>
                    <a:pt x="1703831" y="0"/>
                  </a:lnTo>
                  <a:lnTo>
                    <a:pt x="2095500" y="391667"/>
                  </a:lnTo>
                  <a:lnTo>
                    <a:pt x="1703831" y="783335"/>
                  </a:lnTo>
                  <a:lnTo>
                    <a:pt x="1703831" y="587501"/>
                  </a:lnTo>
                  <a:lnTo>
                    <a:pt x="0" y="587501"/>
                  </a:lnTo>
                  <a:lnTo>
                    <a:pt x="0" y="195833"/>
                  </a:lnTo>
                  <a:close/>
                </a:path>
              </a:pathLst>
            </a:custGeom>
            <a:ln w="9144">
              <a:solidFill>
                <a:srgbClr val="2E2E97"/>
              </a:solidFill>
            </a:ln>
          </p:spPr>
          <p:txBody>
            <a:bodyPr wrap="square" lIns="0" tIns="0" rIns="0" bIns="0" rtlCol="0"/>
            <a:lstStyle/>
            <a:p>
              <a:endParaRPr/>
            </a:p>
          </p:txBody>
        </p:sp>
      </p:grpSp>
      <p:sp>
        <p:nvSpPr>
          <p:cNvPr id="14" name="object 14"/>
          <p:cNvSpPr txBox="1"/>
          <p:nvPr/>
        </p:nvSpPr>
        <p:spPr>
          <a:xfrm>
            <a:off x="5029961" y="4498924"/>
            <a:ext cx="1669414" cy="391795"/>
          </a:xfrm>
          <a:prstGeom prst="rect">
            <a:avLst/>
          </a:prstGeom>
        </p:spPr>
        <p:txBody>
          <a:bodyPr vert="horz" wrap="square" lIns="0" tIns="12700" rIns="0" bIns="0" rtlCol="0">
            <a:spAutoFit/>
          </a:bodyPr>
          <a:lstStyle/>
          <a:p>
            <a:pPr marL="12700">
              <a:lnSpc>
                <a:spcPct val="100000"/>
              </a:lnSpc>
              <a:spcBef>
                <a:spcPts val="100"/>
              </a:spcBef>
            </a:pPr>
            <a:r>
              <a:rPr sz="2400" spc="-10" dirty="0">
                <a:latin typeface="Arial MT"/>
                <a:cs typeface="Arial MT"/>
              </a:rPr>
              <a:t>MPI_Gather</a:t>
            </a:r>
            <a:endParaRPr sz="2400">
              <a:latin typeface="Arial MT"/>
              <a:cs typeface="Arial MT"/>
            </a:endParaRPr>
          </a:p>
        </p:txBody>
      </p:sp>
      <p:sp>
        <p:nvSpPr>
          <p:cNvPr id="15" name="object 15"/>
          <p:cNvSpPr txBox="1"/>
          <p:nvPr/>
        </p:nvSpPr>
        <p:spPr>
          <a:xfrm>
            <a:off x="7029704" y="3462401"/>
            <a:ext cx="406400" cy="1686560"/>
          </a:xfrm>
          <a:prstGeom prst="rect">
            <a:avLst/>
          </a:prstGeom>
        </p:spPr>
        <p:txBody>
          <a:bodyPr vert="horz" wrap="square" lIns="0" tIns="13335" rIns="0" bIns="0" rtlCol="0">
            <a:spAutoFit/>
          </a:bodyPr>
          <a:lstStyle/>
          <a:p>
            <a:pPr marL="12700" marR="5080" indent="8890" algn="just">
              <a:lnSpc>
                <a:spcPct val="151300"/>
              </a:lnSpc>
              <a:spcBef>
                <a:spcPts val="105"/>
              </a:spcBef>
            </a:pPr>
            <a:r>
              <a:rPr sz="2400" spc="-25" dirty="0">
                <a:latin typeface="Arial MT"/>
                <a:cs typeface="Arial MT"/>
              </a:rPr>
              <a:t>P1 P2 P3</a:t>
            </a:r>
            <a:endParaRPr sz="2400">
              <a:latin typeface="Arial MT"/>
              <a:cs typeface="Arial MT"/>
            </a:endParaRPr>
          </a:p>
        </p:txBody>
      </p:sp>
      <p:sp>
        <p:nvSpPr>
          <p:cNvPr id="16" name="object 16"/>
          <p:cNvSpPr txBox="1"/>
          <p:nvPr/>
        </p:nvSpPr>
        <p:spPr>
          <a:xfrm>
            <a:off x="7023354" y="5311546"/>
            <a:ext cx="397510" cy="391160"/>
          </a:xfrm>
          <a:prstGeom prst="rect">
            <a:avLst/>
          </a:prstGeom>
        </p:spPr>
        <p:txBody>
          <a:bodyPr vert="horz" wrap="square" lIns="0" tIns="12700" rIns="0" bIns="0" rtlCol="0">
            <a:spAutoFit/>
          </a:bodyPr>
          <a:lstStyle/>
          <a:p>
            <a:pPr marL="12700">
              <a:lnSpc>
                <a:spcPct val="100000"/>
              </a:lnSpc>
              <a:spcBef>
                <a:spcPts val="100"/>
              </a:spcBef>
            </a:pPr>
            <a:r>
              <a:rPr sz="2400" spc="-25" dirty="0">
                <a:latin typeface="Arial MT"/>
                <a:cs typeface="Arial MT"/>
              </a:rPr>
              <a:t>P4</a:t>
            </a:r>
            <a:endParaRPr sz="2400">
              <a:latin typeface="Arial MT"/>
              <a:cs typeface="Arial MT"/>
            </a:endParaRPr>
          </a:p>
        </p:txBody>
      </p:sp>
      <p:graphicFrame>
        <p:nvGraphicFramePr>
          <p:cNvPr id="17" name="object 17"/>
          <p:cNvGraphicFramePr>
            <a:graphicFrameLocks noGrp="1"/>
          </p:cNvGraphicFramePr>
          <p:nvPr/>
        </p:nvGraphicFramePr>
        <p:xfrm>
          <a:off x="2360676" y="3613150"/>
          <a:ext cx="2489200" cy="457200"/>
        </p:xfrm>
        <a:graphic>
          <a:graphicData uri="http://schemas.openxmlformats.org/drawingml/2006/table">
            <a:tbl>
              <a:tblPr firstRow="1" bandRow="1">
                <a:tableStyleId>{2D5ABB26-0587-4C30-8999-92F81FD0307C}</a:tableStyleId>
              </a:tblPr>
              <a:tblGrid>
                <a:gridCol w="622300">
                  <a:extLst>
                    <a:ext uri="{9D8B030D-6E8A-4147-A177-3AD203B41FA5}">
                      <a16:colId xmlns:a16="http://schemas.microsoft.com/office/drawing/2014/main" val="20000"/>
                    </a:ext>
                  </a:extLst>
                </a:gridCol>
                <a:gridCol w="622300">
                  <a:extLst>
                    <a:ext uri="{9D8B030D-6E8A-4147-A177-3AD203B41FA5}">
                      <a16:colId xmlns:a16="http://schemas.microsoft.com/office/drawing/2014/main" val="20001"/>
                    </a:ext>
                  </a:extLst>
                </a:gridCol>
                <a:gridCol w="622300">
                  <a:extLst>
                    <a:ext uri="{9D8B030D-6E8A-4147-A177-3AD203B41FA5}">
                      <a16:colId xmlns:a16="http://schemas.microsoft.com/office/drawing/2014/main" val="20002"/>
                    </a:ext>
                  </a:extLst>
                </a:gridCol>
                <a:gridCol w="622300">
                  <a:extLst>
                    <a:ext uri="{9D8B030D-6E8A-4147-A177-3AD203B41FA5}">
                      <a16:colId xmlns:a16="http://schemas.microsoft.com/office/drawing/2014/main" val="20003"/>
                    </a:ext>
                  </a:extLst>
                </a:gridCol>
              </a:tblGrid>
              <a:tr h="457200">
                <a:tc>
                  <a:txBody>
                    <a:bodyPr/>
                    <a:lstStyle/>
                    <a:p>
                      <a:pPr marL="1905" algn="ctr">
                        <a:lnSpc>
                          <a:spcPct val="100000"/>
                        </a:lnSpc>
                        <a:spcBef>
                          <a:spcPts val="320"/>
                        </a:spcBef>
                      </a:pPr>
                      <a:r>
                        <a:rPr sz="2400" b="1" spc="-385" dirty="0">
                          <a:latin typeface="Arial"/>
                          <a:cs typeface="Arial"/>
                        </a:rPr>
                        <a:t>A</a:t>
                      </a:r>
                      <a:endParaRPr sz="2400">
                        <a:latin typeface="Arial"/>
                        <a:cs typeface="Arial"/>
                      </a:endParaRPr>
                    </a:p>
                  </a:txBody>
                  <a:tcPr marL="0" marR="0" marT="40640" marB="0">
                    <a:lnL w="12700">
                      <a:solidFill>
                        <a:srgbClr val="EC7C30"/>
                      </a:solidFill>
                      <a:prstDash val="solid"/>
                    </a:lnL>
                    <a:lnR w="12700">
                      <a:solidFill>
                        <a:srgbClr val="EC7C30"/>
                      </a:solidFill>
                      <a:prstDash val="solid"/>
                    </a:lnR>
                    <a:lnT w="12700">
                      <a:solidFill>
                        <a:srgbClr val="EC7C30"/>
                      </a:solidFill>
                      <a:prstDash val="solid"/>
                    </a:lnT>
                    <a:lnB w="12700">
                      <a:solidFill>
                        <a:srgbClr val="EC7C30"/>
                      </a:solidFill>
                      <a:prstDash val="solid"/>
                    </a:lnB>
                    <a:solidFill>
                      <a:srgbClr val="E8E8EE"/>
                    </a:solidFill>
                  </a:tcPr>
                </a:tc>
                <a:tc>
                  <a:txBody>
                    <a:bodyPr/>
                    <a:lstStyle/>
                    <a:p>
                      <a:pPr>
                        <a:lnSpc>
                          <a:spcPct val="100000"/>
                        </a:lnSpc>
                      </a:pPr>
                      <a:endParaRPr sz="2500">
                        <a:latin typeface="Times New Roman"/>
                        <a:cs typeface="Times New Roman"/>
                      </a:endParaRPr>
                    </a:p>
                  </a:txBody>
                  <a:tcPr marL="0" marR="0" marT="0" marB="0">
                    <a:lnL w="12700">
                      <a:solidFill>
                        <a:srgbClr val="EC7C30"/>
                      </a:solidFill>
                      <a:prstDash val="solid"/>
                    </a:lnL>
                    <a:lnR w="12700">
                      <a:solidFill>
                        <a:srgbClr val="EC7C30"/>
                      </a:solidFill>
                      <a:prstDash val="solid"/>
                    </a:lnR>
                    <a:lnT w="12700">
                      <a:solidFill>
                        <a:srgbClr val="EC7C30"/>
                      </a:solidFill>
                      <a:prstDash val="solid"/>
                    </a:lnT>
                    <a:lnB w="12700">
                      <a:solidFill>
                        <a:srgbClr val="EC7C30"/>
                      </a:solidFill>
                      <a:prstDash val="solid"/>
                    </a:lnB>
                    <a:solidFill>
                      <a:srgbClr val="E8E8EE"/>
                    </a:solidFill>
                  </a:tcPr>
                </a:tc>
                <a:tc>
                  <a:txBody>
                    <a:bodyPr/>
                    <a:lstStyle/>
                    <a:p>
                      <a:pPr>
                        <a:lnSpc>
                          <a:spcPct val="100000"/>
                        </a:lnSpc>
                      </a:pPr>
                      <a:endParaRPr sz="2500">
                        <a:latin typeface="Times New Roman"/>
                        <a:cs typeface="Times New Roman"/>
                      </a:endParaRPr>
                    </a:p>
                  </a:txBody>
                  <a:tcPr marL="0" marR="0" marT="0" marB="0">
                    <a:lnL w="12700">
                      <a:solidFill>
                        <a:srgbClr val="EC7C30"/>
                      </a:solidFill>
                      <a:prstDash val="solid"/>
                    </a:lnL>
                    <a:lnR w="12700">
                      <a:solidFill>
                        <a:srgbClr val="EC7C30"/>
                      </a:solidFill>
                      <a:prstDash val="solid"/>
                    </a:lnR>
                    <a:lnT w="12700">
                      <a:solidFill>
                        <a:srgbClr val="EC7C30"/>
                      </a:solidFill>
                      <a:prstDash val="solid"/>
                    </a:lnT>
                    <a:lnB w="12700">
                      <a:solidFill>
                        <a:srgbClr val="EC7C30"/>
                      </a:solidFill>
                      <a:prstDash val="solid"/>
                    </a:lnB>
                    <a:solidFill>
                      <a:srgbClr val="E8E8EE"/>
                    </a:solidFill>
                  </a:tcPr>
                </a:tc>
                <a:tc>
                  <a:txBody>
                    <a:bodyPr/>
                    <a:lstStyle/>
                    <a:p>
                      <a:pPr>
                        <a:lnSpc>
                          <a:spcPct val="100000"/>
                        </a:lnSpc>
                      </a:pPr>
                      <a:endParaRPr sz="2500">
                        <a:latin typeface="Times New Roman"/>
                        <a:cs typeface="Times New Roman"/>
                      </a:endParaRPr>
                    </a:p>
                  </a:txBody>
                  <a:tcPr marL="0" marR="0" marT="0" marB="0">
                    <a:lnL w="12700">
                      <a:solidFill>
                        <a:srgbClr val="EC7C30"/>
                      </a:solidFill>
                      <a:prstDash val="solid"/>
                    </a:lnL>
                    <a:lnR w="12700">
                      <a:solidFill>
                        <a:srgbClr val="EC7C30"/>
                      </a:solidFill>
                      <a:prstDash val="solid"/>
                    </a:lnR>
                    <a:lnT w="12700">
                      <a:solidFill>
                        <a:srgbClr val="EC7C30"/>
                      </a:solidFill>
                      <a:prstDash val="solid"/>
                    </a:lnT>
                    <a:lnB w="12700">
                      <a:solidFill>
                        <a:srgbClr val="EC7C30"/>
                      </a:solidFill>
                      <a:prstDash val="solid"/>
                    </a:lnB>
                    <a:solidFill>
                      <a:srgbClr val="E8E8EE"/>
                    </a:solidFill>
                  </a:tcPr>
                </a:tc>
                <a:extLst>
                  <a:ext uri="{0D108BD9-81ED-4DB2-BD59-A6C34878D82A}">
                    <a16:rowId xmlns:a16="http://schemas.microsoft.com/office/drawing/2014/main" val="10000"/>
                  </a:ext>
                </a:extLst>
              </a:tr>
            </a:tbl>
          </a:graphicData>
        </a:graphic>
      </p:graphicFrame>
      <p:graphicFrame>
        <p:nvGraphicFramePr>
          <p:cNvPr id="18" name="object 18"/>
          <p:cNvGraphicFramePr>
            <a:graphicFrameLocks noGrp="1"/>
          </p:cNvGraphicFramePr>
          <p:nvPr/>
        </p:nvGraphicFramePr>
        <p:xfrm>
          <a:off x="2351151" y="4179823"/>
          <a:ext cx="2489200" cy="457200"/>
        </p:xfrm>
        <a:graphic>
          <a:graphicData uri="http://schemas.openxmlformats.org/drawingml/2006/table">
            <a:tbl>
              <a:tblPr firstRow="1" bandRow="1">
                <a:tableStyleId>{2D5ABB26-0587-4C30-8999-92F81FD0307C}</a:tableStyleId>
              </a:tblPr>
              <a:tblGrid>
                <a:gridCol w="622300">
                  <a:extLst>
                    <a:ext uri="{9D8B030D-6E8A-4147-A177-3AD203B41FA5}">
                      <a16:colId xmlns:a16="http://schemas.microsoft.com/office/drawing/2014/main" val="20000"/>
                    </a:ext>
                  </a:extLst>
                </a:gridCol>
                <a:gridCol w="622300">
                  <a:extLst>
                    <a:ext uri="{9D8B030D-6E8A-4147-A177-3AD203B41FA5}">
                      <a16:colId xmlns:a16="http://schemas.microsoft.com/office/drawing/2014/main" val="20001"/>
                    </a:ext>
                  </a:extLst>
                </a:gridCol>
                <a:gridCol w="622300">
                  <a:extLst>
                    <a:ext uri="{9D8B030D-6E8A-4147-A177-3AD203B41FA5}">
                      <a16:colId xmlns:a16="http://schemas.microsoft.com/office/drawing/2014/main" val="20002"/>
                    </a:ext>
                  </a:extLst>
                </a:gridCol>
                <a:gridCol w="622300">
                  <a:extLst>
                    <a:ext uri="{9D8B030D-6E8A-4147-A177-3AD203B41FA5}">
                      <a16:colId xmlns:a16="http://schemas.microsoft.com/office/drawing/2014/main" val="20003"/>
                    </a:ext>
                  </a:extLst>
                </a:gridCol>
              </a:tblGrid>
              <a:tr h="457200">
                <a:tc>
                  <a:txBody>
                    <a:bodyPr/>
                    <a:lstStyle/>
                    <a:p>
                      <a:pPr marL="1270" algn="ctr">
                        <a:lnSpc>
                          <a:spcPct val="100000"/>
                        </a:lnSpc>
                        <a:spcBef>
                          <a:spcPts val="320"/>
                        </a:spcBef>
                      </a:pPr>
                      <a:r>
                        <a:rPr sz="2400" b="1" spc="-385" dirty="0">
                          <a:latin typeface="Arial"/>
                          <a:cs typeface="Arial"/>
                        </a:rPr>
                        <a:t>B</a:t>
                      </a:r>
                      <a:endParaRPr sz="2400">
                        <a:latin typeface="Arial"/>
                        <a:cs typeface="Arial"/>
                      </a:endParaRPr>
                    </a:p>
                  </a:txBody>
                  <a:tcPr marL="0" marR="0" marT="40640" marB="0">
                    <a:lnL w="12700">
                      <a:solidFill>
                        <a:srgbClr val="EC7C30"/>
                      </a:solidFill>
                      <a:prstDash val="solid"/>
                    </a:lnL>
                    <a:lnR w="12700">
                      <a:solidFill>
                        <a:srgbClr val="EC7C30"/>
                      </a:solidFill>
                      <a:prstDash val="solid"/>
                    </a:lnR>
                    <a:lnT w="12700">
                      <a:solidFill>
                        <a:srgbClr val="EC7C30"/>
                      </a:solidFill>
                      <a:prstDash val="solid"/>
                    </a:lnT>
                    <a:lnB w="12700">
                      <a:solidFill>
                        <a:srgbClr val="EC7C30"/>
                      </a:solidFill>
                      <a:prstDash val="solid"/>
                    </a:lnB>
                    <a:solidFill>
                      <a:srgbClr val="E8E8EE"/>
                    </a:solidFill>
                  </a:tcPr>
                </a:tc>
                <a:tc>
                  <a:txBody>
                    <a:bodyPr/>
                    <a:lstStyle/>
                    <a:p>
                      <a:pPr>
                        <a:lnSpc>
                          <a:spcPct val="100000"/>
                        </a:lnSpc>
                      </a:pPr>
                      <a:endParaRPr sz="2500">
                        <a:latin typeface="Times New Roman"/>
                        <a:cs typeface="Times New Roman"/>
                      </a:endParaRPr>
                    </a:p>
                  </a:txBody>
                  <a:tcPr marL="0" marR="0" marT="0" marB="0">
                    <a:lnL w="12700">
                      <a:solidFill>
                        <a:srgbClr val="EC7C30"/>
                      </a:solidFill>
                      <a:prstDash val="solid"/>
                    </a:lnL>
                    <a:lnR w="12700">
                      <a:solidFill>
                        <a:srgbClr val="EC7C30"/>
                      </a:solidFill>
                      <a:prstDash val="solid"/>
                    </a:lnR>
                    <a:lnT w="12700">
                      <a:solidFill>
                        <a:srgbClr val="EC7C30"/>
                      </a:solidFill>
                      <a:prstDash val="solid"/>
                    </a:lnT>
                    <a:lnB w="12700">
                      <a:solidFill>
                        <a:srgbClr val="EC7C30"/>
                      </a:solidFill>
                      <a:prstDash val="solid"/>
                    </a:lnB>
                    <a:solidFill>
                      <a:srgbClr val="E8E8EE"/>
                    </a:solidFill>
                  </a:tcPr>
                </a:tc>
                <a:tc>
                  <a:txBody>
                    <a:bodyPr/>
                    <a:lstStyle/>
                    <a:p>
                      <a:pPr>
                        <a:lnSpc>
                          <a:spcPct val="100000"/>
                        </a:lnSpc>
                      </a:pPr>
                      <a:endParaRPr sz="2500">
                        <a:latin typeface="Times New Roman"/>
                        <a:cs typeface="Times New Roman"/>
                      </a:endParaRPr>
                    </a:p>
                  </a:txBody>
                  <a:tcPr marL="0" marR="0" marT="0" marB="0">
                    <a:lnL w="12700">
                      <a:solidFill>
                        <a:srgbClr val="EC7C30"/>
                      </a:solidFill>
                      <a:prstDash val="solid"/>
                    </a:lnL>
                    <a:lnR w="12700">
                      <a:solidFill>
                        <a:srgbClr val="EC7C30"/>
                      </a:solidFill>
                      <a:prstDash val="solid"/>
                    </a:lnR>
                    <a:lnT w="12700">
                      <a:solidFill>
                        <a:srgbClr val="EC7C30"/>
                      </a:solidFill>
                      <a:prstDash val="solid"/>
                    </a:lnT>
                    <a:lnB w="12700">
                      <a:solidFill>
                        <a:srgbClr val="EC7C30"/>
                      </a:solidFill>
                      <a:prstDash val="solid"/>
                    </a:lnB>
                    <a:solidFill>
                      <a:srgbClr val="E8E8EE"/>
                    </a:solidFill>
                  </a:tcPr>
                </a:tc>
                <a:tc>
                  <a:txBody>
                    <a:bodyPr/>
                    <a:lstStyle/>
                    <a:p>
                      <a:pPr>
                        <a:lnSpc>
                          <a:spcPct val="100000"/>
                        </a:lnSpc>
                      </a:pPr>
                      <a:endParaRPr sz="2500">
                        <a:latin typeface="Times New Roman"/>
                        <a:cs typeface="Times New Roman"/>
                      </a:endParaRPr>
                    </a:p>
                  </a:txBody>
                  <a:tcPr marL="0" marR="0" marT="0" marB="0">
                    <a:lnL w="12700">
                      <a:solidFill>
                        <a:srgbClr val="EC7C30"/>
                      </a:solidFill>
                      <a:prstDash val="solid"/>
                    </a:lnL>
                    <a:lnR w="12700">
                      <a:solidFill>
                        <a:srgbClr val="EC7C30"/>
                      </a:solidFill>
                      <a:prstDash val="solid"/>
                    </a:lnR>
                    <a:lnT w="12700">
                      <a:solidFill>
                        <a:srgbClr val="EC7C30"/>
                      </a:solidFill>
                      <a:prstDash val="solid"/>
                    </a:lnT>
                    <a:lnB w="12700">
                      <a:solidFill>
                        <a:srgbClr val="EC7C30"/>
                      </a:solidFill>
                      <a:prstDash val="solid"/>
                    </a:lnB>
                    <a:solidFill>
                      <a:srgbClr val="E8E8EE"/>
                    </a:solidFill>
                  </a:tcPr>
                </a:tc>
                <a:extLst>
                  <a:ext uri="{0D108BD9-81ED-4DB2-BD59-A6C34878D82A}">
                    <a16:rowId xmlns:a16="http://schemas.microsoft.com/office/drawing/2014/main" val="10000"/>
                  </a:ext>
                </a:extLst>
              </a:tr>
            </a:tbl>
          </a:graphicData>
        </a:graphic>
      </p:graphicFrame>
      <p:graphicFrame>
        <p:nvGraphicFramePr>
          <p:cNvPr id="19" name="object 19"/>
          <p:cNvGraphicFramePr>
            <a:graphicFrameLocks noGrp="1"/>
          </p:cNvGraphicFramePr>
          <p:nvPr/>
        </p:nvGraphicFramePr>
        <p:xfrm>
          <a:off x="2354326" y="4745101"/>
          <a:ext cx="2489200" cy="457200"/>
        </p:xfrm>
        <a:graphic>
          <a:graphicData uri="http://schemas.openxmlformats.org/drawingml/2006/table">
            <a:tbl>
              <a:tblPr firstRow="1" bandRow="1">
                <a:tableStyleId>{2D5ABB26-0587-4C30-8999-92F81FD0307C}</a:tableStyleId>
              </a:tblPr>
              <a:tblGrid>
                <a:gridCol w="622300">
                  <a:extLst>
                    <a:ext uri="{9D8B030D-6E8A-4147-A177-3AD203B41FA5}">
                      <a16:colId xmlns:a16="http://schemas.microsoft.com/office/drawing/2014/main" val="20000"/>
                    </a:ext>
                  </a:extLst>
                </a:gridCol>
                <a:gridCol w="622300">
                  <a:extLst>
                    <a:ext uri="{9D8B030D-6E8A-4147-A177-3AD203B41FA5}">
                      <a16:colId xmlns:a16="http://schemas.microsoft.com/office/drawing/2014/main" val="20001"/>
                    </a:ext>
                  </a:extLst>
                </a:gridCol>
                <a:gridCol w="622300">
                  <a:extLst>
                    <a:ext uri="{9D8B030D-6E8A-4147-A177-3AD203B41FA5}">
                      <a16:colId xmlns:a16="http://schemas.microsoft.com/office/drawing/2014/main" val="20002"/>
                    </a:ext>
                  </a:extLst>
                </a:gridCol>
                <a:gridCol w="622300">
                  <a:extLst>
                    <a:ext uri="{9D8B030D-6E8A-4147-A177-3AD203B41FA5}">
                      <a16:colId xmlns:a16="http://schemas.microsoft.com/office/drawing/2014/main" val="20003"/>
                    </a:ext>
                  </a:extLst>
                </a:gridCol>
              </a:tblGrid>
              <a:tr h="457200">
                <a:tc>
                  <a:txBody>
                    <a:bodyPr/>
                    <a:lstStyle/>
                    <a:p>
                      <a:pPr marL="1270" algn="ctr">
                        <a:lnSpc>
                          <a:spcPct val="100000"/>
                        </a:lnSpc>
                        <a:spcBef>
                          <a:spcPts val="320"/>
                        </a:spcBef>
                      </a:pPr>
                      <a:r>
                        <a:rPr sz="2400" b="1" spc="-385" dirty="0">
                          <a:latin typeface="Arial"/>
                          <a:cs typeface="Arial"/>
                        </a:rPr>
                        <a:t>C</a:t>
                      </a:r>
                      <a:endParaRPr sz="2400">
                        <a:latin typeface="Arial"/>
                        <a:cs typeface="Arial"/>
                      </a:endParaRPr>
                    </a:p>
                  </a:txBody>
                  <a:tcPr marL="0" marR="0" marT="40640" marB="0">
                    <a:lnL w="12700">
                      <a:solidFill>
                        <a:srgbClr val="EC7C30"/>
                      </a:solidFill>
                      <a:prstDash val="solid"/>
                    </a:lnL>
                    <a:lnR w="12700">
                      <a:solidFill>
                        <a:srgbClr val="EC7C30"/>
                      </a:solidFill>
                      <a:prstDash val="solid"/>
                    </a:lnR>
                    <a:lnT w="12700">
                      <a:solidFill>
                        <a:srgbClr val="EC7C30"/>
                      </a:solidFill>
                      <a:prstDash val="solid"/>
                    </a:lnT>
                    <a:lnB w="12700">
                      <a:solidFill>
                        <a:srgbClr val="EC7C30"/>
                      </a:solidFill>
                      <a:prstDash val="solid"/>
                    </a:lnB>
                    <a:solidFill>
                      <a:srgbClr val="E8E8EE"/>
                    </a:solidFill>
                  </a:tcPr>
                </a:tc>
                <a:tc>
                  <a:txBody>
                    <a:bodyPr/>
                    <a:lstStyle/>
                    <a:p>
                      <a:pPr>
                        <a:lnSpc>
                          <a:spcPct val="100000"/>
                        </a:lnSpc>
                      </a:pPr>
                      <a:endParaRPr sz="2500">
                        <a:latin typeface="Times New Roman"/>
                        <a:cs typeface="Times New Roman"/>
                      </a:endParaRPr>
                    </a:p>
                  </a:txBody>
                  <a:tcPr marL="0" marR="0" marT="0" marB="0">
                    <a:lnL w="12700">
                      <a:solidFill>
                        <a:srgbClr val="EC7C30"/>
                      </a:solidFill>
                      <a:prstDash val="solid"/>
                    </a:lnL>
                    <a:lnR w="12700">
                      <a:solidFill>
                        <a:srgbClr val="EC7C30"/>
                      </a:solidFill>
                      <a:prstDash val="solid"/>
                    </a:lnR>
                    <a:lnT w="12700">
                      <a:solidFill>
                        <a:srgbClr val="EC7C30"/>
                      </a:solidFill>
                      <a:prstDash val="solid"/>
                    </a:lnT>
                    <a:lnB w="12700">
                      <a:solidFill>
                        <a:srgbClr val="EC7C30"/>
                      </a:solidFill>
                      <a:prstDash val="solid"/>
                    </a:lnB>
                    <a:solidFill>
                      <a:srgbClr val="E8E8EE"/>
                    </a:solidFill>
                  </a:tcPr>
                </a:tc>
                <a:tc>
                  <a:txBody>
                    <a:bodyPr/>
                    <a:lstStyle/>
                    <a:p>
                      <a:pPr>
                        <a:lnSpc>
                          <a:spcPct val="100000"/>
                        </a:lnSpc>
                      </a:pPr>
                      <a:endParaRPr sz="2500">
                        <a:latin typeface="Times New Roman"/>
                        <a:cs typeface="Times New Roman"/>
                      </a:endParaRPr>
                    </a:p>
                  </a:txBody>
                  <a:tcPr marL="0" marR="0" marT="0" marB="0">
                    <a:lnL w="12700">
                      <a:solidFill>
                        <a:srgbClr val="EC7C30"/>
                      </a:solidFill>
                      <a:prstDash val="solid"/>
                    </a:lnL>
                    <a:lnR w="12700">
                      <a:solidFill>
                        <a:srgbClr val="EC7C30"/>
                      </a:solidFill>
                      <a:prstDash val="solid"/>
                    </a:lnR>
                    <a:lnT w="12700">
                      <a:solidFill>
                        <a:srgbClr val="EC7C30"/>
                      </a:solidFill>
                      <a:prstDash val="solid"/>
                    </a:lnT>
                    <a:lnB w="12700">
                      <a:solidFill>
                        <a:srgbClr val="EC7C30"/>
                      </a:solidFill>
                      <a:prstDash val="solid"/>
                    </a:lnB>
                    <a:solidFill>
                      <a:srgbClr val="E8E8EE"/>
                    </a:solidFill>
                  </a:tcPr>
                </a:tc>
                <a:tc>
                  <a:txBody>
                    <a:bodyPr/>
                    <a:lstStyle/>
                    <a:p>
                      <a:pPr>
                        <a:lnSpc>
                          <a:spcPct val="100000"/>
                        </a:lnSpc>
                      </a:pPr>
                      <a:endParaRPr sz="2500">
                        <a:latin typeface="Times New Roman"/>
                        <a:cs typeface="Times New Roman"/>
                      </a:endParaRPr>
                    </a:p>
                  </a:txBody>
                  <a:tcPr marL="0" marR="0" marT="0" marB="0">
                    <a:lnL w="12700">
                      <a:solidFill>
                        <a:srgbClr val="EC7C30"/>
                      </a:solidFill>
                      <a:prstDash val="solid"/>
                    </a:lnL>
                    <a:lnR w="12700">
                      <a:solidFill>
                        <a:srgbClr val="EC7C30"/>
                      </a:solidFill>
                      <a:prstDash val="solid"/>
                    </a:lnR>
                    <a:lnT w="12700">
                      <a:solidFill>
                        <a:srgbClr val="EC7C30"/>
                      </a:solidFill>
                      <a:prstDash val="solid"/>
                    </a:lnT>
                    <a:lnB w="12700">
                      <a:solidFill>
                        <a:srgbClr val="EC7C30"/>
                      </a:solidFill>
                      <a:prstDash val="solid"/>
                    </a:lnB>
                    <a:solidFill>
                      <a:srgbClr val="E8E8EE"/>
                    </a:solidFill>
                  </a:tcPr>
                </a:tc>
                <a:extLst>
                  <a:ext uri="{0D108BD9-81ED-4DB2-BD59-A6C34878D82A}">
                    <a16:rowId xmlns:a16="http://schemas.microsoft.com/office/drawing/2014/main" val="10000"/>
                  </a:ext>
                </a:extLst>
              </a:tr>
            </a:tbl>
          </a:graphicData>
        </a:graphic>
      </p:graphicFrame>
      <p:graphicFrame>
        <p:nvGraphicFramePr>
          <p:cNvPr id="20" name="object 20"/>
          <p:cNvGraphicFramePr>
            <a:graphicFrameLocks noGrp="1"/>
          </p:cNvGraphicFramePr>
          <p:nvPr/>
        </p:nvGraphicFramePr>
        <p:xfrm>
          <a:off x="2354326" y="5310251"/>
          <a:ext cx="2489200" cy="456565"/>
        </p:xfrm>
        <a:graphic>
          <a:graphicData uri="http://schemas.openxmlformats.org/drawingml/2006/table">
            <a:tbl>
              <a:tblPr firstRow="1" bandRow="1">
                <a:tableStyleId>{2D5ABB26-0587-4C30-8999-92F81FD0307C}</a:tableStyleId>
              </a:tblPr>
              <a:tblGrid>
                <a:gridCol w="622300">
                  <a:extLst>
                    <a:ext uri="{9D8B030D-6E8A-4147-A177-3AD203B41FA5}">
                      <a16:colId xmlns:a16="http://schemas.microsoft.com/office/drawing/2014/main" val="20000"/>
                    </a:ext>
                  </a:extLst>
                </a:gridCol>
                <a:gridCol w="622300">
                  <a:extLst>
                    <a:ext uri="{9D8B030D-6E8A-4147-A177-3AD203B41FA5}">
                      <a16:colId xmlns:a16="http://schemas.microsoft.com/office/drawing/2014/main" val="20001"/>
                    </a:ext>
                  </a:extLst>
                </a:gridCol>
                <a:gridCol w="622300">
                  <a:extLst>
                    <a:ext uri="{9D8B030D-6E8A-4147-A177-3AD203B41FA5}">
                      <a16:colId xmlns:a16="http://schemas.microsoft.com/office/drawing/2014/main" val="20002"/>
                    </a:ext>
                  </a:extLst>
                </a:gridCol>
                <a:gridCol w="622300">
                  <a:extLst>
                    <a:ext uri="{9D8B030D-6E8A-4147-A177-3AD203B41FA5}">
                      <a16:colId xmlns:a16="http://schemas.microsoft.com/office/drawing/2014/main" val="20003"/>
                    </a:ext>
                  </a:extLst>
                </a:gridCol>
              </a:tblGrid>
              <a:tr h="456565">
                <a:tc>
                  <a:txBody>
                    <a:bodyPr/>
                    <a:lstStyle/>
                    <a:p>
                      <a:pPr marL="1905" algn="ctr">
                        <a:lnSpc>
                          <a:spcPct val="100000"/>
                        </a:lnSpc>
                        <a:spcBef>
                          <a:spcPts val="320"/>
                        </a:spcBef>
                      </a:pPr>
                      <a:r>
                        <a:rPr sz="2400" b="1" spc="-385" dirty="0">
                          <a:latin typeface="Arial"/>
                          <a:cs typeface="Arial"/>
                        </a:rPr>
                        <a:t>D</a:t>
                      </a:r>
                      <a:endParaRPr sz="2400">
                        <a:latin typeface="Arial"/>
                        <a:cs typeface="Arial"/>
                      </a:endParaRPr>
                    </a:p>
                  </a:txBody>
                  <a:tcPr marL="0" marR="0" marT="40640" marB="0">
                    <a:lnL w="12700">
                      <a:solidFill>
                        <a:srgbClr val="EC7C30"/>
                      </a:solidFill>
                      <a:prstDash val="solid"/>
                    </a:lnL>
                    <a:lnR w="12700">
                      <a:solidFill>
                        <a:srgbClr val="EC7C30"/>
                      </a:solidFill>
                      <a:prstDash val="solid"/>
                    </a:lnR>
                    <a:lnT w="12700">
                      <a:solidFill>
                        <a:srgbClr val="EC7C30"/>
                      </a:solidFill>
                      <a:prstDash val="solid"/>
                    </a:lnT>
                    <a:lnB w="12700">
                      <a:solidFill>
                        <a:srgbClr val="EC7C30"/>
                      </a:solidFill>
                      <a:prstDash val="solid"/>
                    </a:lnB>
                    <a:solidFill>
                      <a:srgbClr val="E8E8EE"/>
                    </a:solidFill>
                  </a:tcPr>
                </a:tc>
                <a:tc>
                  <a:txBody>
                    <a:bodyPr/>
                    <a:lstStyle/>
                    <a:p>
                      <a:pPr>
                        <a:lnSpc>
                          <a:spcPct val="100000"/>
                        </a:lnSpc>
                      </a:pPr>
                      <a:endParaRPr sz="2500">
                        <a:latin typeface="Times New Roman"/>
                        <a:cs typeface="Times New Roman"/>
                      </a:endParaRPr>
                    </a:p>
                  </a:txBody>
                  <a:tcPr marL="0" marR="0" marT="0" marB="0">
                    <a:lnL w="12700">
                      <a:solidFill>
                        <a:srgbClr val="EC7C30"/>
                      </a:solidFill>
                      <a:prstDash val="solid"/>
                    </a:lnL>
                    <a:lnR w="12700">
                      <a:solidFill>
                        <a:srgbClr val="EC7C30"/>
                      </a:solidFill>
                      <a:prstDash val="solid"/>
                    </a:lnR>
                    <a:lnT w="12700">
                      <a:solidFill>
                        <a:srgbClr val="EC7C30"/>
                      </a:solidFill>
                      <a:prstDash val="solid"/>
                    </a:lnT>
                    <a:lnB w="12700">
                      <a:solidFill>
                        <a:srgbClr val="EC7C30"/>
                      </a:solidFill>
                      <a:prstDash val="solid"/>
                    </a:lnB>
                    <a:solidFill>
                      <a:srgbClr val="E8E8EE"/>
                    </a:solidFill>
                  </a:tcPr>
                </a:tc>
                <a:tc>
                  <a:txBody>
                    <a:bodyPr/>
                    <a:lstStyle/>
                    <a:p>
                      <a:pPr>
                        <a:lnSpc>
                          <a:spcPct val="100000"/>
                        </a:lnSpc>
                      </a:pPr>
                      <a:endParaRPr sz="2500">
                        <a:latin typeface="Times New Roman"/>
                        <a:cs typeface="Times New Roman"/>
                      </a:endParaRPr>
                    </a:p>
                  </a:txBody>
                  <a:tcPr marL="0" marR="0" marT="0" marB="0">
                    <a:lnL w="12700">
                      <a:solidFill>
                        <a:srgbClr val="EC7C30"/>
                      </a:solidFill>
                      <a:prstDash val="solid"/>
                    </a:lnL>
                    <a:lnR w="12700">
                      <a:solidFill>
                        <a:srgbClr val="EC7C30"/>
                      </a:solidFill>
                      <a:prstDash val="solid"/>
                    </a:lnR>
                    <a:lnT w="12700">
                      <a:solidFill>
                        <a:srgbClr val="EC7C30"/>
                      </a:solidFill>
                      <a:prstDash val="solid"/>
                    </a:lnT>
                    <a:lnB w="12700">
                      <a:solidFill>
                        <a:srgbClr val="EC7C30"/>
                      </a:solidFill>
                      <a:prstDash val="solid"/>
                    </a:lnB>
                    <a:solidFill>
                      <a:srgbClr val="E8E8EE"/>
                    </a:solidFill>
                  </a:tcPr>
                </a:tc>
                <a:tc>
                  <a:txBody>
                    <a:bodyPr/>
                    <a:lstStyle/>
                    <a:p>
                      <a:pPr>
                        <a:lnSpc>
                          <a:spcPct val="100000"/>
                        </a:lnSpc>
                      </a:pPr>
                      <a:endParaRPr sz="2500">
                        <a:latin typeface="Times New Roman"/>
                        <a:cs typeface="Times New Roman"/>
                      </a:endParaRPr>
                    </a:p>
                  </a:txBody>
                  <a:tcPr marL="0" marR="0" marT="0" marB="0">
                    <a:lnL w="12700">
                      <a:solidFill>
                        <a:srgbClr val="EC7C30"/>
                      </a:solidFill>
                      <a:prstDash val="solid"/>
                    </a:lnL>
                    <a:lnR w="12700">
                      <a:solidFill>
                        <a:srgbClr val="EC7C30"/>
                      </a:solidFill>
                      <a:prstDash val="solid"/>
                    </a:lnR>
                    <a:lnT w="12700">
                      <a:solidFill>
                        <a:srgbClr val="EC7C30"/>
                      </a:solidFill>
                      <a:prstDash val="solid"/>
                    </a:lnT>
                    <a:lnB w="12700">
                      <a:solidFill>
                        <a:srgbClr val="EC7C30"/>
                      </a:solidFill>
                      <a:prstDash val="solid"/>
                    </a:lnB>
                    <a:solidFill>
                      <a:srgbClr val="E8E8EE"/>
                    </a:solidFill>
                  </a:tcPr>
                </a:tc>
                <a:extLst>
                  <a:ext uri="{0D108BD9-81ED-4DB2-BD59-A6C34878D82A}">
                    <a16:rowId xmlns:a16="http://schemas.microsoft.com/office/drawing/2014/main" val="10000"/>
                  </a:ext>
                </a:extLst>
              </a:tr>
            </a:tbl>
          </a:graphicData>
        </a:graphic>
      </p:graphicFrame>
      <p:sp>
        <p:nvSpPr>
          <p:cNvPr id="21" name="object 21"/>
          <p:cNvSpPr txBox="1"/>
          <p:nvPr/>
        </p:nvSpPr>
        <p:spPr>
          <a:xfrm>
            <a:off x="1910842" y="3454400"/>
            <a:ext cx="408305" cy="1685289"/>
          </a:xfrm>
          <a:prstGeom prst="rect">
            <a:avLst/>
          </a:prstGeom>
        </p:spPr>
        <p:txBody>
          <a:bodyPr vert="horz" wrap="square" lIns="0" tIns="11430" rIns="0" bIns="0" rtlCol="0">
            <a:spAutoFit/>
          </a:bodyPr>
          <a:lstStyle/>
          <a:p>
            <a:pPr marL="12700" marR="5080" indent="10795" algn="just">
              <a:lnSpc>
                <a:spcPct val="151300"/>
              </a:lnSpc>
              <a:spcBef>
                <a:spcPts val="90"/>
              </a:spcBef>
            </a:pPr>
            <a:r>
              <a:rPr sz="2400" spc="-25" dirty="0">
                <a:latin typeface="Arial MT"/>
                <a:cs typeface="Arial MT"/>
              </a:rPr>
              <a:t>P1 P2 P3</a:t>
            </a:r>
            <a:endParaRPr sz="2400">
              <a:latin typeface="Arial MT"/>
              <a:cs typeface="Arial MT"/>
            </a:endParaRPr>
          </a:p>
        </p:txBody>
      </p:sp>
      <p:sp>
        <p:nvSpPr>
          <p:cNvPr id="22" name="object 22"/>
          <p:cNvSpPr txBox="1"/>
          <p:nvPr/>
        </p:nvSpPr>
        <p:spPr>
          <a:xfrm>
            <a:off x="1906270" y="5300573"/>
            <a:ext cx="397510" cy="391160"/>
          </a:xfrm>
          <a:prstGeom prst="rect">
            <a:avLst/>
          </a:prstGeom>
        </p:spPr>
        <p:txBody>
          <a:bodyPr vert="horz" wrap="square" lIns="0" tIns="12700" rIns="0" bIns="0" rtlCol="0">
            <a:spAutoFit/>
          </a:bodyPr>
          <a:lstStyle/>
          <a:p>
            <a:pPr marL="12700">
              <a:lnSpc>
                <a:spcPct val="100000"/>
              </a:lnSpc>
              <a:spcBef>
                <a:spcPts val="100"/>
              </a:spcBef>
            </a:pPr>
            <a:r>
              <a:rPr sz="2400" spc="-25" dirty="0">
                <a:latin typeface="Arial MT"/>
                <a:cs typeface="Arial MT"/>
              </a:rPr>
              <a:t>P4</a:t>
            </a:r>
            <a:endParaRPr sz="2400">
              <a:latin typeface="Arial MT"/>
              <a:cs typeface="Arial MT"/>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dirty="0">
                <a:solidFill>
                  <a:srgbClr val="001F5F"/>
                </a:solidFill>
              </a:rPr>
              <a:t>Gather</a:t>
            </a:r>
            <a:r>
              <a:rPr spc="-20" dirty="0">
                <a:solidFill>
                  <a:srgbClr val="001F5F"/>
                </a:solidFill>
              </a:rPr>
              <a:t> </a:t>
            </a:r>
            <a:r>
              <a:rPr dirty="0">
                <a:solidFill>
                  <a:srgbClr val="001F5F"/>
                </a:solidFill>
              </a:rPr>
              <a:t>to</a:t>
            </a:r>
            <a:r>
              <a:rPr spc="-15" dirty="0">
                <a:solidFill>
                  <a:srgbClr val="001F5F"/>
                </a:solidFill>
              </a:rPr>
              <a:t> </a:t>
            </a:r>
            <a:r>
              <a:rPr spc="-25" dirty="0">
                <a:solidFill>
                  <a:srgbClr val="001F5F"/>
                </a:solidFill>
              </a:rPr>
              <a:t>All</a:t>
            </a:r>
          </a:p>
        </p:txBody>
      </p:sp>
      <p:sp>
        <p:nvSpPr>
          <p:cNvPr id="3" name="object 3"/>
          <p:cNvSpPr txBox="1"/>
          <p:nvPr/>
        </p:nvSpPr>
        <p:spPr>
          <a:xfrm>
            <a:off x="850493" y="1378458"/>
            <a:ext cx="10474325" cy="1626870"/>
          </a:xfrm>
          <a:prstGeom prst="rect">
            <a:avLst/>
          </a:prstGeom>
        </p:spPr>
        <p:txBody>
          <a:bodyPr vert="horz" wrap="square" lIns="0" tIns="12700" rIns="0" bIns="0" rtlCol="0">
            <a:spAutoFit/>
          </a:bodyPr>
          <a:lstStyle/>
          <a:p>
            <a:pPr marL="393065" indent="-380365">
              <a:lnSpc>
                <a:spcPct val="100000"/>
              </a:lnSpc>
              <a:spcBef>
                <a:spcPts val="100"/>
              </a:spcBef>
              <a:buChar char="•"/>
              <a:tabLst>
                <a:tab pos="393065" algn="l"/>
              </a:tabLst>
            </a:pPr>
            <a:r>
              <a:rPr sz="2400" dirty="0">
                <a:latin typeface="Arial MT"/>
                <a:cs typeface="Arial MT"/>
              </a:rPr>
              <a:t>int</a:t>
            </a:r>
            <a:r>
              <a:rPr sz="2400" spc="-75" dirty="0">
                <a:latin typeface="Arial MT"/>
                <a:cs typeface="Arial MT"/>
              </a:rPr>
              <a:t> </a:t>
            </a:r>
            <a:r>
              <a:rPr sz="2400" spc="-10" dirty="0">
                <a:latin typeface="Arial MT"/>
                <a:cs typeface="Arial MT"/>
              </a:rPr>
              <a:t>MPI_Allgather(void</a:t>
            </a:r>
            <a:r>
              <a:rPr sz="2400" spc="-60" dirty="0">
                <a:latin typeface="Arial MT"/>
                <a:cs typeface="Arial MT"/>
              </a:rPr>
              <a:t> </a:t>
            </a:r>
            <a:r>
              <a:rPr sz="2400" dirty="0">
                <a:latin typeface="Arial MT"/>
                <a:cs typeface="Arial MT"/>
              </a:rPr>
              <a:t>*sendbuf,</a:t>
            </a:r>
            <a:r>
              <a:rPr sz="2400" spc="-75" dirty="0">
                <a:latin typeface="Arial MT"/>
                <a:cs typeface="Arial MT"/>
              </a:rPr>
              <a:t> </a:t>
            </a:r>
            <a:r>
              <a:rPr sz="2400" dirty="0">
                <a:latin typeface="Arial MT"/>
                <a:cs typeface="Arial MT"/>
              </a:rPr>
              <a:t>int</a:t>
            </a:r>
            <a:r>
              <a:rPr sz="2400" spc="-80" dirty="0">
                <a:latin typeface="Arial MT"/>
                <a:cs typeface="Arial MT"/>
              </a:rPr>
              <a:t> </a:t>
            </a:r>
            <a:r>
              <a:rPr sz="2400" dirty="0">
                <a:latin typeface="Arial MT"/>
                <a:cs typeface="Arial MT"/>
              </a:rPr>
              <a:t>sendcnt,</a:t>
            </a:r>
            <a:r>
              <a:rPr sz="2400" spc="-75" dirty="0">
                <a:latin typeface="Arial MT"/>
                <a:cs typeface="Arial MT"/>
              </a:rPr>
              <a:t> </a:t>
            </a:r>
            <a:r>
              <a:rPr sz="2400" spc="-10" dirty="0">
                <a:latin typeface="Arial MT"/>
                <a:cs typeface="Arial MT"/>
              </a:rPr>
              <a:t>MPI_Datatype</a:t>
            </a:r>
            <a:r>
              <a:rPr sz="2400" spc="-80" dirty="0">
                <a:latin typeface="Arial MT"/>
                <a:cs typeface="Arial MT"/>
              </a:rPr>
              <a:t> </a:t>
            </a:r>
            <a:r>
              <a:rPr sz="2400" dirty="0">
                <a:latin typeface="Arial MT"/>
                <a:cs typeface="Arial MT"/>
              </a:rPr>
              <a:t>sendtype,</a:t>
            </a:r>
            <a:r>
              <a:rPr sz="2400" spc="-80" dirty="0">
                <a:latin typeface="Arial MT"/>
                <a:cs typeface="Arial MT"/>
              </a:rPr>
              <a:t> </a:t>
            </a:r>
            <a:r>
              <a:rPr sz="2400" spc="-20" dirty="0">
                <a:latin typeface="Arial MT"/>
                <a:cs typeface="Arial MT"/>
              </a:rPr>
              <a:t>void</a:t>
            </a:r>
            <a:endParaRPr sz="2400">
              <a:latin typeface="Arial MT"/>
              <a:cs typeface="Arial MT"/>
            </a:endParaRPr>
          </a:p>
          <a:p>
            <a:pPr marL="393700">
              <a:lnSpc>
                <a:spcPct val="100000"/>
              </a:lnSpc>
            </a:pPr>
            <a:r>
              <a:rPr sz="2400" dirty="0">
                <a:latin typeface="Arial MT"/>
                <a:cs typeface="Arial MT"/>
              </a:rPr>
              <a:t>*recvbuf,</a:t>
            </a:r>
            <a:r>
              <a:rPr sz="2400" spc="-85" dirty="0">
                <a:latin typeface="Arial MT"/>
                <a:cs typeface="Arial MT"/>
              </a:rPr>
              <a:t> </a:t>
            </a:r>
            <a:r>
              <a:rPr sz="2400" dirty="0">
                <a:latin typeface="Arial MT"/>
                <a:cs typeface="Arial MT"/>
              </a:rPr>
              <a:t>int</a:t>
            </a:r>
            <a:r>
              <a:rPr sz="2400" spc="-80" dirty="0">
                <a:latin typeface="Arial MT"/>
                <a:cs typeface="Arial MT"/>
              </a:rPr>
              <a:t> </a:t>
            </a:r>
            <a:r>
              <a:rPr sz="2400" dirty="0">
                <a:latin typeface="Arial MT"/>
                <a:cs typeface="Arial MT"/>
              </a:rPr>
              <a:t>recvcnt,</a:t>
            </a:r>
            <a:r>
              <a:rPr sz="2400" spc="-85" dirty="0">
                <a:latin typeface="Arial MT"/>
                <a:cs typeface="Arial MT"/>
              </a:rPr>
              <a:t> </a:t>
            </a:r>
            <a:r>
              <a:rPr sz="2400" spc="-10" dirty="0">
                <a:latin typeface="Arial MT"/>
                <a:cs typeface="Arial MT"/>
              </a:rPr>
              <a:t>MPI_Datatype</a:t>
            </a:r>
            <a:r>
              <a:rPr sz="2400" spc="-75" dirty="0">
                <a:latin typeface="Arial MT"/>
                <a:cs typeface="Arial MT"/>
              </a:rPr>
              <a:t> </a:t>
            </a:r>
            <a:r>
              <a:rPr sz="2400" dirty="0">
                <a:latin typeface="Arial MT"/>
                <a:cs typeface="Arial MT"/>
              </a:rPr>
              <a:t>recvtype,</a:t>
            </a:r>
            <a:r>
              <a:rPr sz="2400" spc="-90" dirty="0">
                <a:latin typeface="Arial MT"/>
                <a:cs typeface="Arial MT"/>
              </a:rPr>
              <a:t> </a:t>
            </a:r>
            <a:r>
              <a:rPr sz="2400" dirty="0">
                <a:latin typeface="Arial MT"/>
                <a:cs typeface="Arial MT"/>
              </a:rPr>
              <a:t>MPI_Comm</a:t>
            </a:r>
            <a:r>
              <a:rPr sz="2400" spc="-70" dirty="0">
                <a:latin typeface="Arial MT"/>
                <a:cs typeface="Arial MT"/>
              </a:rPr>
              <a:t> </a:t>
            </a:r>
            <a:r>
              <a:rPr sz="2400" spc="-10" dirty="0">
                <a:latin typeface="Arial MT"/>
                <a:cs typeface="Arial MT"/>
              </a:rPr>
              <a:t>comm)</a:t>
            </a:r>
            <a:endParaRPr sz="2400">
              <a:latin typeface="Arial MT"/>
              <a:cs typeface="Arial MT"/>
            </a:endParaRPr>
          </a:p>
          <a:p>
            <a:pPr marL="850265" lvl="1" indent="-368300">
              <a:lnSpc>
                <a:spcPct val="100000"/>
              </a:lnSpc>
              <a:spcBef>
                <a:spcPts val="1010"/>
              </a:spcBef>
              <a:buSzPct val="110000"/>
              <a:buChar char="•"/>
              <a:tabLst>
                <a:tab pos="850265" algn="l"/>
              </a:tabLst>
            </a:pPr>
            <a:r>
              <a:rPr sz="2000" dirty="0">
                <a:latin typeface="Arial MT"/>
                <a:cs typeface="Arial MT"/>
              </a:rPr>
              <a:t>All</a:t>
            </a:r>
            <a:r>
              <a:rPr sz="2000" spc="-15" dirty="0">
                <a:latin typeface="Arial MT"/>
                <a:cs typeface="Arial MT"/>
              </a:rPr>
              <a:t> </a:t>
            </a:r>
            <a:r>
              <a:rPr sz="2000" dirty="0">
                <a:latin typeface="Arial MT"/>
                <a:cs typeface="Arial MT"/>
              </a:rPr>
              <a:t>the</a:t>
            </a:r>
            <a:r>
              <a:rPr sz="2000" spc="-30" dirty="0">
                <a:latin typeface="Arial MT"/>
                <a:cs typeface="Arial MT"/>
              </a:rPr>
              <a:t> </a:t>
            </a:r>
            <a:r>
              <a:rPr sz="2000" dirty="0">
                <a:latin typeface="Arial MT"/>
                <a:cs typeface="Arial MT"/>
              </a:rPr>
              <a:t>processes</a:t>
            </a:r>
            <a:r>
              <a:rPr sz="2000" spc="-50" dirty="0">
                <a:latin typeface="Arial MT"/>
                <a:cs typeface="Arial MT"/>
              </a:rPr>
              <a:t> </a:t>
            </a:r>
            <a:r>
              <a:rPr sz="2000" dirty="0">
                <a:latin typeface="Arial MT"/>
                <a:cs typeface="Arial MT"/>
              </a:rPr>
              <a:t>collects</a:t>
            </a:r>
            <a:r>
              <a:rPr sz="2000" spc="-35" dirty="0">
                <a:latin typeface="Arial MT"/>
                <a:cs typeface="Arial MT"/>
              </a:rPr>
              <a:t> </a:t>
            </a:r>
            <a:r>
              <a:rPr sz="2000" dirty="0">
                <a:latin typeface="Arial MT"/>
                <a:cs typeface="Arial MT"/>
              </a:rPr>
              <a:t>data</a:t>
            </a:r>
            <a:r>
              <a:rPr sz="2000" spc="-35" dirty="0">
                <a:latin typeface="Arial MT"/>
                <a:cs typeface="Arial MT"/>
              </a:rPr>
              <a:t> </a:t>
            </a:r>
            <a:r>
              <a:rPr sz="2000" dirty="0">
                <a:latin typeface="Arial MT"/>
                <a:cs typeface="Arial MT"/>
              </a:rPr>
              <a:t>to</a:t>
            </a:r>
            <a:r>
              <a:rPr sz="2000" spc="-20" dirty="0">
                <a:latin typeface="Arial MT"/>
                <a:cs typeface="Arial MT"/>
              </a:rPr>
              <a:t> </a:t>
            </a:r>
            <a:r>
              <a:rPr sz="2000" dirty="0">
                <a:latin typeface="Arial MT"/>
                <a:cs typeface="Arial MT"/>
              </a:rPr>
              <a:t>all</a:t>
            </a:r>
            <a:r>
              <a:rPr sz="2000" spc="-10" dirty="0">
                <a:latin typeface="Arial MT"/>
                <a:cs typeface="Arial MT"/>
              </a:rPr>
              <a:t> </a:t>
            </a:r>
            <a:r>
              <a:rPr sz="2000" dirty="0">
                <a:latin typeface="Arial MT"/>
                <a:cs typeface="Arial MT"/>
              </a:rPr>
              <a:t>the</a:t>
            </a:r>
            <a:r>
              <a:rPr sz="2000" spc="-25" dirty="0">
                <a:latin typeface="Arial MT"/>
                <a:cs typeface="Arial MT"/>
              </a:rPr>
              <a:t> </a:t>
            </a:r>
            <a:r>
              <a:rPr sz="2000" dirty="0">
                <a:latin typeface="Arial MT"/>
                <a:cs typeface="Arial MT"/>
              </a:rPr>
              <a:t>other</a:t>
            </a:r>
            <a:r>
              <a:rPr sz="2000" spc="-35" dirty="0">
                <a:latin typeface="Arial MT"/>
                <a:cs typeface="Arial MT"/>
              </a:rPr>
              <a:t> </a:t>
            </a:r>
            <a:r>
              <a:rPr sz="2000" dirty="0">
                <a:latin typeface="Arial MT"/>
                <a:cs typeface="Arial MT"/>
              </a:rPr>
              <a:t>processes</a:t>
            </a:r>
            <a:r>
              <a:rPr sz="2000" spc="-55" dirty="0">
                <a:latin typeface="Arial MT"/>
                <a:cs typeface="Arial MT"/>
              </a:rPr>
              <a:t> </a:t>
            </a:r>
            <a:r>
              <a:rPr sz="2000" dirty="0">
                <a:latin typeface="Arial MT"/>
                <a:cs typeface="Arial MT"/>
              </a:rPr>
              <a:t>in</a:t>
            </a:r>
            <a:r>
              <a:rPr sz="2000" spc="-10" dirty="0">
                <a:latin typeface="Arial MT"/>
                <a:cs typeface="Arial MT"/>
              </a:rPr>
              <a:t> </a:t>
            </a:r>
            <a:r>
              <a:rPr sz="2000" dirty="0">
                <a:latin typeface="Arial MT"/>
                <a:cs typeface="Arial MT"/>
              </a:rPr>
              <a:t>the</a:t>
            </a:r>
            <a:r>
              <a:rPr sz="2000" spc="-25" dirty="0">
                <a:latin typeface="Arial MT"/>
                <a:cs typeface="Arial MT"/>
              </a:rPr>
              <a:t> </a:t>
            </a:r>
            <a:r>
              <a:rPr sz="2000" dirty="0">
                <a:latin typeface="Arial MT"/>
                <a:cs typeface="Arial MT"/>
              </a:rPr>
              <a:t>same</a:t>
            </a:r>
            <a:r>
              <a:rPr sz="2000" spc="-40" dirty="0">
                <a:latin typeface="Arial MT"/>
                <a:cs typeface="Arial MT"/>
              </a:rPr>
              <a:t> </a:t>
            </a:r>
            <a:r>
              <a:rPr sz="2000" spc="-10" dirty="0">
                <a:latin typeface="Arial MT"/>
                <a:cs typeface="Arial MT"/>
              </a:rPr>
              <a:t>communicator</a:t>
            </a:r>
            <a:endParaRPr sz="2000">
              <a:latin typeface="Arial MT"/>
              <a:cs typeface="Arial MT"/>
            </a:endParaRPr>
          </a:p>
          <a:p>
            <a:pPr marL="850265" lvl="1" indent="-368300">
              <a:lnSpc>
                <a:spcPct val="100000"/>
              </a:lnSpc>
              <a:spcBef>
                <a:spcPts val="1000"/>
              </a:spcBef>
              <a:buSzPct val="110000"/>
              <a:buChar char="•"/>
              <a:tabLst>
                <a:tab pos="850265" algn="l"/>
              </a:tabLst>
            </a:pPr>
            <a:r>
              <a:rPr sz="2000" dirty="0">
                <a:latin typeface="Arial MT"/>
                <a:cs typeface="Arial MT"/>
              </a:rPr>
              <a:t>Must</a:t>
            </a:r>
            <a:r>
              <a:rPr sz="2000" spc="-50" dirty="0">
                <a:latin typeface="Arial MT"/>
                <a:cs typeface="Arial MT"/>
              </a:rPr>
              <a:t> </a:t>
            </a:r>
            <a:r>
              <a:rPr sz="2000" dirty="0">
                <a:latin typeface="Arial MT"/>
                <a:cs typeface="Arial MT"/>
              </a:rPr>
              <a:t>be</a:t>
            </a:r>
            <a:r>
              <a:rPr sz="2000" spc="-25" dirty="0">
                <a:latin typeface="Arial MT"/>
                <a:cs typeface="Arial MT"/>
              </a:rPr>
              <a:t> </a:t>
            </a:r>
            <a:r>
              <a:rPr sz="2000" dirty="0">
                <a:latin typeface="Arial MT"/>
                <a:cs typeface="Arial MT"/>
              </a:rPr>
              <a:t>called</a:t>
            </a:r>
            <a:r>
              <a:rPr sz="2000" spc="-10" dirty="0">
                <a:latin typeface="Arial MT"/>
                <a:cs typeface="Arial MT"/>
              </a:rPr>
              <a:t> </a:t>
            </a:r>
            <a:r>
              <a:rPr sz="2000" dirty="0">
                <a:latin typeface="Arial MT"/>
                <a:cs typeface="Arial MT"/>
              </a:rPr>
              <a:t>by</a:t>
            </a:r>
            <a:r>
              <a:rPr sz="2000" spc="-20" dirty="0">
                <a:latin typeface="Arial MT"/>
                <a:cs typeface="Arial MT"/>
              </a:rPr>
              <a:t> </a:t>
            </a:r>
            <a:r>
              <a:rPr sz="2000" dirty="0">
                <a:latin typeface="Arial MT"/>
                <a:cs typeface="Arial MT"/>
              </a:rPr>
              <a:t>all</a:t>
            </a:r>
            <a:r>
              <a:rPr sz="2000" spc="-20" dirty="0">
                <a:latin typeface="Arial MT"/>
                <a:cs typeface="Arial MT"/>
              </a:rPr>
              <a:t> </a:t>
            </a:r>
            <a:r>
              <a:rPr sz="2000" dirty="0">
                <a:latin typeface="Arial MT"/>
                <a:cs typeface="Arial MT"/>
              </a:rPr>
              <a:t>the</a:t>
            </a:r>
            <a:r>
              <a:rPr sz="2000" spc="-30" dirty="0">
                <a:latin typeface="Arial MT"/>
                <a:cs typeface="Arial MT"/>
              </a:rPr>
              <a:t> </a:t>
            </a:r>
            <a:r>
              <a:rPr sz="2000" dirty="0">
                <a:latin typeface="Arial MT"/>
                <a:cs typeface="Arial MT"/>
              </a:rPr>
              <a:t>processes</a:t>
            </a:r>
            <a:r>
              <a:rPr sz="2000" spc="-50" dirty="0">
                <a:latin typeface="Arial MT"/>
                <a:cs typeface="Arial MT"/>
              </a:rPr>
              <a:t> </a:t>
            </a:r>
            <a:r>
              <a:rPr sz="2000" dirty="0">
                <a:latin typeface="Arial MT"/>
                <a:cs typeface="Arial MT"/>
              </a:rPr>
              <a:t>with</a:t>
            </a:r>
            <a:r>
              <a:rPr sz="2000" spc="-25" dirty="0">
                <a:latin typeface="Arial MT"/>
                <a:cs typeface="Arial MT"/>
              </a:rPr>
              <a:t> </a:t>
            </a:r>
            <a:r>
              <a:rPr sz="2000" dirty="0">
                <a:latin typeface="Arial MT"/>
                <a:cs typeface="Arial MT"/>
              </a:rPr>
              <a:t>the</a:t>
            </a:r>
            <a:r>
              <a:rPr sz="2000" spc="-35" dirty="0">
                <a:latin typeface="Arial MT"/>
                <a:cs typeface="Arial MT"/>
              </a:rPr>
              <a:t> </a:t>
            </a:r>
            <a:r>
              <a:rPr sz="2000" dirty="0">
                <a:latin typeface="Arial MT"/>
                <a:cs typeface="Arial MT"/>
              </a:rPr>
              <a:t>same</a:t>
            </a:r>
            <a:r>
              <a:rPr sz="2000" spc="-40" dirty="0">
                <a:latin typeface="Arial MT"/>
                <a:cs typeface="Arial MT"/>
              </a:rPr>
              <a:t> </a:t>
            </a:r>
            <a:r>
              <a:rPr sz="2000" spc="-10" dirty="0">
                <a:latin typeface="Arial MT"/>
                <a:cs typeface="Arial MT"/>
              </a:rPr>
              <a:t>arguments</a:t>
            </a:r>
            <a:endParaRPr sz="2000">
              <a:latin typeface="Arial MT"/>
              <a:cs typeface="Arial MT"/>
            </a:endParaRPr>
          </a:p>
        </p:txBody>
      </p:sp>
      <p:graphicFrame>
        <p:nvGraphicFramePr>
          <p:cNvPr id="4" name="object 4"/>
          <p:cNvGraphicFramePr>
            <a:graphicFrameLocks noGrp="1"/>
          </p:cNvGraphicFramePr>
          <p:nvPr/>
        </p:nvGraphicFramePr>
        <p:xfrm>
          <a:off x="7477125" y="3624326"/>
          <a:ext cx="2489200" cy="457200"/>
        </p:xfrm>
        <a:graphic>
          <a:graphicData uri="http://schemas.openxmlformats.org/drawingml/2006/table">
            <a:tbl>
              <a:tblPr firstRow="1" bandRow="1">
                <a:tableStyleId>{2D5ABB26-0587-4C30-8999-92F81FD0307C}</a:tableStyleId>
              </a:tblPr>
              <a:tblGrid>
                <a:gridCol w="622300">
                  <a:extLst>
                    <a:ext uri="{9D8B030D-6E8A-4147-A177-3AD203B41FA5}">
                      <a16:colId xmlns:a16="http://schemas.microsoft.com/office/drawing/2014/main" val="20000"/>
                    </a:ext>
                  </a:extLst>
                </a:gridCol>
                <a:gridCol w="622300">
                  <a:extLst>
                    <a:ext uri="{9D8B030D-6E8A-4147-A177-3AD203B41FA5}">
                      <a16:colId xmlns:a16="http://schemas.microsoft.com/office/drawing/2014/main" val="20001"/>
                    </a:ext>
                  </a:extLst>
                </a:gridCol>
                <a:gridCol w="622300">
                  <a:extLst>
                    <a:ext uri="{9D8B030D-6E8A-4147-A177-3AD203B41FA5}">
                      <a16:colId xmlns:a16="http://schemas.microsoft.com/office/drawing/2014/main" val="20002"/>
                    </a:ext>
                  </a:extLst>
                </a:gridCol>
                <a:gridCol w="622300">
                  <a:extLst>
                    <a:ext uri="{9D8B030D-6E8A-4147-A177-3AD203B41FA5}">
                      <a16:colId xmlns:a16="http://schemas.microsoft.com/office/drawing/2014/main" val="20003"/>
                    </a:ext>
                  </a:extLst>
                </a:gridCol>
              </a:tblGrid>
              <a:tr h="457200">
                <a:tc>
                  <a:txBody>
                    <a:bodyPr/>
                    <a:lstStyle/>
                    <a:p>
                      <a:pPr marL="2540" algn="ctr">
                        <a:lnSpc>
                          <a:spcPct val="100000"/>
                        </a:lnSpc>
                        <a:spcBef>
                          <a:spcPts val="320"/>
                        </a:spcBef>
                      </a:pPr>
                      <a:r>
                        <a:rPr sz="2400" b="1" spc="-385" dirty="0">
                          <a:latin typeface="Arial"/>
                          <a:cs typeface="Arial"/>
                        </a:rPr>
                        <a:t>A</a:t>
                      </a:r>
                      <a:endParaRPr sz="2400">
                        <a:latin typeface="Arial"/>
                        <a:cs typeface="Arial"/>
                      </a:endParaRPr>
                    </a:p>
                  </a:txBody>
                  <a:tcPr marL="0" marR="0" marT="40640" marB="0">
                    <a:lnL w="12700">
                      <a:solidFill>
                        <a:srgbClr val="EC7C30"/>
                      </a:solidFill>
                      <a:prstDash val="solid"/>
                    </a:lnL>
                    <a:lnR w="12700">
                      <a:solidFill>
                        <a:srgbClr val="EC7C30"/>
                      </a:solidFill>
                      <a:prstDash val="solid"/>
                    </a:lnR>
                    <a:lnT w="12700">
                      <a:solidFill>
                        <a:srgbClr val="EC7C30"/>
                      </a:solidFill>
                      <a:prstDash val="solid"/>
                    </a:lnT>
                    <a:lnB w="12700">
                      <a:solidFill>
                        <a:srgbClr val="EC7C30"/>
                      </a:solidFill>
                      <a:prstDash val="solid"/>
                    </a:lnB>
                    <a:solidFill>
                      <a:srgbClr val="E8E8EE"/>
                    </a:solidFill>
                  </a:tcPr>
                </a:tc>
                <a:tc>
                  <a:txBody>
                    <a:bodyPr/>
                    <a:lstStyle/>
                    <a:p>
                      <a:pPr marL="3175" algn="ctr">
                        <a:lnSpc>
                          <a:spcPct val="100000"/>
                        </a:lnSpc>
                        <a:spcBef>
                          <a:spcPts val="320"/>
                        </a:spcBef>
                      </a:pPr>
                      <a:r>
                        <a:rPr sz="2400" b="1" spc="-385" dirty="0">
                          <a:latin typeface="Arial"/>
                          <a:cs typeface="Arial"/>
                        </a:rPr>
                        <a:t>B</a:t>
                      </a:r>
                      <a:endParaRPr sz="2400">
                        <a:latin typeface="Arial"/>
                        <a:cs typeface="Arial"/>
                      </a:endParaRPr>
                    </a:p>
                  </a:txBody>
                  <a:tcPr marL="0" marR="0" marT="40640" marB="0">
                    <a:lnL w="12700">
                      <a:solidFill>
                        <a:srgbClr val="EC7C30"/>
                      </a:solidFill>
                      <a:prstDash val="solid"/>
                    </a:lnL>
                    <a:lnR w="12700">
                      <a:solidFill>
                        <a:srgbClr val="EC7C30"/>
                      </a:solidFill>
                      <a:prstDash val="solid"/>
                    </a:lnR>
                    <a:lnT w="12700">
                      <a:solidFill>
                        <a:srgbClr val="EC7C30"/>
                      </a:solidFill>
                      <a:prstDash val="solid"/>
                    </a:lnT>
                    <a:lnB w="12700">
                      <a:solidFill>
                        <a:srgbClr val="EC7C30"/>
                      </a:solidFill>
                      <a:prstDash val="solid"/>
                    </a:lnB>
                    <a:solidFill>
                      <a:srgbClr val="E8E8EE"/>
                    </a:solidFill>
                  </a:tcPr>
                </a:tc>
                <a:tc>
                  <a:txBody>
                    <a:bodyPr/>
                    <a:lstStyle/>
                    <a:p>
                      <a:pPr marL="3175" algn="ctr">
                        <a:lnSpc>
                          <a:spcPct val="100000"/>
                        </a:lnSpc>
                        <a:spcBef>
                          <a:spcPts val="320"/>
                        </a:spcBef>
                      </a:pPr>
                      <a:r>
                        <a:rPr sz="2400" b="1" spc="-385" dirty="0">
                          <a:latin typeface="Arial"/>
                          <a:cs typeface="Arial"/>
                        </a:rPr>
                        <a:t>C</a:t>
                      </a:r>
                      <a:endParaRPr sz="2400">
                        <a:latin typeface="Arial"/>
                        <a:cs typeface="Arial"/>
                      </a:endParaRPr>
                    </a:p>
                  </a:txBody>
                  <a:tcPr marL="0" marR="0" marT="40640" marB="0">
                    <a:lnL w="12700">
                      <a:solidFill>
                        <a:srgbClr val="EC7C30"/>
                      </a:solidFill>
                      <a:prstDash val="solid"/>
                    </a:lnL>
                    <a:lnR w="12700">
                      <a:solidFill>
                        <a:srgbClr val="EC7C30"/>
                      </a:solidFill>
                      <a:prstDash val="solid"/>
                    </a:lnR>
                    <a:lnT w="12700">
                      <a:solidFill>
                        <a:srgbClr val="EC7C30"/>
                      </a:solidFill>
                      <a:prstDash val="solid"/>
                    </a:lnT>
                    <a:lnB w="12700">
                      <a:solidFill>
                        <a:srgbClr val="EC7C30"/>
                      </a:solidFill>
                      <a:prstDash val="solid"/>
                    </a:lnB>
                    <a:solidFill>
                      <a:srgbClr val="E8E8EE"/>
                    </a:solidFill>
                  </a:tcPr>
                </a:tc>
                <a:tc>
                  <a:txBody>
                    <a:bodyPr/>
                    <a:lstStyle/>
                    <a:p>
                      <a:pPr marL="3175" algn="ctr">
                        <a:lnSpc>
                          <a:spcPct val="100000"/>
                        </a:lnSpc>
                        <a:spcBef>
                          <a:spcPts val="320"/>
                        </a:spcBef>
                      </a:pPr>
                      <a:r>
                        <a:rPr sz="2400" b="1" spc="-385" dirty="0">
                          <a:latin typeface="Arial"/>
                          <a:cs typeface="Arial"/>
                        </a:rPr>
                        <a:t>D</a:t>
                      </a:r>
                      <a:endParaRPr sz="2400">
                        <a:latin typeface="Arial"/>
                        <a:cs typeface="Arial"/>
                      </a:endParaRPr>
                    </a:p>
                  </a:txBody>
                  <a:tcPr marL="0" marR="0" marT="40640" marB="0">
                    <a:lnL w="12700">
                      <a:solidFill>
                        <a:srgbClr val="EC7C30"/>
                      </a:solidFill>
                      <a:prstDash val="solid"/>
                    </a:lnL>
                    <a:lnR w="12700">
                      <a:solidFill>
                        <a:srgbClr val="EC7C30"/>
                      </a:solidFill>
                      <a:prstDash val="solid"/>
                    </a:lnR>
                    <a:lnT w="12700">
                      <a:solidFill>
                        <a:srgbClr val="EC7C30"/>
                      </a:solidFill>
                      <a:prstDash val="solid"/>
                    </a:lnT>
                    <a:lnB w="12700">
                      <a:solidFill>
                        <a:srgbClr val="EC7C30"/>
                      </a:solidFill>
                      <a:prstDash val="solid"/>
                    </a:lnB>
                    <a:solidFill>
                      <a:srgbClr val="E8E8EE"/>
                    </a:solidFill>
                  </a:tcPr>
                </a:tc>
                <a:extLst>
                  <a:ext uri="{0D108BD9-81ED-4DB2-BD59-A6C34878D82A}">
                    <a16:rowId xmlns:a16="http://schemas.microsoft.com/office/drawing/2014/main" val="10000"/>
                  </a:ext>
                </a:extLst>
              </a:tr>
            </a:tbl>
          </a:graphicData>
        </a:graphic>
      </p:graphicFrame>
      <p:graphicFrame>
        <p:nvGraphicFramePr>
          <p:cNvPr id="5" name="object 5"/>
          <p:cNvGraphicFramePr>
            <a:graphicFrameLocks noGrp="1"/>
          </p:cNvGraphicFramePr>
          <p:nvPr/>
        </p:nvGraphicFramePr>
        <p:xfrm>
          <a:off x="7467600" y="4189348"/>
          <a:ext cx="2489200" cy="457200"/>
        </p:xfrm>
        <a:graphic>
          <a:graphicData uri="http://schemas.openxmlformats.org/drawingml/2006/table">
            <a:tbl>
              <a:tblPr firstRow="1" bandRow="1">
                <a:tableStyleId>{2D5ABB26-0587-4C30-8999-92F81FD0307C}</a:tableStyleId>
              </a:tblPr>
              <a:tblGrid>
                <a:gridCol w="622300">
                  <a:extLst>
                    <a:ext uri="{9D8B030D-6E8A-4147-A177-3AD203B41FA5}">
                      <a16:colId xmlns:a16="http://schemas.microsoft.com/office/drawing/2014/main" val="20000"/>
                    </a:ext>
                  </a:extLst>
                </a:gridCol>
                <a:gridCol w="622300">
                  <a:extLst>
                    <a:ext uri="{9D8B030D-6E8A-4147-A177-3AD203B41FA5}">
                      <a16:colId xmlns:a16="http://schemas.microsoft.com/office/drawing/2014/main" val="20001"/>
                    </a:ext>
                  </a:extLst>
                </a:gridCol>
                <a:gridCol w="622300">
                  <a:extLst>
                    <a:ext uri="{9D8B030D-6E8A-4147-A177-3AD203B41FA5}">
                      <a16:colId xmlns:a16="http://schemas.microsoft.com/office/drawing/2014/main" val="20002"/>
                    </a:ext>
                  </a:extLst>
                </a:gridCol>
                <a:gridCol w="622300">
                  <a:extLst>
                    <a:ext uri="{9D8B030D-6E8A-4147-A177-3AD203B41FA5}">
                      <a16:colId xmlns:a16="http://schemas.microsoft.com/office/drawing/2014/main" val="20003"/>
                    </a:ext>
                  </a:extLst>
                </a:gridCol>
              </a:tblGrid>
              <a:tr h="457200">
                <a:tc>
                  <a:txBody>
                    <a:bodyPr/>
                    <a:lstStyle/>
                    <a:p>
                      <a:pPr marL="3175" algn="ctr">
                        <a:lnSpc>
                          <a:spcPct val="100000"/>
                        </a:lnSpc>
                        <a:spcBef>
                          <a:spcPts val="320"/>
                        </a:spcBef>
                      </a:pPr>
                      <a:r>
                        <a:rPr sz="2400" b="1" spc="-385" dirty="0">
                          <a:latin typeface="Arial"/>
                          <a:cs typeface="Arial"/>
                        </a:rPr>
                        <a:t>A</a:t>
                      </a:r>
                      <a:endParaRPr sz="2400">
                        <a:latin typeface="Arial"/>
                        <a:cs typeface="Arial"/>
                      </a:endParaRPr>
                    </a:p>
                  </a:txBody>
                  <a:tcPr marL="0" marR="0" marT="40640" marB="0">
                    <a:lnL w="12700">
                      <a:solidFill>
                        <a:srgbClr val="EC7C30"/>
                      </a:solidFill>
                      <a:prstDash val="solid"/>
                    </a:lnL>
                    <a:lnR w="12700">
                      <a:solidFill>
                        <a:srgbClr val="EC7C30"/>
                      </a:solidFill>
                      <a:prstDash val="solid"/>
                    </a:lnR>
                    <a:lnT w="12700">
                      <a:solidFill>
                        <a:srgbClr val="EC7C30"/>
                      </a:solidFill>
                      <a:prstDash val="solid"/>
                    </a:lnT>
                    <a:lnB w="12700">
                      <a:solidFill>
                        <a:srgbClr val="EC7C30"/>
                      </a:solidFill>
                      <a:prstDash val="solid"/>
                    </a:lnB>
                    <a:solidFill>
                      <a:srgbClr val="E8E8EE"/>
                    </a:solidFill>
                  </a:tcPr>
                </a:tc>
                <a:tc>
                  <a:txBody>
                    <a:bodyPr/>
                    <a:lstStyle/>
                    <a:p>
                      <a:pPr marL="3175" algn="ctr">
                        <a:lnSpc>
                          <a:spcPct val="100000"/>
                        </a:lnSpc>
                        <a:spcBef>
                          <a:spcPts val="320"/>
                        </a:spcBef>
                      </a:pPr>
                      <a:r>
                        <a:rPr sz="2400" b="1" spc="-385" dirty="0">
                          <a:latin typeface="Arial"/>
                          <a:cs typeface="Arial"/>
                        </a:rPr>
                        <a:t>B</a:t>
                      </a:r>
                      <a:endParaRPr sz="2400">
                        <a:latin typeface="Arial"/>
                        <a:cs typeface="Arial"/>
                      </a:endParaRPr>
                    </a:p>
                  </a:txBody>
                  <a:tcPr marL="0" marR="0" marT="40640" marB="0">
                    <a:lnL w="12700">
                      <a:solidFill>
                        <a:srgbClr val="EC7C30"/>
                      </a:solidFill>
                      <a:prstDash val="solid"/>
                    </a:lnL>
                    <a:lnR w="12700">
                      <a:solidFill>
                        <a:srgbClr val="EC7C30"/>
                      </a:solidFill>
                      <a:prstDash val="solid"/>
                    </a:lnR>
                    <a:lnT w="12700">
                      <a:solidFill>
                        <a:srgbClr val="EC7C30"/>
                      </a:solidFill>
                      <a:prstDash val="solid"/>
                    </a:lnT>
                    <a:lnB w="12700">
                      <a:solidFill>
                        <a:srgbClr val="EC7C30"/>
                      </a:solidFill>
                      <a:prstDash val="solid"/>
                    </a:lnB>
                    <a:solidFill>
                      <a:srgbClr val="E8E8EE"/>
                    </a:solidFill>
                  </a:tcPr>
                </a:tc>
                <a:tc>
                  <a:txBody>
                    <a:bodyPr/>
                    <a:lstStyle/>
                    <a:p>
                      <a:pPr marL="3175" algn="ctr">
                        <a:lnSpc>
                          <a:spcPct val="100000"/>
                        </a:lnSpc>
                        <a:spcBef>
                          <a:spcPts val="320"/>
                        </a:spcBef>
                      </a:pPr>
                      <a:r>
                        <a:rPr sz="2400" b="1" spc="-385" dirty="0">
                          <a:latin typeface="Arial"/>
                          <a:cs typeface="Arial"/>
                        </a:rPr>
                        <a:t>C</a:t>
                      </a:r>
                      <a:endParaRPr sz="2400">
                        <a:latin typeface="Arial"/>
                        <a:cs typeface="Arial"/>
                      </a:endParaRPr>
                    </a:p>
                  </a:txBody>
                  <a:tcPr marL="0" marR="0" marT="40640" marB="0">
                    <a:lnL w="12700">
                      <a:solidFill>
                        <a:srgbClr val="EC7C30"/>
                      </a:solidFill>
                      <a:prstDash val="solid"/>
                    </a:lnL>
                    <a:lnR w="12700">
                      <a:solidFill>
                        <a:srgbClr val="EC7C30"/>
                      </a:solidFill>
                      <a:prstDash val="solid"/>
                    </a:lnR>
                    <a:lnT w="12700">
                      <a:solidFill>
                        <a:srgbClr val="EC7C30"/>
                      </a:solidFill>
                      <a:prstDash val="solid"/>
                    </a:lnT>
                    <a:lnB w="12700">
                      <a:solidFill>
                        <a:srgbClr val="EC7C30"/>
                      </a:solidFill>
                      <a:prstDash val="solid"/>
                    </a:lnB>
                    <a:solidFill>
                      <a:srgbClr val="E8E8EE"/>
                    </a:solidFill>
                  </a:tcPr>
                </a:tc>
                <a:tc>
                  <a:txBody>
                    <a:bodyPr/>
                    <a:lstStyle/>
                    <a:p>
                      <a:pPr marL="3810" algn="ctr">
                        <a:lnSpc>
                          <a:spcPct val="100000"/>
                        </a:lnSpc>
                        <a:spcBef>
                          <a:spcPts val="320"/>
                        </a:spcBef>
                      </a:pPr>
                      <a:r>
                        <a:rPr sz="2400" b="1" spc="-385" dirty="0">
                          <a:latin typeface="Arial"/>
                          <a:cs typeface="Arial"/>
                        </a:rPr>
                        <a:t>D</a:t>
                      </a:r>
                      <a:endParaRPr sz="2400">
                        <a:latin typeface="Arial"/>
                        <a:cs typeface="Arial"/>
                      </a:endParaRPr>
                    </a:p>
                  </a:txBody>
                  <a:tcPr marL="0" marR="0" marT="40640" marB="0">
                    <a:lnL w="12700">
                      <a:solidFill>
                        <a:srgbClr val="EC7C30"/>
                      </a:solidFill>
                      <a:prstDash val="solid"/>
                    </a:lnL>
                    <a:lnR w="12700">
                      <a:solidFill>
                        <a:srgbClr val="EC7C30"/>
                      </a:solidFill>
                      <a:prstDash val="solid"/>
                    </a:lnR>
                    <a:lnT w="12700">
                      <a:solidFill>
                        <a:srgbClr val="EC7C30"/>
                      </a:solidFill>
                      <a:prstDash val="solid"/>
                    </a:lnT>
                    <a:lnB w="12700">
                      <a:solidFill>
                        <a:srgbClr val="EC7C30"/>
                      </a:solidFill>
                      <a:prstDash val="solid"/>
                    </a:lnB>
                    <a:solidFill>
                      <a:srgbClr val="E8E8EE"/>
                    </a:solidFill>
                  </a:tcPr>
                </a:tc>
                <a:extLst>
                  <a:ext uri="{0D108BD9-81ED-4DB2-BD59-A6C34878D82A}">
                    <a16:rowId xmlns:a16="http://schemas.microsoft.com/office/drawing/2014/main" val="10000"/>
                  </a:ext>
                </a:extLst>
              </a:tr>
            </a:tbl>
          </a:graphicData>
        </a:graphic>
      </p:graphicFrame>
      <p:graphicFrame>
        <p:nvGraphicFramePr>
          <p:cNvPr id="6" name="object 6"/>
          <p:cNvGraphicFramePr>
            <a:graphicFrameLocks noGrp="1"/>
          </p:cNvGraphicFramePr>
          <p:nvPr/>
        </p:nvGraphicFramePr>
        <p:xfrm>
          <a:off x="7470775" y="4754626"/>
          <a:ext cx="2489200" cy="457200"/>
        </p:xfrm>
        <a:graphic>
          <a:graphicData uri="http://schemas.openxmlformats.org/drawingml/2006/table">
            <a:tbl>
              <a:tblPr firstRow="1" bandRow="1">
                <a:tableStyleId>{2D5ABB26-0587-4C30-8999-92F81FD0307C}</a:tableStyleId>
              </a:tblPr>
              <a:tblGrid>
                <a:gridCol w="622300">
                  <a:extLst>
                    <a:ext uri="{9D8B030D-6E8A-4147-A177-3AD203B41FA5}">
                      <a16:colId xmlns:a16="http://schemas.microsoft.com/office/drawing/2014/main" val="20000"/>
                    </a:ext>
                  </a:extLst>
                </a:gridCol>
                <a:gridCol w="622300">
                  <a:extLst>
                    <a:ext uri="{9D8B030D-6E8A-4147-A177-3AD203B41FA5}">
                      <a16:colId xmlns:a16="http://schemas.microsoft.com/office/drawing/2014/main" val="20001"/>
                    </a:ext>
                  </a:extLst>
                </a:gridCol>
                <a:gridCol w="622300">
                  <a:extLst>
                    <a:ext uri="{9D8B030D-6E8A-4147-A177-3AD203B41FA5}">
                      <a16:colId xmlns:a16="http://schemas.microsoft.com/office/drawing/2014/main" val="20002"/>
                    </a:ext>
                  </a:extLst>
                </a:gridCol>
                <a:gridCol w="622300">
                  <a:extLst>
                    <a:ext uri="{9D8B030D-6E8A-4147-A177-3AD203B41FA5}">
                      <a16:colId xmlns:a16="http://schemas.microsoft.com/office/drawing/2014/main" val="20003"/>
                    </a:ext>
                  </a:extLst>
                </a:gridCol>
              </a:tblGrid>
              <a:tr h="457200">
                <a:tc>
                  <a:txBody>
                    <a:bodyPr/>
                    <a:lstStyle/>
                    <a:p>
                      <a:pPr marL="2540" algn="ctr">
                        <a:lnSpc>
                          <a:spcPct val="100000"/>
                        </a:lnSpc>
                        <a:spcBef>
                          <a:spcPts val="320"/>
                        </a:spcBef>
                      </a:pPr>
                      <a:r>
                        <a:rPr sz="2400" b="1" spc="-385" dirty="0">
                          <a:latin typeface="Arial"/>
                          <a:cs typeface="Arial"/>
                        </a:rPr>
                        <a:t>A</a:t>
                      </a:r>
                      <a:endParaRPr sz="2400">
                        <a:latin typeface="Arial"/>
                        <a:cs typeface="Arial"/>
                      </a:endParaRPr>
                    </a:p>
                  </a:txBody>
                  <a:tcPr marL="0" marR="0" marT="40640" marB="0">
                    <a:lnL w="12700">
                      <a:solidFill>
                        <a:srgbClr val="EC7C30"/>
                      </a:solidFill>
                      <a:prstDash val="solid"/>
                    </a:lnL>
                    <a:lnR w="12700">
                      <a:solidFill>
                        <a:srgbClr val="EC7C30"/>
                      </a:solidFill>
                      <a:prstDash val="solid"/>
                    </a:lnR>
                    <a:lnT w="12700">
                      <a:solidFill>
                        <a:srgbClr val="EC7C30"/>
                      </a:solidFill>
                      <a:prstDash val="solid"/>
                    </a:lnT>
                    <a:lnB w="12700">
                      <a:solidFill>
                        <a:srgbClr val="EC7C30"/>
                      </a:solidFill>
                      <a:prstDash val="solid"/>
                    </a:lnB>
                    <a:solidFill>
                      <a:srgbClr val="E8E8EE"/>
                    </a:solidFill>
                  </a:tcPr>
                </a:tc>
                <a:tc>
                  <a:txBody>
                    <a:bodyPr/>
                    <a:lstStyle/>
                    <a:p>
                      <a:pPr marL="2540" algn="ctr">
                        <a:lnSpc>
                          <a:spcPct val="100000"/>
                        </a:lnSpc>
                        <a:spcBef>
                          <a:spcPts val="320"/>
                        </a:spcBef>
                      </a:pPr>
                      <a:r>
                        <a:rPr sz="2400" b="1" spc="-385" dirty="0">
                          <a:latin typeface="Arial"/>
                          <a:cs typeface="Arial"/>
                        </a:rPr>
                        <a:t>B</a:t>
                      </a:r>
                      <a:endParaRPr sz="2400">
                        <a:latin typeface="Arial"/>
                        <a:cs typeface="Arial"/>
                      </a:endParaRPr>
                    </a:p>
                  </a:txBody>
                  <a:tcPr marL="0" marR="0" marT="40640" marB="0">
                    <a:lnL w="12700">
                      <a:solidFill>
                        <a:srgbClr val="EC7C30"/>
                      </a:solidFill>
                      <a:prstDash val="solid"/>
                    </a:lnL>
                    <a:lnR w="12700">
                      <a:solidFill>
                        <a:srgbClr val="EC7C30"/>
                      </a:solidFill>
                      <a:prstDash val="solid"/>
                    </a:lnR>
                    <a:lnT w="12700">
                      <a:solidFill>
                        <a:srgbClr val="EC7C30"/>
                      </a:solidFill>
                      <a:prstDash val="solid"/>
                    </a:lnT>
                    <a:lnB w="12700">
                      <a:solidFill>
                        <a:srgbClr val="EC7C30"/>
                      </a:solidFill>
                      <a:prstDash val="solid"/>
                    </a:lnB>
                    <a:solidFill>
                      <a:srgbClr val="E8E8EE"/>
                    </a:solidFill>
                  </a:tcPr>
                </a:tc>
                <a:tc>
                  <a:txBody>
                    <a:bodyPr/>
                    <a:lstStyle/>
                    <a:p>
                      <a:pPr marL="3175" algn="ctr">
                        <a:lnSpc>
                          <a:spcPct val="100000"/>
                        </a:lnSpc>
                        <a:spcBef>
                          <a:spcPts val="320"/>
                        </a:spcBef>
                      </a:pPr>
                      <a:r>
                        <a:rPr sz="2400" b="1" spc="-385" dirty="0">
                          <a:latin typeface="Arial"/>
                          <a:cs typeface="Arial"/>
                        </a:rPr>
                        <a:t>C</a:t>
                      </a:r>
                      <a:endParaRPr sz="2400">
                        <a:latin typeface="Arial"/>
                        <a:cs typeface="Arial"/>
                      </a:endParaRPr>
                    </a:p>
                  </a:txBody>
                  <a:tcPr marL="0" marR="0" marT="40640" marB="0">
                    <a:lnL w="12700">
                      <a:solidFill>
                        <a:srgbClr val="EC7C30"/>
                      </a:solidFill>
                      <a:prstDash val="solid"/>
                    </a:lnL>
                    <a:lnR w="12700">
                      <a:solidFill>
                        <a:srgbClr val="EC7C30"/>
                      </a:solidFill>
                      <a:prstDash val="solid"/>
                    </a:lnR>
                    <a:lnT w="12700">
                      <a:solidFill>
                        <a:srgbClr val="EC7C30"/>
                      </a:solidFill>
                      <a:prstDash val="solid"/>
                    </a:lnT>
                    <a:lnB w="12700">
                      <a:solidFill>
                        <a:srgbClr val="EC7C30"/>
                      </a:solidFill>
                      <a:prstDash val="solid"/>
                    </a:lnB>
                    <a:solidFill>
                      <a:srgbClr val="E8E8EE"/>
                    </a:solidFill>
                  </a:tcPr>
                </a:tc>
                <a:tc>
                  <a:txBody>
                    <a:bodyPr/>
                    <a:lstStyle/>
                    <a:p>
                      <a:pPr marL="3175" algn="ctr">
                        <a:lnSpc>
                          <a:spcPct val="100000"/>
                        </a:lnSpc>
                        <a:spcBef>
                          <a:spcPts val="320"/>
                        </a:spcBef>
                      </a:pPr>
                      <a:r>
                        <a:rPr sz="2400" b="1" spc="-385" dirty="0">
                          <a:latin typeface="Arial"/>
                          <a:cs typeface="Arial"/>
                        </a:rPr>
                        <a:t>D</a:t>
                      </a:r>
                      <a:endParaRPr sz="2400">
                        <a:latin typeface="Arial"/>
                        <a:cs typeface="Arial"/>
                      </a:endParaRPr>
                    </a:p>
                  </a:txBody>
                  <a:tcPr marL="0" marR="0" marT="40640" marB="0">
                    <a:lnL w="12700">
                      <a:solidFill>
                        <a:srgbClr val="EC7C30"/>
                      </a:solidFill>
                      <a:prstDash val="solid"/>
                    </a:lnL>
                    <a:lnR w="12700">
                      <a:solidFill>
                        <a:srgbClr val="EC7C30"/>
                      </a:solidFill>
                      <a:prstDash val="solid"/>
                    </a:lnR>
                    <a:lnT w="12700">
                      <a:solidFill>
                        <a:srgbClr val="EC7C30"/>
                      </a:solidFill>
                      <a:prstDash val="solid"/>
                    </a:lnT>
                    <a:lnB w="12700">
                      <a:solidFill>
                        <a:srgbClr val="EC7C30"/>
                      </a:solidFill>
                      <a:prstDash val="solid"/>
                    </a:lnB>
                    <a:solidFill>
                      <a:srgbClr val="E8E8EE"/>
                    </a:solidFill>
                  </a:tcPr>
                </a:tc>
                <a:extLst>
                  <a:ext uri="{0D108BD9-81ED-4DB2-BD59-A6C34878D82A}">
                    <a16:rowId xmlns:a16="http://schemas.microsoft.com/office/drawing/2014/main" val="10000"/>
                  </a:ext>
                </a:extLst>
              </a:tr>
            </a:tbl>
          </a:graphicData>
        </a:graphic>
      </p:graphicFrame>
      <p:graphicFrame>
        <p:nvGraphicFramePr>
          <p:cNvPr id="7" name="object 7"/>
          <p:cNvGraphicFramePr>
            <a:graphicFrameLocks noGrp="1"/>
          </p:cNvGraphicFramePr>
          <p:nvPr/>
        </p:nvGraphicFramePr>
        <p:xfrm>
          <a:off x="7470775" y="5319776"/>
          <a:ext cx="2489200" cy="456565"/>
        </p:xfrm>
        <a:graphic>
          <a:graphicData uri="http://schemas.openxmlformats.org/drawingml/2006/table">
            <a:tbl>
              <a:tblPr firstRow="1" bandRow="1">
                <a:tableStyleId>{2D5ABB26-0587-4C30-8999-92F81FD0307C}</a:tableStyleId>
              </a:tblPr>
              <a:tblGrid>
                <a:gridCol w="622300">
                  <a:extLst>
                    <a:ext uri="{9D8B030D-6E8A-4147-A177-3AD203B41FA5}">
                      <a16:colId xmlns:a16="http://schemas.microsoft.com/office/drawing/2014/main" val="20000"/>
                    </a:ext>
                  </a:extLst>
                </a:gridCol>
                <a:gridCol w="622300">
                  <a:extLst>
                    <a:ext uri="{9D8B030D-6E8A-4147-A177-3AD203B41FA5}">
                      <a16:colId xmlns:a16="http://schemas.microsoft.com/office/drawing/2014/main" val="20001"/>
                    </a:ext>
                  </a:extLst>
                </a:gridCol>
                <a:gridCol w="622300">
                  <a:extLst>
                    <a:ext uri="{9D8B030D-6E8A-4147-A177-3AD203B41FA5}">
                      <a16:colId xmlns:a16="http://schemas.microsoft.com/office/drawing/2014/main" val="20002"/>
                    </a:ext>
                  </a:extLst>
                </a:gridCol>
                <a:gridCol w="622300">
                  <a:extLst>
                    <a:ext uri="{9D8B030D-6E8A-4147-A177-3AD203B41FA5}">
                      <a16:colId xmlns:a16="http://schemas.microsoft.com/office/drawing/2014/main" val="20003"/>
                    </a:ext>
                  </a:extLst>
                </a:gridCol>
              </a:tblGrid>
              <a:tr h="456565">
                <a:tc>
                  <a:txBody>
                    <a:bodyPr/>
                    <a:lstStyle/>
                    <a:p>
                      <a:pPr marL="2540" algn="ctr">
                        <a:lnSpc>
                          <a:spcPct val="100000"/>
                        </a:lnSpc>
                        <a:spcBef>
                          <a:spcPts val="320"/>
                        </a:spcBef>
                      </a:pPr>
                      <a:r>
                        <a:rPr sz="2400" b="1" spc="-385" dirty="0">
                          <a:latin typeface="Arial"/>
                          <a:cs typeface="Arial"/>
                        </a:rPr>
                        <a:t>A</a:t>
                      </a:r>
                      <a:endParaRPr sz="2400">
                        <a:latin typeface="Arial"/>
                        <a:cs typeface="Arial"/>
                      </a:endParaRPr>
                    </a:p>
                  </a:txBody>
                  <a:tcPr marL="0" marR="0" marT="40640" marB="0">
                    <a:lnL w="12700">
                      <a:solidFill>
                        <a:srgbClr val="EC7C30"/>
                      </a:solidFill>
                      <a:prstDash val="solid"/>
                    </a:lnL>
                    <a:lnR w="12700">
                      <a:solidFill>
                        <a:srgbClr val="EC7C30"/>
                      </a:solidFill>
                      <a:prstDash val="solid"/>
                    </a:lnR>
                    <a:lnT w="12700">
                      <a:solidFill>
                        <a:srgbClr val="EC7C30"/>
                      </a:solidFill>
                      <a:prstDash val="solid"/>
                    </a:lnT>
                    <a:lnB w="12700">
                      <a:solidFill>
                        <a:srgbClr val="EC7C30"/>
                      </a:solidFill>
                      <a:prstDash val="solid"/>
                    </a:lnB>
                    <a:solidFill>
                      <a:srgbClr val="E8E8EE"/>
                    </a:solidFill>
                  </a:tcPr>
                </a:tc>
                <a:tc>
                  <a:txBody>
                    <a:bodyPr/>
                    <a:lstStyle/>
                    <a:p>
                      <a:pPr marL="2540" algn="ctr">
                        <a:lnSpc>
                          <a:spcPct val="100000"/>
                        </a:lnSpc>
                        <a:spcBef>
                          <a:spcPts val="320"/>
                        </a:spcBef>
                      </a:pPr>
                      <a:r>
                        <a:rPr sz="2400" b="1" spc="-385" dirty="0">
                          <a:latin typeface="Arial"/>
                          <a:cs typeface="Arial"/>
                        </a:rPr>
                        <a:t>B</a:t>
                      </a:r>
                      <a:endParaRPr sz="2400">
                        <a:latin typeface="Arial"/>
                        <a:cs typeface="Arial"/>
                      </a:endParaRPr>
                    </a:p>
                  </a:txBody>
                  <a:tcPr marL="0" marR="0" marT="40640" marB="0">
                    <a:lnL w="12700">
                      <a:solidFill>
                        <a:srgbClr val="EC7C30"/>
                      </a:solidFill>
                      <a:prstDash val="solid"/>
                    </a:lnL>
                    <a:lnR w="12700">
                      <a:solidFill>
                        <a:srgbClr val="EC7C30"/>
                      </a:solidFill>
                      <a:prstDash val="solid"/>
                    </a:lnR>
                    <a:lnT w="12700">
                      <a:solidFill>
                        <a:srgbClr val="EC7C30"/>
                      </a:solidFill>
                      <a:prstDash val="solid"/>
                    </a:lnT>
                    <a:lnB w="12700">
                      <a:solidFill>
                        <a:srgbClr val="EC7C30"/>
                      </a:solidFill>
                      <a:prstDash val="solid"/>
                    </a:lnB>
                    <a:solidFill>
                      <a:srgbClr val="E8E8EE"/>
                    </a:solidFill>
                  </a:tcPr>
                </a:tc>
                <a:tc>
                  <a:txBody>
                    <a:bodyPr/>
                    <a:lstStyle/>
                    <a:p>
                      <a:pPr marL="3175" algn="ctr">
                        <a:lnSpc>
                          <a:spcPct val="100000"/>
                        </a:lnSpc>
                        <a:spcBef>
                          <a:spcPts val="320"/>
                        </a:spcBef>
                      </a:pPr>
                      <a:r>
                        <a:rPr sz="2400" b="1" spc="-385" dirty="0">
                          <a:latin typeface="Arial"/>
                          <a:cs typeface="Arial"/>
                        </a:rPr>
                        <a:t>C</a:t>
                      </a:r>
                      <a:endParaRPr sz="2400">
                        <a:latin typeface="Arial"/>
                        <a:cs typeface="Arial"/>
                      </a:endParaRPr>
                    </a:p>
                  </a:txBody>
                  <a:tcPr marL="0" marR="0" marT="40640" marB="0">
                    <a:lnL w="12700">
                      <a:solidFill>
                        <a:srgbClr val="EC7C30"/>
                      </a:solidFill>
                      <a:prstDash val="solid"/>
                    </a:lnL>
                    <a:lnR w="12700">
                      <a:solidFill>
                        <a:srgbClr val="EC7C30"/>
                      </a:solidFill>
                      <a:prstDash val="solid"/>
                    </a:lnR>
                    <a:lnT w="12700">
                      <a:solidFill>
                        <a:srgbClr val="EC7C30"/>
                      </a:solidFill>
                      <a:prstDash val="solid"/>
                    </a:lnT>
                    <a:lnB w="12700">
                      <a:solidFill>
                        <a:srgbClr val="EC7C30"/>
                      </a:solidFill>
                      <a:prstDash val="solid"/>
                    </a:lnB>
                    <a:solidFill>
                      <a:srgbClr val="E8E8EE"/>
                    </a:solidFill>
                  </a:tcPr>
                </a:tc>
                <a:tc>
                  <a:txBody>
                    <a:bodyPr/>
                    <a:lstStyle/>
                    <a:p>
                      <a:pPr marL="3175" algn="ctr">
                        <a:lnSpc>
                          <a:spcPct val="100000"/>
                        </a:lnSpc>
                        <a:spcBef>
                          <a:spcPts val="320"/>
                        </a:spcBef>
                      </a:pPr>
                      <a:r>
                        <a:rPr sz="2400" b="1" spc="-385" dirty="0">
                          <a:latin typeface="Arial"/>
                          <a:cs typeface="Arial"/>
                        </a:rPr>
                        <a:t>D</a:t>
                      </a:r>
                      <a:endParaRPr sz="2400">
                        <a:latin typeface="Arial"/>
                        <a:cs typeface="Arial"/>
                      </a:endParaRPr>
                    </a:p>
                  </a:txBody>
                  <a:tcPr marL="0" marR="0" marT="40640" marB="0">
                    <a:lnL w="12700">
                      <a:solidFill>
                        <a:srgbClr val="EC7C30"/>
                      </a:solidFill>
                      <a:prstDash val="solid"/>
                    </a:lnL>
                    <a:lnR w="12700">
                      <a:solidFill>
                        <a:srgbClr val="EC7C30"/>
                      </a:solidFill>
                      <a:prstDash val="solid"/>
                    </a:lnR>
                    <a:lnT w="12700">
                      <a:solidFill>
                        <a:srgbClr val="EC7C30"/>
                      </a:solidFill>
                      <a:prstDash val="solid"/>
                    </a:lnT>
                    <a:lnB w="12700">
                      <a:solidFill>
                        <a:srgbClr val="EC7C30"/>
                      </a:solidFill>
                      <a:prstDash val="solid"/>
                    </a:lnB>
                    <a:solidFill>
                      <a:srgbClr val="E8E8EE"/>
                    </a:solidFill>
                  </a:tcPr>
                </a:tc>
                <a:extLst>
                  <a:ext uri="{0D108BD9-81ED-4DB2-BD59-A6C34878D82A}">
                    <a16:rowId xmlns:a16="http://schemas.microsoft.com/office/drawing/2014/main" val="10000"/>
                  </a:ext>
                </a:extLst>
              </a:tr>
            </a:tbl>
          </a:graphicData>
        </a:graphic>
      </p:graphicFrame>
      <p:grpSp>
        <p:nvGrpSpPr>
          <p:cNvPr id="8" name="object 8"/>
          <p:cNvGrpSpPr/>
          <p:nvPr/>
        </p:nvGrpSpPr>
        <p:grpSpPr>
          <a:xfrm>
            <a:off x="4683252" y="4279404"/>
            <a:ext cx="2371725" cy="885825"/>
            <a:chOff x="4683252" y="4279404"/>
            <a:chExt cx="2371725" cy="885825"/>
          </a:xfrm>
        </p:grpSpPr>
        <p:pic>
          <p:nvPicPr>
            <p:cNvPr id="9" name="object 9"/>
            <p:cNvPicPr/>
            <p:nvPr/>
          </p:nvPicPr>
          <p:blipFill>
            <a:blip r:embed="rId2" cstate="print"/>
            <a:stretch>
              <a:fillRect/>
            </a:stretch>
          </p:blipFill>
          <p:spPr>
            <a:xfrm>
              <a:off x="4867656" y="4279404"/>
              <a:ext cx="2186940" cy="885431"/>
            </a:xfrm>
            <a:prstGeom prst="rect">
              <a:avLst/>
            </a:prstGeom>
          </p:spPr>
        </p:pic>
        <p:pic>
          <p:nvPicPr>
            <p:cNvPr id="10" name="object 10"/>
            <p:cNvPicPr/>
            <p:nvPr/>
          </p:nvPicPr>
          <p:blipFill>
            <a:blip r:embed="rId3" cstate="print"/>
            <a:stretch>
              <a:fillRect/>
            </a:stretch>
          </p:blipFill>
          <p:spPr>
            <a:xfrm>
              <a:off x="4683252" y="4407433"/>
              <a:ext cx="2359152" cy="720826"/>
            </a:xfrm>
            <a:prstGeom prst="rect">
              <a:avLst/>
            </a:prstGeom>
          </p:spPr>
        </p:pic>
        <p:pic>
          <p:nvPicPr>
            <p:cNvPr id="11" name="object 11"/>
            <p:cNvPicPr/>
            <p:nvPr/>
          </p:nvPicPr>
          <p:blipFill>
            <a:blip r:embed="rId4" cstate="print"/>
            <a:stretch>
              <a:fillRect/>
            </a:stretch>
          </p:blipFill>
          <p:spPr>
            <a:xfrm>
              <a:off x="4914900" y="4309871"/>
              <a:ext cx="2095500" cy="783335"/>
            </a:xfrm>
            <a:prstGeom prst="rect">
              <a:avLst/>
            </a:prstGeom>
          </p:spPr>
        </p:pic>
        <p:sp>
          <p:nvSpPr>
            <p:cNvPr id="12" name="object 12"/>
            <p:cNvSpPr/>
            <p:nvPr/>
          </p:nvSpPr>
          <p:spPr>
            <a:xfrm>
              <a:off x="4914900" y="4309871"/>
              <a:ext cx="2095500" cy="783590"/>
            </a:xfrm>
            <a:custGeom>
              <a:avLst/>
              <a:gdLst/>
              <a:ahLst/>
              <a:cxnLst/>
              <a:rect l="l" t="t" r="r" b="b"/>
              <a:pathLst>
                <a:path w="2095500" h="783589">
                  <a:moveTo>
                    <a:pt x="0" y="195833"/>
                  </a:moveTo>
                  <a:lnTo>
                    <a:pt x="1703831" y="195833"/>
                  </a:lnTo>
                  <a:lnTo>
                    <a:pt x="1703831" y="0"/>
                  </a:lnTo>
                  <a:lnTo>
                    <a:pt x="2095500" y="391667"/>
                  </a:lnTo>
                  <a:lnTo>
                    <a:pt x="1703831" y="783335"/>
                  </a:lnTo>
                  <a:lnTo>
                    <a:pt x="1703831" y="587501"/>
                  </a:lnTo>
                  <a:lnTo>
                    <a:pt x="0" y="587501"/>
                  </a:lnTo>
                  <a:lnTo>
                    <a:pt x="0" y="195833"/>
                  </a:lnTo>
                  <a:close/>
                </a:path>
              </a:pathLst>
            </a:custGeom>
            <a:ln w="9144">
              <a:solidFill>
                <a:srgbClr val="2E2E97"/>
              </a:solidFill>
            </a:ln>
          </p:spPr>
          <p:txBody>
            <a:bodyPr wrap="square" lIns="0" tIns="0" rIns="0" bIns="0" rtlCol="0"/>
            <a:lstStyle/>
            <a:p>
              <a:endParaRPr/>
            </a:p>
          </p:txBody>
        </p:sp>
      </p:grpSp>
      <p:sp>
        <p:nvSpPr>
          <p:cNvPr id="13" name="object 13"/>
          <p:cNvSpPr txBox="1"/>
          <p:nvPr/>
        </p:nvSpPr>
        <p:spPr>
          <a:xfrm>
            <a:off x="4897373" y="4498924"/>
            <a:ext cx="1938655" cy="391795"/>
          </a:xfrm>
          <a:prstGeom prst="rect">
            <a:avLst/>
          </a:prstGeom>
        </p:spPr>
        <p:txBody>
          <a:bodyPr vert="horz" wrap="square" lIns="0" tIns="12700" rIns="0" bIns="0" rtlCol="0">
            <a:spAutoFit/>
          </a:bodyPr>
          <a:lstStyle/>
          <a:p>
            <a:pPr marL="12700">
              <a:lnSpc>
                <a:spcPct val="100000"/>
              </a:lnSpc>
              <a:spcBef>
                <a:spcPts val="100"/>
              </a:spcBef>
            </a:pPr>
            <a:r>
              <a:rPr sz="2400" spc="-10" dirty="0">
                <a:latin typeface="Arial MT"/>
                <a:cs typeface="Arial MT"/>
              </a:rPr>
              <a:t>MPI_Allgather</a:t>
            </a:r>
            <a:endParaRPr sz="2400">
              <a:latin typeface="Arial MT"/>
              <a:cs typeface="Arial MT"/>
            </a:endParaRPr>
          </a:p>
        </p:txBody>
      </p:sp>
      <p:sp>
        <p:nvSpPr>
          <p:cNvPr id="14" name="object 14"/>
          <p:cNvSpPr txBox="1"/>
          <p:nvPr/>
        </p:nvSpPr>
        <p:spPr>
          <a:xfrm>
            <a:off x="7029704" y="3462401"/>
            <a:ext cx="406400" cy="1686560"/>
          </a:xfrm>
          <a:prstGeom prst="rect">
            <a:avLst/>
          </a:prstGeom>
        </p:spPr>
        <p:txBody>
          <a:bodyPr vert="horz" wrap="square" lIns="0" tIns="13335" rIns="0" bIns="0" rtlCol="0">
            <a:spAutoFit/>
          </a:bodyPr>
          <a:lstStyle/>
          <a:p>
            <a:pPr marL="12700" marR="5080" indent="8890" algn="just">
              <a:lnSpc>
                <a:spcPct val="151300"/>
              </a:lnSpc>
              <a:spcBef>
                <a:spcPts val="105"/>
              </a:spcBef>
            </a:pPr>
            <a:r>
              <a:rPr sz="2400" spc="-25" dirty="0">
                <a:latin typeface="Arial MT"/>
                <a:cs typeface="Arial MT"/>
              </a:rPr>
              <a:t>P1 P2 P3</a:t>
            </a:r>
            <a:endParaRPr sz="2400">
              <a:latin typeface="Arial MT"/>
              <a:cs typeface="Arial MT"/>
            </a:endParaRPr>
          </a:p>
        </p:txBody>
      </p:sp>
      <p:sp>
        <p:nvSpPr>
          <p:cNvPr id="15" name="object 15"/>
          <p:cNvSpPr txBox="1"/>
          <p:nvPr/>
        </p:nvSpPr>
        <p:spPr>
          <a:xfrm>
            <a:off x="7023354" y="5311546"/>
            <a:ext cx="397510" cy="391160"/>
          </a:xfrm>
          <a:prstGeom prst="rect">
            <a:avLst/>
          </a:prstGeom>
        </p:spPr>
        <p:txBody>
          <a:bodyPr vert="horz" wrap="square" lIns="0" tIns="12700" rIns="0" bIns="0" rtlCol="0">
            <a:spAutoFit/>
          </a:bodyPr>
          <a:lstStyle/>
          <a:p>
            <a:pPr marL="12700">
              <a:lnSpc>
                <a:spcPct val="100000"/>
              </a:lnSpc>
              <a:spcBef>
                <a:spcPts val="100"/>
              </a:spcBef>
            </a:pPr>
            <a:r>
              <a:rPr sz="2400" spc="-25" dirty="0">
                <a:latin typeface="Arial MT"/>
                <a:cs typeface="Arial MT"/>
              </a:rPr>
              <a:t>P4</a:t>
            </a:r>
            <a:endParaRPr sz="2400">
              <a:latin typeface="Arial MT"/>
              <a:cs typeface="Arial MT"/>
            </a:endParaRPr>
          </a:p>
        </p:txBody>
      </p:sp>
      <p:graphicFrame>
        <p:nvGraphicFramePr>
          <p:cNvPr id="16" name="object 16"/>
          <p:cNvGraphicFramePr>
            <a:graphicFrameLocks noGrp="1"/>
          </p:cNvGraphicFramePr>
          <p:nvPr/>
        </p:nvGraphicFramePr>
        <p:xfrm>
          <a:off x="2360676" y="3613150"/>
          <a:ext cx="2489200" cy="457200"/>
        </p:xfrm>
        <a:graphic>
          <a:graphicData uri="http://schemas.openxmlformats.org/drawingml/2006/table">
            <a:tbl>
              <a:tblPr firstRow="1" bandRow="1">
                <a:tableStyleId>{2D5ABB26-0587-4C30-8999-92F81FD0307C}</a:tableStyleId>
              </a:tblPr>
              <a:tblGrid>
                <a:gridCol w="622300">
                  <a:extLst>
                    <a:ext uri="{9D8B030D-6E8A-4147-A177-3AD203B41FA5}">
                      <a16:colId xmlns:a16="http://schemas.microsoft.com/office/drawing/2014/main" val="20000"/>
                    </a:ext>
                  </a:extLst>
                </a:gridCol>
                <a:gridCol w="622300">
                  <a:extLst>
                    <a:ext uri="{9D8B030D-6E8A-4147-A177-3AD203B41FA5}">
                      <a16:colId xmlns:a16="http://schemas.microsoft.com/office/drawing/2014/main" val="20001"/>
                    </a:ext>
                  </a:extLst>
                </a:gridCol>
                <a:gridCol w="622300">
                  <a:extLst>
                    <a:ext uri="{9D8B030D-6E8A-4147-A177-3AD203B41FA5}">
                      <a16:colId xmlns:a16="http://schemas.microsoft.com/office/drawing/2014/main" val="20002"/>
                    </a:ext>
                  </a:extLst>
                </a:gridCol>
                <a:gridCol w="622300">
                  <a:extLst>
                    <a:ext uri="{9D8B030D-6E8A-4147-A177-3AD203B41FA5}">
                      <a16:colId xmlns:a16="http://schemas.microsoft.com/office/drawing/2014/main" val="20003"/>
                    </a:ext>
                  </a:extLst>
                </a:gridCol>
              </a:tblGrid>
              <a:tr h="457200">
                <a:tc>
                  <a:txBody>
                    <a:bodyPr/>
                    <a:lstStyle/>
                    <a:p>
                      <a:pPr marL="1905" algn="ctr">
                        <a:lnSpc>
                          <a:spcPct val="100000"/>
                        </a:lnSpc>
                        <a:spcBef>
                          <a:spcPts val="320"/>
                        </a:spcBef>
                      </a:pPr>
                      <a:r>
                        <a:rPr sz="2400" b="1" spc="-385" dirty="0">
                          <a:latin typeface="Arial"/>
                          <a:cs typeface="Arial"/>
                        </a:rPr>
                        <a:t>A</a:t>
                      </a:r>
                      <a:endParaRPr sz="2400">
                        <a:latin typeface="Arial"/>
                        <a:cs typeface="Arial"/>
                      </a:endParaRPr>
                    </a:p>
                  </a:txBody>
                  <a:tcPr marL="0" marR="0" marT="40640" marB="0">
                    <a:lnL w="12700">
                      <a:solidFill>
                        <a:srgbClr val="EC7C30"/>
                      </a:solidFill>
                      <a:prstDash val="solid"/>
                    </a:lnL>
                    <a:lnR w="12700">
                      <a:solidFill>
                        <a:srgbClr val="EC7C30"/>
                      </a:solidFill>
                      <a:prstDash val="solid"/>
                    </a:lnR>
                    <a:lnT w="12700">
                      <a:solidFill>
                        <a:srgbClr val="EC7C30"/>
                      </a:solidFill>
                      <a:prstDash val="solid"/>
                    </a:lnT>
                    <a:lnB w="12700">
                      <a:solidFill>
                        <a:srgbClr val="EC7C30"/>
                      </a:solidFill>
                      <a:prstDash val="solid"/>
                    </a:lnB>
                    <a:solidFill>
                      <a:srgbClr val="E8E8EE"/>
                    </a:solidFill>
                  </a:tcPr>
                </a:tc>
                <a:tc>
                  <a:txBody>
                    <a:bodyPr/>
                    <a:lstStyle/>
                    <a:p>
                      <a:pPr>
                        <a:lnSpc>
                          <a:spcPct val="100000"/>
                        </a:lnSpc>
                      </a:pPr>
                      <a:endParaRPr sz="2200">
                        <a:latin typeface="Times New Roman"/>
                        <a:cs typeface="Times New Roman"/>
                      </a:endParaRPr>
                    </a:p>
                  </a:txBody>
                  <a:tcPr marL="0" marR="0" marT="0" marB="0">
                    <a:lnL w="12700">
                      <a:solidFill>
                        <a:srgbClr val="EC7C30"/>
                      </a:solidFill>
                      <a:prstDash val="solid"/>
                    </a:lnL>
                    <a:lnR w="12700">
                      <a:solidFill>
                        <a:srgbClr val="EC7C30"/>
                      </a:solidFill>
                      <a:prstDash val="solid"/>
                    </a:lnR>
                    <a:lnT w="12700">
                      <a:solidFill>
                        <a:srgbClr val="EC7C30"/>
                      </a:solidFill>
                      <a:prstDash val="solid"/>
                    </a:lnT>
                    <a:lnB w="12700">
                      <a:solidFill>
                        <a:srgbClr val="EC7C30"/>
                      </a:solidFill>
                      <a:prstDash val="solid"/>
                    </a:lnB>
                    <a:solidFill>
                      <a:srgbClr val="E8E8EE"/>
                    </a:solidFill>
                  </a:tcPr>
                </a:tc>
                <a:tc>
                  <a:txBody>
                    <a:bodyPr/>
                    <a:lstStyle/>
                    <a:p>
                      <a:pPr>
                        <a:lnSpc>
                          <a:spcPct val="100000"/>
                        </a:lnSpc>
                      </a:pPr>
                      <a:endParaRPr sz="2200">
                        <a:latin typeface="Times New Roman"/>
                        <a:cs typeface="Times New Roman"/>
                      </a:endParaRPr>
                    </a:p>
                  </a:txBody>
                  <a:tcPr marL="0" marR="0" marT="0" marB="0">
                    <a:lnL w="12700">
                      <a:solidFill>
                        <a:srgbClr val="EC7C30"/>
                      </a:solidFill>
                      <a:prstDash val="solid"/>
                    </a:lnL>
                    <a:lnR w="12700">
                      <a:solidFill>
                        <a:srgbClr val="EC7C30"/>
                      </a:solidFill>
                      <a:prstDash val="solid"/>
                    </a:lnR>
                    <a:lnT w="12700">
                      <a:solidFill>
                        <a:srgbClr val="EC7C30"/>
                      </a:solidFill>
                      <a:prstDash val="solid"/>
                    </a:lnT>
                    <a:lnB w="12700">
                      <a:solidFill>
                        <a:srgbClr val="EC7C30"/>
                      </a:solidFill>
                      <a:prstDash val="solid"/>
                    </a:lnB>
                    <a:solidFill>
                      <a:srgbClr val="E8E8EE"/>
                    </a:solidFill>
                  </a:tcPr>
                </a:tc>
                <a:tc>
                  <a:txBody>
                    <a:bodyPr/>
                    <a:lstStyle/>
                    <a:p>
                      <a:pPr>
                        <a:lnSpc>
                          <a:spcPct val="100000"/>
                        </a:lnSpc>
                      </a:pPr>
                      <a:endParaRPr sz="2200">
                        <a:latin typeface="Times New Roman"/>
                        <a:cs typeface="Times New Roman"/>
                      </a:endParaRPr>
                    </a:p>
                  </a:txBody>
                  <a:tcPr marL="0" marR="0" marT="0" marB="0">
                    <a:lnL w="12700">
                      <a:solidFill>
                        <a:srgbClr val="EC7C30"/>
                      </a:solidFill>
                      <a:prstDash val="solid"/>
                    </a:lnL>
                    <a:lnR w="12700">
                      <a:solidFill>
                        <a:srgbClr val="EC7C30"/>
                      </a:solidFill>
                      <a:prstDash val="solid"/>
                    </a:lnR>
                    <a:lnT w="12700">
                      <a:solidFill>
                        <a:srgbClr val="EC7C30"/>
                      </a:solidFill>
                      <a:prstDash val="solid"/>
                    </a:lnT>
                    <a:lnB w="12700">
                      <a:solidFill>
                        <a:srgbClr val="EC7C30"/>
                      </a:solidFill>
                      <a:prstDash val="solid"/>
                    </a:lnB>
                    <a:solidFill>
                      <a:srgbClr val="E8E8EE"/>
                    </a:solidFill>
                  </a:tcPr>
                </a:tc>
                <a:extLst>
                  <a:ext uri="{0D108BD9-81ED-4DB2-BD59-A6C34878D82A}">
                    <a16:rowId xmlns:a16="http://schemas.microsoft.com/office/drawing/2014/main" val="10000"/>
                  </a:ext>
                </a:extLst>
              </a:tr>
            </a:tbl>
          </a:graphicData>
        </a:graphic>
      </p:graphicFrame>
      <p:graphicFrame>
        <p:nvGraphicFramePr>
          <p:cNvPr id="17" name="object 17"/>
          <p:cNvGraphicFramePr>
            <a:graphicFrameLocks noGrp="1"/>
          </p:cNvGraphicFramePr>
          <p:nvPr/>
        </p:nvGraphicFramePr>
        <p:xfrm>
          <a:off x="2351151" y="4179823"/>
          <a:ext cx="2489200" cy="457200"/>
        </p:xfrm>
        <a:graphic>
          <a:graphicData uri="http://schemas.openxmlformats.org/drawingml/2006/table">
            <a:tbl>
              <a:tblPr firstRow="1" bandRow="1">
                <a:tableStyleId>{2D5ABB26-0587-4C30-8999-92F81FD0307C}</a:tableStyleId>
              </a:tblPr>
              <a:tblGrid>
                <a:gridCol w="622300">
                  <a:extLst>
                    <a:ext uri="{9D8B030D-6E8A-4147-A177-3AD203B41FA5}">
                      <a16:colId xmlns:a16="http://schemas.microsoft.com/office/drawing/2014/main" val="20000"/>
                    </a:ext>
                  </a:extLst>
                </a:gridCol>
                <a:gridCol w="622300">
                  <a:extLst>
                    <a:ext uri="{9D8B030D-6E8A-4147-A177-3AD203B41FA5}">
                      <a16:colId xmlns:a16="http://schemas.microsoft.com/office/drawing/2014/main" val="20001"/>
                    </a:ext>
                  </a:extLst>
                </a:gridCol>
                <a:gridCol w="622300">
                  <a:extLst>
                    <a:ext uri="{9D8B030D-6E8A-4147-A177-3AD203B41FA5}">
                      <a16:colId xmlns:a16="http://schemas.microsoft.com/office/drawing/2014/main" val="20002"/>
                    </a:ext>
                  </a:extLst>
                </a:gridCol>
                <a:gridCol w="622300">
                  <a:extLst>
                    <a:ext uri="{9D8B030D-6E8A-4147-A177-3AD203B41FA5}">
                      <a16:colId xmlns:a16="http://schemas.microsoft.com/office/drawing/2014/main" val="20003"/>
                    </a:ext>
                  </a:extLst>
                </a:gridCol>
              </a:tblGrid>
              <a:tr h="457200">
                <a:tc>
                  <a:txBody>
                    <a:bodyPr/>
                    <a:lstStyle/>
                    <a:p>
                      <a:pPr marL="1270" algn="ctr">
                        <a:lnSpc>
                          <a:spcPct val="100000"/>
                        </a:lnSpc>
                        <a:spcBef>
                          <a:spcPts val="320"/>
                        </a:spcBef>
                      </a:pPr>
                      <a:r>
                        <a:rPr sz="2400" b="1" spc="-385" dirty="0">
                          <a:latin typeface="Arial"/>
                          <a:cs typeface="Arial"/>
                        </a:rPr>
                        <a:t>B</a:t>
                      </a:r>
                      <a:endParaRPr sz="2400">
                        <a:latin typeface="Arial"/>
                        <a:cs typeface="Arial"/>
                      </a:endParaRPr>
                    </a:p>
                  </a:txBody>
                  <a:tcPr marL="0" marR="0" marT="40640" marB="0">
                    <a:lnL w="12700">
                      <a:solidFill>
                        <a:srgbClr val="EC7C30"/>
                      </a:solidFill>
                      <a:prstDash val="solid"/>
                    </a:lnL>
                    <a:lnR w="12700">
                      <a:solidFill>
                        <a:srgbClr val="EC7C30"/>
                      </a:solidFill>
                      <a:prstDash val="solid"/>
                    </a:lnR>
                    <a:lnT w="12700">
                      <a:solidFill>
                        <a:srgbClr val="EC7C30"/>
                      </a:solidFill>
                      <a:prstDash val="solid"/>
                    </a:lnT>
                    <a:lnB w="12700">
                      <a:solidFill>
                        <a:srgbClr val="EC7C30"/>
                      </a:solidFill>
                      <a:prstDash val="solid"/>
                    </a:lnB>
                    <a:solidFill>
                      <a:srgbClr val="E8E8EE"/>
                    </a:solidFill>
                  </a:tcPr>
                </a:tc>
                <a:tc>
                  <a:txBody>
                    <a:bodyPr/>
                    <a:lstStyle/>
                    <a:p>
                      <a:pPr>
                        <a:lnSpc>
                          <a:spcPct val="100000"/>
                        </a:lnSpc>
                      </a:pPr>
                      <a:endParaRPr sz="2200">
                        <a:latin typeface="Times New Roman"/>
                        <a:cs typeface="Times New Roman"/>
                      </a:endParaRPr>
                    </a:p>
                  </a:txBody>
                  <a:tcPr marL="0" marR="0" marT="0" marB="0">
                    <a:lnL w="12700">
                      <a:solidFill>
                        <a:srgbClr val="EC7C30"/>
                      </a:solidFill>
                      <a:prstDash val="solid"/>
                    </a:lnL>
                    <a:lnR w="12700">
                      <a:solidFill>
                        <a:srgbClr val="EC7C30"/>
                      </a:solidFill>
                      <a:prstDash val="solid"/>
                    </a:lnR>
                    <a:lnT w="12700">
                      <a:solidFill>
                        <a:srgbClr val="EC7C30"/>
                      </a:solidFill>
                      <a:prstDash val="solid"/>
                    </a:lnT>
                    <a:lnB w="12700">
                      <a:solidFill>
                        <a:srgbClr val="EC7C30"/>
                      </a:solidFill>
                      <a:prstDash val="solid"/>
                    </a:lnB>
                    <a:solidFill>
                      <a:srgbClr val="E8E8EE"/>
                    </a:solidFill>
                  </a:tcPr>
                </a:tc>
                <a:tc>
                  <a:txBody>
                    <a:bodyPr/>
                    <a:lstStyle/>
                    <a:p>
                      <a:pPr>
                        <a:lnSpc>
                          <a:spcPct val="100000"/>
                        </a:lnSpc>
                      </a:pPr>
                      <a:endParaRPr sz="2200">
                        <a:latin typeface="Times New Roman"/>
                        <a:cs typeface="Times New Roman"/>
                      </a:endParaRPr>
                    </a:p>
                  </a:txBody>
                  <a:tcPr marL="0" marR="0" marT="0" marB="0">
                    <a:lnL w="12700">
                      <a:solidFill>
                        <a:srgbClr val="EC7C30"/>
                      </a:solidFill>
                      <a:prstDash val="solid"/>
                    </a:lnL>
                    <a:lnR w="12700">
                      <a:solidFill>
                        <a:srgbClr val="EC7C30"/>
                      </a:solidFill>
                      <a:prstDash val="solid"/>
                    </a:lnR>
                    <a:lnT w="12700">
                      <a:solidFill>
                        <a:srgbClr val="EC7C30"/>
                      </a:solidFill>
                      <a:prstDash val="solid"/>
                    </a:lnT>
                    <a:lnB w="12700">
                      <a:solidFill>
                        <a:srgbClr val="EC7C30"/>
                      </a:solidFill>
                      <a:prstDash val="solid"/>
                    </a:lnB>
                    <a:solidFill>
                      <a:srgbClr val="E8E8EE"/>
                    </a:solidFill>
                  </a:tcPr>
                </a:tc>
                <a:tc>
                  <a:txBody>
                    <a:bodyPr/>
                    <a:lstStyle/>
                    <a:p>
                      <a:pPr>
                        <a:lnSpc>
                          <a:spcPct val="100000"/>
                        </a:lnSpc>
                      </a:pPr>
                      <a:endParaRPr sz="2200">
                        <a:latin typeface="Times New Roman"/>
                        <a:cs typeface="Times New Roman"/>
                      </a:endParaRPr>
                    </a:p>
                  </a:txBody>
                  <a:tcPr marL="0" marR="0" marT="0" marB="0">
                    <a:lnL w="12700">
                      <a:solidFill>
                        <a:srgbClr val="EC7C30"/>
                      </a:solidFill>
                      <a:prstDash val="solid"/>
                    </a:lnL>
                    <a:lnR w="12700">
                      <a:solidFill>
                        <a:srgbClr val="EC7C30"/>
                      </a:solidFill>
                      <a:prstDash val="solid"/>
                    </a:lnR>
                    <a:lnT w="12700">
                      <a:solidFill>
                        <a:srgbClr val="EC7C30"/>
                      </a:solidFill>
                      <a:prstDash val="solid"/>
                    </a:lnT>
                    <a:lnB w="12700">
                      <a:solidFill>
                        <a:srgbClr val="EC7C30"/>
                      </a:solidFill>
                      <a:prstDash val="solid"/>
                    </a:lnB>
                    <a:solidFill>
                      <a:srgbClr val="E8E8EE"/>
                    </a:solidFill>
                  </a:tcPr>
                </a:tc>
                <a:extLst>
                  <a:ext uri="{0D108BD9-81ED-4DB2-BD59-A6C34878D82A}">
                    <a16:rowId xmlns:a16="http://schemas.microsoft.com/office/drawing/2014/main" val="10000"/>
                  </a:ext>
                </a:extLst>
              </a:tr>
            </a:tbl>
          </a:graphicData>
        </a:graphic>
      </p:graphicFrame>
      <p:graphicFrame>
        <p:nvGraphicFramePr>
          <p:cNvPr id="18" name="object 18"/>
          <p:cNvGraphicFramePr>
            <a:graphicFrameLocks noGrp="1"/>
          </p:cNvGraphicFramePr>
          <p:nvPr/>
        </p:nvGraphicFramePr>
        <p:xfrm>
          <a:off x="2354326" y="4745101"/>
          <a:ext cx="2489200" cy="457200"/>
        </p:xfrm>
        <a:graphic>
          <a:graphicData uri="http://schemas.openxmlformats.org/drawingml/2006/table">
            <a:tbl>
              <a:tblPr firstRow="1" bandRow="1">
                <a:tableStyleId>{2D5ABB26-0587-4C30-8999-92F81FD0307C}</a:tableStyleId>
              </a:tblPr>
              <a:tblGrid>
                <a:gridCol w="622300">
                  <a:extLst>
                    <a:ext uri="{9D8B030D-6E8A-4147-A177-3AD203B41FA5}">
                      <a16:colId xmlns:a16="http://schemas.microsoft.com/office/drawing/2014/main" val="20000"/>
                    </a:ext>
                  </a:extLst>
                </a:gridCol>
                <a:gridCol w="622300">
                  <a:extLst>
                    <a:ext uri="{9D8B030D-6E8A-4147-A177-3AD203B41FA5}">
                      <a16:colId xmlns:a16="http://schemas.microsoft.com/office/drawing/2014/main" val="20001"/>
                    </a:ext>
                  </a:extLst>
                </a:gridCol>
                <a:gridCol w="622300">
                  <a:extLst>
                    <a:ext uri="{9D8B030D-6E8A-4147-A177-3AD203B41FA5}">
                      <a16:colId xmlns:a16="http://schemas.microsoft.com/office/drawing/2014/main" val="20002"/>
                    </a:ext>
                  </a:extLst>
                </a:gridCol>
                <a:gridCol w="622300">
                  <a:extLst>
                    <a:ext uri="{9D8B030D-6E8A-4147-A177-3AD203B41FA5}">
                      <a16:colId xmlns:a16="http://schemas.microsoft.com/office/drawing/2014/main" val="20003"/>
                    </a:ext>
                  </a:extLst>
                </a:gridCol>
              </a:tblGrid>
              <a:tr h="457200">
                <a:tc>
                  <a:txBody>
                    <a:bodyPr/>
                    <a:lstStyle/>
                    <a:p>
                      <a:pPr marL="1270" algn="ctr">
                        <a:lnSpc>
                          <a:spcPct val="100000"/>
                        </a:lnSpc>
                        <a:spcBef>
                          <a:spcPts val="320"/>
                        </a:spcBef>
                      </a:pPr>
                      <a:r>
                        <a:rPr sz="2400" b="1" spc="-385" dirty="0">
                          <a:latin typeface="Arial"/>
                          <a:cs typeface="Arial"/>
                        </a:rPr>
                        <a:t>C</a:t>
                      </a:r>
                      <a:endParaRPr sz="2400">
                        <a:latin typeface="Arial"/>
                        <a:cs typeface="Arial"/>
                      </a:endParaRPr>
                    </a:p>
                  </a:txBody>
                  <a:tcPr marL="0" marR="0" marT="40640" marB="0">
                    <a:lnL w="12700">
                      <a:solidFill>
                        <a:srgbClr val="EC7C30"/>
                      </a:solidFill>
                      <a:prstDash val="solid"/>
                    </a:lnL>
                    <a:lnR w="12700">
                      <a:solidFill>
                        <a:srgbClr val="EC7C30"/>
                      </a:solidFill>
                      <a:prstDash val="solid"/>
                    </a:lnR>
                    <a:lnT w="12700">
                      <a:solidFill>
                        <a:srgbClr val="EC7C30"/>
                      </a:solidFill>
                      <a:prstDash val="solid"/>
                    </a:lnT>
                    <a:lnB w="12700">
                      <a:solidFill>
                        <a:srgbClr val="EC7C30"/>
                      </a:solidFill>
                      <a:prstDash val="solid"/>
                    </a:lnB>
                    <a:solidFill>
                      <a:srgbClr val="E8E8EE"/>
                    </a:solidFill>
                  </a:tcPr>
                </a:tc>
                <a:tc>
                  <a:txBody>
                    <a:bodyPr/>
                    <a:lstStyle/>
                    <a:p>
                      <a:pPr>
                        <a:lnSpc>
                          <a:spcPct val="100000"/>
                        </a:lnSpc>
                      </a:pPr>
                      <a:endParaRPr sz="2200">
                        <a:latin typeface="Times New Roman"/>
                        <a:cs typeface="Times New Roman"/>
                      </a:endParaRPr>
                    </a:p>
                  </a:txBody>
                  <a:tcPr marL="0" marR="0" marT="0" marB="0">
                    <a:lnL w="12700">
                      <a:solidFill>
                        <a:srgbClr val="EC7C30"/>
                      </a:solidFill>
                      <a:prstDash val="solid"/>
                    </a:lnL>
                    <a:lnR w="12700">
                      <a:solidFill>
                        <a:srgbClr val="EC7C30"/>
                      </a:solidFill>
                      <a:prstDash val="solid"/>
                    </a:lnR>
                    <a:lnT w="12700">
                      <a:solidFill>
                        <a:srgbClr val="EC7C30"/>
                      </a:solidFill>
                      <a:prstDash val="solid"/>
                    </a:lnT>
                    <a:lnB w="12700">
                      <a:solidFill>
                        <a:srgbClr val="EC7C30"/>
                      </a:solidFill>
                      <a:prstDash val="solid"/>
                    </a:lnB>
                    <a:solidFill>
                      <a:srgbClr val="E8E8EE"/>
                    </a:solidFill>
                  </a:tcPr>
                </a:tc>
                <a:tc>
                  <a:txBody>
                    <a:bodyPr/>
                    <a:lstStyle/>
                    <a:p>
                      <a:pPr>
                        <a:lnSpc>
                          <a:spcPct val="100000"/>
                        </a:lnSpc>
                      </a:pPr>
                      <a:endParaRPr sz="2200">
                        <a:latin typeface="Times New Roman"/>
                        <a:cs typeface="Times New Roman"/>
                      </a:endParaRPr>
                    </a:p>
                  </a:txBody>
                  <a:tcPr marL="0" marR="0" marT="0" marB="0">
                    <a:lnL w="12700">
                      <a:solidFill>
                        <a:srgbClr val="EC7C30"/>
                      </a:solidFill>
                      <a:prstDash val="solid"/>
                    </a:lnL>
                    <a:lnR w="12700">
                      <a:solidFill>
                        <a:srgbClr val="EC7C30"/>
                      </a:solidFill>
                      <a:prstDash val="solid"/>
                    </a:lnR>
                    <a:lnT w="12700">
                      <a:solidFill>
                        <a:srgbClr val="EC7C30"/>
                      </a:solidFill>
                      <a:prstDash val="solid"/>
                    </a:lnT>
                    <a:lnB w="12700">
                      <a:solidFill>
                        <a:srgbClr val="EC7C30"/>
                      </a:solidFill>
                      <a:prstDash val="solid"/>
                    </a:lnB>
                    <a:solidFill>
                      <a:srgbClr val="E8E8EE"/>
                    </a:solidFill>
                  </a:tcPr>
                </a:tc>
                <a:tc>
                  <a:txBody>
                    <a:bodyPr/>
                    <a:lstStyle/>
                    <a:p>
                      <a:pPr>
                        <a:lnSpc>
                          <a:spcPct val="100000"/>
                        </a:lnSpc>
                      </a:pPr>
                      <a:endParaRPr sz="2200">
                        <a:latin typeface="Times New Roman"/>
                        <a:cs typeface="Times New Roman"/>
                      </a:endParaRPr>
                    </a:p>
                  </a:txBody>
                  <a:tcPr marL="0" marR="0" marT="0" marB="0">
                    <a:lnL w="12700">
                      <a:solidFill>
                        <a:srgbClr val="EC7C30"/>
                      </a:solidFill>
                      <a:prstDash val="solid"/>
                    </a:lnL>
                    <a:lnR w="12700">
                      <a:solidFill>
                        <a:srgbClr val="EC7C30"/>
                      </a:solidFill>
                      <a:prstDash val="solid"/>
                    </a:lnR>
                    <a:lnT w="12700">
                      <a:solidFill>
                        <a:srgbClr val="EC7C30"/>
                      </a:solidFill>
                      <a:prstDash val="solid"/>
                    </a:lnT>
                    <a:lnB w="12700">
                      <a:solidFill>
                        <a:srgbClr val="EC7C30"/>
                      </a:solidFill>
                      <a:prstDash val="solid"/>
                    </a:lnB>
                    <a:solidFill>
                      <a:srgbClr val="E8E8EE"/>
                    </a:solidFill>
                  </a:tcPr>
                </a:tc>
                <a:extLst>
                  <a:ext uri="{0D108BD9-81ED-4DB2-BD59-A6C34878D82A}">
                    <a16:rowId xmlns:a16="http://schemas.microsoft.com/office/drawing/2014/main" val="10000"/>
                  </a:ext>
                </a:extLst>
              </a:tr>
            </a:tbl>
          </a:graphicData>
        </a:graphic>
      </p:graphicFrame>
      <p:graphicFrame>
        <p:nvGraphicFramePr>
          <p:cNvPr id="19" name="object 19"/>
          <p:cNvGraphicFramePr>
            <a:graphicFrameLocks noGrp="1"/>
          </p:cNvGraphicFramePr>
          <p:nvPr/>
        </p:nvGraphicFramePr>
        <p:xfrm>
          <a:off x="2354326" y="5310251"/>
          <a:ext cx="2489200" cy="456565"/>
        </p:xfrm>
        <a:graphic>
          <a:graphicData uri="http://schemas.openxmlformats.org/drawingml/2006/table">
            <a:tbl>
              <a:tblPr firstRow="1" bandRow="1">
                <a:tableStyleId>{2D5ABB26-0587-4C30-8999-92F81FD0307C}</a:tableStyleId>
              </a:tblPr>
              <a:tblGrid>
                <a:gridCol w="622300">
                  <a:extLst>
                    <a:ext uri="{9D8B030D-6E8A-4147-A177-3AD203B41FA5}">
                      <a16:colId xmlns:a16="http://schemas.microsoft.com/office/drawing/2014/main" val="20000"/>
                    </a:ext>
                  </a:extLst>
                </a:gridCol>
                <a:gridCol w="622300">
                  <a:extLst>
                    <a:ext uri="{9D8B030D-6E8A-4147-A177-3AD203B41FA5}">
                      <a16:colId xmlns:a16="http://schemas.microsoft.com/office/drawing/2014/main" val="20001"/>
                    </a:ext>
                  </a:extLst>
                </a:gridCol>
                <a:gridCol w="622300">
                  <a:extLst>
                    <a:ext uri="{9D8B030D-6E8A-4147-A177-3AD203B41FA5}">
                      <a16:colId xmlns:a16="http://schemas.microsoft.com/office/drawing/2014/main" val="20002"/>
                    </a:ext>
                  </a:extLst>
                </a:gridCol>
                <a:gridCol w="622300">
                  <a:extLst>
                    <a:ext uri="{9D8B030D-6E8A-4147-A177-3AD203B41FA5}">
                      <a16:colId xmlns:a16="http://schemas.microsoft.com/office/drawing/2014/main" val="20003"/>
                    </a:ext>
                  </a:extLst>
                </a:gridCol>
              </a:tblGrid>
              <a:tr h="456565">
                <a:tc>
                  <a:txBody>
                    <a:bodyPr/>
                    <a:lstStyle/>
                    <a:p>
                      <a:pPr marL="1905" algn="ctr">
                        <a:lnSpc>
                          <a:spcPct val="100000"/>
                        </a:lnSpc>
                        <a:spcBef>
                          <a:spcPts val="320"/>
                        </a:spcBef>
                      </a:pPr>
                      <a:r>
                        <a:rPr sz="2400" b="1" spc="-385" dirty="0">
                          <a:latin typeface="Arial"/>
                          <a:cs typeface="Arial"/>
                        </a:rPr>
                        <a:t>D</a:t>
                      </a:r>
                      <a:endParaRPr sz="2400">
                        <a:latin typeface="Arial"/>
                        <a:cs typeface="Arial"/>
                      </a:endParaRPr>
                    </a:p>
                  </a:txBody>
                  <a:tcPr marL="0" marR="0" marT="40640" marB="0">
                    <a:lnL w="12700">
                      <a:solidFill>
                        <a:srgbClr val="EC7C30"/>
                      </a:solidFill>
                      <a:prstDash val="solid"/>
                    </a:lnL>
                    <a:lnR w="12700">
                      <a:solidFill>
                        <a:srgbClr val="EC7C30"/>
                      </a:solidFill>
                      <a:prstDash val="solid"/>
                    </a:lnR>
                    <a:lnT w="12700">
                      <a:solidFill>
                        <a:srgbClr val="EC7C30"/>
                      </a:solidFill>
                      <a:prstDash val="solid"/>
                    </a:lnT>
                    <a:lnB w="12700">
                      <a:solidFill>
                        <a:srgbClr val="EC7C30"/>
                      </a:solidFill>
                      <a:prstDash val="solid"/>
                    </a:lnB>
                    <a:solidFill>
                      <a:srgbClr val="E8E8EE"/>
                    </a:solidFill>
                  </a:tcPr>
                </a:tc>
                <a:tc>
                  <a:txBody>
                    <a:bodyPr/>
                    <a:lstStyle/>
                    <a:p>
                      <a:pPr>
                        <a:lnSpc>
                          <a:spcPct val="100000"/>
                        </a:lnSpc>
                      </a:pPr>
                      <a:endParaRPr sz="2200">
                        <a:latin typeface="Times New Roman"/>
                        <a:cs typeface="Times New Roman"/>
                      </a:endParaRPr>
                    </a:p>
                  </a:txBody>
                  <a:tcPr marL="0" marR="0" marT="0" marB="0">
                    <a:lnL w="12700">
                      <a:solidFill>
                        <a:srgbClr val="EC7C30"/>
                      </a:solidFill>
                      <a:prstDash val="solid"/>
                    </a:lnL>
                    <a:lnR w="12700">
                      <a:solidFill>
                        <a:srgbClr val="EC7C30"/>
                      </a:solidFill>
                      <a:prstDash val="solid"/>
                    </a:lnR>
                    <a:lnT w="12700">
                      <a:solidFill>
                        <a:srgbClr val="EC7C30"/>
                      </a:solidFill>
                      <a:prstDash val="solid"/>
                    </a:lnT>
                    <a:lnB w="12700">
                      <a:solidFill>
                        <a:srgbClr val="EC7C30"/>
                      </a:solidFill>
                      <a:prstDash val="solid"/>
                    </a:lnB>
                    <a:solidFill>
                      <a:srgbClr val="E8E8EE"/>
                    </a:solidFill>
                  </a:tcPr>
                </a:tc>
                <a:tc>
                  <a:txBody>
                    <a:bodyPr/>
                    <a:lstStyle/>
                    <a:p>
                      <a:pPr>
                        <a:lnSpc>
                          <a:spcPct val="100000"/>
                        </a:lnSpc>
                      </a:pPr>
                      <a:endParaRPr sz="2200">
                        <a:latin typeface="Times New Roman"/>
                        <a:cs typeface="Times New Roman"/>
                      </a:endParaRPr>
                    </a:p>
                  </a:txBody>
                  <a:tcPr marL="0" marR="0" marT="0" marB="0">
                    <a:lnL w="12700">
                      <a:solidFill>
                        <a:srgbClr val="EC7C30"/>
                      </a:solidFill>
                      <a:prstDash val="solid"/>
                    </a:lnL>
                    <a:lnR w="12700">
                      <a:solidFill>
                        <a:srgbClr val="EC7C30"/>
                      </a:solidFill>
                      <a:prstDash val="solid"/>
                    </a:lnR>
                    <a:lnT w="12700">
                      <a:solidFill>
                        <a:srgbClr val="EC7C30"/>
                      </a:solidFill>
                      <a:prstDash val="solid"/>
                    </a:lnT>
                    <a:lnB w="12700">
                      <a:solidFill>
                        <a:srgbClr val="EC7C30"/>
                      </a:solidFill>
                      <a:prstDash val="solid"/>
                    </a:lnB>
                    <a:solidFill>
                      <a:srgbClr val="E8E8EE"/>
                    </a:solidFill>
                  </a:tcPr>
                </a:tc>
                <a:tc>
                  <a:txBody>
                    <a:bodyPr/>
                    <a:lstStyle/>
                    <a:p>
                      <a:pPr>
                        <a:lnSpc>
                          <a:spcPct val="100000"/>
                        </a:lnSpc>
                      </a:pPr>
                      <a:endParaRPr sz="2200">
                        <a:latin typeface="Times New Roman"/>
                        <a:cs typeface="Times New Roman"/>
                      </a:endParaRPr>
                    </a:p>
                  </a:txBody>
                  <a:tcPr marL="0" marR="0" marT="0" marB="0">
                    <a:lnL w="12700">
                      <a:solidFill>
                        <a:srgbClr val="EC7C30"/>
                      </a:solidFill>
                      <a:prstDash val="solid"/>
                    </a:lnL>
                    <a:lnR w="12700">
                      <a:solidFill>
                        <a:srgbClr val="EC7C30"/>
                      </a:solidFill>
                      <a:prstDash val="solid"/>
                    </a:lnR>
                    <a:lnT w="12700">
                      <a:solidFill>
                        <a:srgbClr val="EC7C30"/>
                      </a:solidFill>
                      <a:prstDash val="solid"/>
                    </a:lnT>
                    <a:lnB w="12700">
                      <a:solidFill>
                        <a:srgbClr val="EC7C30"/>
                      </a:solidFill>
                      <a:prstDash val="solid"/>
                    </a:lnB>
                    <a:solidFill>
                      <a:srgbClr val="E8E8EE"/>
                    </a:solidFill>
                  </a:tcPr>
                </a:tc>
                <a:extLst>
                  <a:ext uri="{0D108BD9-81ED-4DB2-BD59-A6C34878D82A}">
                    <a16:rowId xmlns:a16="http://schemas.microsoft.com/office/drawing/2014/main" val="10000"/>
                  </a:ext>
                </a:extLst>
              </a:tr>
            </a:tbl>
          </a:graphicData>
        </a:graphic>
      </p:graphicFrame>
      <p:sp>
        <p:nvSpPr>
          <p:cNvPr id="20" name="object 20"/>
          <p:cNvSpPr txBox="1"/>
          <p:nvPr/>
        </p:nvSpPr>
        <p:spPr>
          <a:xfrm>
            <a:off x="1910842" y="3454400"/>
            <a:ext cx="408305" cy="1685289"/>
          </a:xfrm>
          <a:prstGeom prst="rect">
            <a:avLst/>
          </a:prstGeom>
        </p:spPr>
        <p:txBody>
          <a:bodyPr vert="horz" wrap="square" lIns="0" tIns="11430" rIns="0" bIns="0" rtlCol="0">
            <a:spAutoFit/>
          </a:bodyPr>
          <a:lstStyle/>
          <a:p>
            <a:pPr marL="12700" marR="5080" indent="10795" algn="just">
              <a:lnSpc>
                <a:spcPct val="151300"/>
              </a:lnSpc>
              <a:spcBef>
                <a:spcPts val="90"/>
              </a:spcBef>
            </a:pPr>
            <a:r>
              <a:rPr sz="2400" spc="-25" dirty="0">
                <a:latin typeface="Arial MT"/>
                <a:cs typeface="Arial MT"/>
              </a:rPr>
              <a:t>P1 P2 P3</a:t>
            </a:r>
            <a:endParaRPr sz="2400">
              <a:latin typeface="Arial MT"/>
              <a:cs typeface="Arial MT"/>
            </a:endParaRPr>
          </a:p>
        </p:txBody>
      </p:sp>
      <p:sp>
        <p:nvSpPr>
          <p:cNvPr id="21" name="object 21"/>
          <p:cNvSpPr txBox="1"/>
          <p:nvPr/>
        </p:nvSpPr>
        <p:spPr>
          <a:xfrm>
            <a:off x="1906270" y="5300573"/>
            <a:ext cx="397510" cy="391160"/>
          </a:xfrm>
          <a:prstGeom prst="rect">
            <a:avLst/>
          </a:prstGeom>
        </p:spPr>
        <p:txBody>
          <a:bodyPr vert="horz" wrap="square" lIns="0" tIns="12700" rIns="0" bIns="0" rtlCol="0">
            <a:spAutoFit/>
          </a:bodyPr>
          <a:lstStyle/>
          <a:p>
            <a:pPr marL="12700">
              <a:lnSpc>
                <a:spcPct val="100000"/>
              </a:lnSpc>
              <a:spcBef>
                <a:spcPts val="100"/>
              </a:spcBef>
            </a:pPr>
            <a:r>
              <a:rPr sz="2400" spc="-25" dirty="0">
                <a:latin typeface="Arial MT"/>
                <a:cs typeface="Arial MT"/>
              </a:rPr>
              <a:t>P4</a:t>
            </a:r>
            <a:endParaRPr sz="2400">
              <a:latin typeface="Arial MT"/>
              <a:cs typeface="Arial MT"/>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10" dirty="0">
                <a:solidFill>
                  <a:srgbClr val="001F5F"/>
                </a:solidFill>
              </a:rPr>
              <a:t>Reduction</a:t>
            </a:r>
          </a:p>
        </p:txBody>
      </p:sp>
      <p:sp>
        <p:nvSpPr>
          <p:cNvPr id="3" name="object 3"/>
          <p:cNvSpPr txBox="1"/>
          <p:nvPr/>
        </p:nvSpPr>
        <p:spPr>
          <a:xfrm>
            <a:off x="850493" y="1378458"/>
            <a:ext cx="10537825" cy="2363470"/>
          </a:xfrm>
          <a:prstGeom prst="rect">
            <a:avLst/>
          </a:prstGeom>
        </p:spPr>
        <p:txBody>
          <a:bodyPr vert="horz" wrap="square" lIns="0" tIns="12700" rIns="0" bIns="0" rtlCol="0">
            <a:spAutoFit/>
          </a:bodyPr>
          <a:lstStyle/>
          <a:p>
            <a:pPr marL="393700" marR="579755" indent="-381000">
              <a:lnSpc>
                <a:spcPct val="100000"/>
              </a:lnSpc>
              <a:spcBef>
                <a:spcPts val="100"/>
              </a:spcBef>
              <a:buChar char="•"/>
              <a:tabLst>
                <a:tab pos="393700" algn="l"/>
                <a:tab pos="8018780" algn="l"/>
              </a:tabLst>
            </a:pPr>
            <a:r>
              <a:rPr sz="2400" dirty="0">
                <a:latin typeface="Arial MT"/>
                <a:cs typeface="Arial MT"/>
              </a:rPr>
              <a:t>int</a:t>
            </a:r>
            <a:r>
              <a:rPr sz="2400" spc="-60" dirty="0">
                <a:latin typeface="Arial MT"/>
                <a:cs typeface="Arial MT"/>
              </a:rPr>
              <a:t> </a:t>
            </a:r>
            <a:r>
              <a:rPr sz="2400" spc="-10" dirty="0">
                <a:latin typeface="Arial MT"/>
                <a:cs typeface="Arial MT"/>
              </a:rPr>
              <a:t>MPI_Reduce(void</a:t>
            </a:r>
            <a:r>
              <a:rPr sz="2400" spc="-45" dirty="0">
                <a:latin typeface="Arial MT"/>
                <a:cs typeface="Arial MT"/>
              </a:rPr>
              <a:t> </a:t>
            </a:r>
            <a:r>
              <a:rPr sz="2400" dirty="0">
                <a:latin typeface="Arial MT"/>
                <a:cs typeface="Arial MT"/>
              </a:rPr>
              <a:t>*sendbuf,</a:t>
            </a:r>
            <a:r>
              <a:rPr sz="2400" spc="-60" dirty="0">
                <a:latin typeface="Arial MT"/>
                <a:cs typeface="Arial MT"/>
              </a:rPr>
              <a:t> </a:t>
            </a:r>
            <a:r>
              <a:rPr sz="2400" dirty="0">
                <a:latin typeface="Arial MT"/>
                <a:cs typeface="Arial MT"/>
              </a:rPr>
              <a:t>void</a:t>
            </a:r>
            <a:r>
              <a:rPr sz="2400" spc="-60" dirty="0">
                <a:latin typeface="Arial MT"/>
                <a:cs typeface="Arial MT"/>
              </a:rPr>
              <a:t> </a:t>
            </a:r>
            <a:r>
              <a:rPr sz="2400" dirty="0">
                <a:latin typeface="Arial MT"/>
                <a:cs typeface="Arial MT"/>
              </a:rPr>
              <a:t>*recvbuf,</a:t>
            </a:r>
            <a:r>
              <a:rPr sz="2400" spc="-80" dirty="0">
                <a:latin typeface="Arial MT"/>
                <a:cs typeface="Arial MT"/>
              </a:rPr>
              <a:t> </a:t>
            </a:r>
            <a:r>
              <a:rPr sz="2400" dirty="0">
                <a:latin typeface="Arial MT"/>
                <a:cs typeface="Arial MT"/>
              </a:rPr>
              <a:t>int</a:t>
            </a:r>
            <a:r>
              <a:rPr sz="2400" spc="-60" dirty="0">
                <a:latin typeface="Arial MT"/>
                <a:cs typeface="Arial MT"/>
              </a:rPr>
              <a:t> </a:t>
            </a:r>
            <a:r>
              <a:rPr sz="2400" spc="-10" dirty="0">
                <a:latin typeface="Arial MT"/>
                <a:cs typeface="Arial MT"/>
              </a:rPr>
              <a:t>count,</a:t>
            </a:r>
            <a:r>
              <a:rPr sz="2400" dirty="0">
                <a:latin typeface="Arial MT"/>
                <a:cs typeface="Arial MT"/>
              </a:rPr>
              <a:t>	</a:t>
            </a:r>
            <a:r>
              <a:rPr sz="2400" spc="-10" dirty="0">
                <a:latin typeface="Arial MT"/>
                <a:cs typeface="Arial MT"/>
              </a:rPr>
              <a:t>MPI_Datatype </a:t>
            </a:r>
            <a:r>
              <a:rPr sz="2400" dirty="0">
                <a:latin typeface="Arial MT"/>
                <a:cs typeface="Arial MT"/>
              </a:rPr>
              <a:t>datatype,</a:t>
            </a:r>
            <a:r>
              <a:rPr sz="2400" spc="-60" dirty="0">
                <a:latin typeface="Arial MT"/>
                <a:cs typeface="Arial MT"/>
              </a:rPr>
              <a:t> </a:t>
            </a:r>
            <a:r>
              <a:rPr sz="2400" dirty="0">
                <a:latin typeface="Arial MT"/>
                <a:cs typeface="Arial MT"/>
              </a:rPr>
              <a:t>MPI_Op</a:t>
            </a:r>
            <a:r>
              <a:rPr sz="2400" spc="-50" dirty="0">
                <a:latin typeface="Arial MT"/>
                <a:cs typeface="Arial MT"/>
              </a:rPr>
              <a:t> </a:t>
            </a:r>
            <a:r>
              <a:rPr sz="2400" dirty="0">
                <a:latin typeface="Arial MT"/>
                <a:cs typeface="Arial MT"/>
              </a:rPr>
              <a:t>op,</a:t>
            </a:r>
            <a:r>
              <a:rPr sz="2400" spc="-45" dirty="0">
                <a:latin typeface="Arial MT"/>
                <a:cs typeface="Arial MT"/>
              </a:rPr>
              <a:t> </a:t>
            </a:r>
            <a:r>
              <a:rPr sz="2400" dirty="0">
                <a:latin typeface="Arial MT"/>
                <a:cs typeface="Arial MT"/>
              </a:rPr>
              <a:t>int</a:t>
            </a:r>
            <a:r>
              <a:rPr sz="2400" spc="-45" dirty="0">
                <a:latin typeface="Arial MT"/>
                <a:cs typeface="Arial MT"/>
              </a:rPr>
              <a:t> </a:t>
            </a:r>
            <a:r>
              <a:rPr sz="2400" dirty="0">
                <a:latin typeface="Arial MT"/>
                <a:cs typeface="Arial MT"/>
              </a:rPr>
              <a:t>root,</a:t>
            </a:r>
            <a:r>
              <a:rPr sz="2400" spc="-60" dirty="0">
                <a:latin typeface="Arial MT"/>
                <a:cs typeface="Arial MT"/>
              </a:rPr>
              <a:t> </a:t>
            </a:r>
            <a:r>
              <a:rPr sz="2400" dirty="0">
                <a:latin typeface="Arial MT"/>
                <a:cs typeface="Arial MT"/>
              </a:rPr>
              <a:t>MPI_Comm</a:t>
            </a:r>
            <a:r>
              <a:rPr sz="2400" spc="-50" dirty="0">
                <a:latin typeface="Arial MT"/>
                <a:cs typeface="Arial MT"/>
              </a:rPr>
              <a:t> </a:t>
            </a:r>
            <a:r>
              <a:rPr sz="2400" spc="-10" dirty="0">
                <a:latin typeface="Arial MT"/>
                <a:cs typeface="Arial MT"/>
              </a:rPr>
              <a:t>comm)</a:t>
            </a:r>
            <a:endParaRPr sz="2400">
              <a:latin typeface="Arial MT"/>
              <a:cs typeface="Arial MT"/>
            </a:endParaRPr>
          </a:p>
          <a:p>
            <a:pPr marL="850900" marR="64769" lvl="1" indent="-368935">
              <a:lnSpc>
                <a:spcPct val="100000"/>
              </a:lnSpc>
              <a:spcBef>
                <a:spcPts val="1010"/>
              </a:spcBef>
              <a:buSzPct val="110000"/>
              <a:buChar char="•"/>
              <a:tabLst>
                <a:tab pos="850900" algn="l"/>
              </a:tabLst>
            </a:pPr>
            <a:r>
              <a:rPr sz="2000" dirty="0">
                <a:latin typeface="Arial MT"/>
                <a:cs typeface="Arial MT"/>
              </a:rPr>
              <a:t>One</a:t>
            </a:r>
            <a:r>
              <a:rPr sz="2000" spc="-35" dirty="0">
                <a:latin typeface="Arial MT"/>
                <a:cs typeface="Arial MT"/>
              </a:rPr>
              <a:t> </a:t>
            </a:r>
            <a:r>
              <a:rPr sz="2000" dirty="0">
                <a:latin typeface="Arial MT"/>
                <a:cs typeface="Arial MT"/>
              </a:rPr>
              <a:t>process</a:t>
            </a:r>
            <a:r>
              <a:rPr sz="2000" spc="-40" dirty="0">
                <a:latin typeface="Arial MT"/>
                <a:cs typeface="Arial MT"/>
              </a:rPr>
              <a:t> </a:t>
            </a:r>
            <a:r>
              <a:rPr sz="2000" dirty="0">
                <a:latin typeface="Arial MT"/>
                <a:cs typeface="Arial MT"/>
              </a:rPr>
              <a:t>(root)</a:t>
            </a:r>
            <a:r>
              <a:rPr sz="2000" spc="-55" dirty="0">
                <a:latin typeface="Arial MT"/>
                <a:cs typeface="Arial MT"/>
              </a:rPr>
              <a:t> </a:t>
            </a:r>
            <a:r>
              <a:rPr sz="2000" dirty="0">
                <a:latin typeface="Arial MT"/>
                <a:cs typeface="Arial MT"/>
              </a:rPr>
              <a:t>collects</a:t>
            </a:r>
            <a:r>
              <a:rPr sz="2000" spc="-35" dirty="0">
                <a:latin typeface="Arial MT"/>
                <a:cs typeface="Arial MT"/>
              </a:rPr>
              <a:t> </a:t>
            </a:r>
            <a:r>
              <a:rPr sz="2000" dirty="0">
                <a:latin typeface="Arial MT"/>
                <a:cs typeface="Arial MT"/>
              </a:rPr>
              <a:t>data</a:t>
            </a:r>
            <a:r>
              <a:rPr sz="2000" spc="-20" dirty="0">
                <a:latin typeface="Arial MT"/>
                <a:cs typeface="Arial MT"/>
              </a:rPr>
              <a:t> </a:t>
            </a:r>
            <a:r>
              <a:rPr sz="2000" dirty="0">
                <a:latin typeface="Arial MT"/>
                <a:cs typeface="Arial MT"/>
              </a:rPr>
              <a:t>to</a:t>
            </a:r>
            <a:r>
              <a:rPr sz="2000" spc="-15" dirty="0">
                <a:latin typeface="Arial MT"/>
                <a:cs typeface="Arial MT"/>
              </a:rPr>
              <a:t> </a:t>
            </a:r>
            <a:r>
              <a:rPr sz="2000" dirty="0">
                <a:latin typeface="Arial MT"/>
                <a:cs typeface="Arial MT"/>
              </a:rPr>
              <a:t>all</a:t>
            </a:r>
            <a:r>
              <a:rPr sz="2000" spc="-10" dirty="0">
                <a:latin typeface="Arial MT"/>
                <a:cs typeface="Arial MT"/>
              </a:rPr>
              <a:t> </a:t>
            </a:r>
            <a:r>
              <a:rPr sz="2000" dirty="0">
                <a:latin typeface="Arial MT"/>
                <a:cs typeface="Arial MT"/>
              </a:rPr>
              <a:t>the</a:t>
            </a:r>
            <a:r>
              <a:rPr sz="2000" spc="-20" dirty="0">
                <a:latin typeface="Arial MT"/>
                <a:cs typeface="Arial MT"/>
              </a:rPr>
              <a:t> </a:t>
            </a:r>
            <a:r>
              <a:rPr sz="2000" dirty="0">
                <a:latin typeface="Arial MT"/>
                <a:cs typeface="Arial MT"/>
              </a:rPr>
              <a:t>other</a:t>
            </a:r>
            <a:r>
              <a:rPr sz="2000" spc="-30" dirty="0">
                <a:latin typeface="Arial MT"/>
                <a:cs typeface="Arial MT"/>
              </a:rPr>
              <a:t> </a:t>
            </a:r>
            <a:r>
              <a:rPr sz="2000" dirty="0">
                <a:latin typeface="Arial MT"/>
                <a:cs typeface="Arial MT"/>
              </a:rPr>
              <a:t>processes</a:t>
            </a:r>
            <a:r>
              <a:rPr sz="2000" spc="-60" dirty="0">
                <a:latin typeface="Arial MT"/>
                <a:cs typeface="Arial MT"/>
              </a:rPr>
              <a:t> </a:t>
            </a:r>
            <a:r>
              <a:rPr sz="2000" dirty="0">
                <a:latin typeface="Arial MT"/>
                <a:cs typeface="Arial MT"/>
              </a:rPr>
              <a:t>in</a:t>
            </a:r>
            <a:r>
              <a:rPr sz="2000" spc="-10" dirty="0">
                <a:latin typeface="Arial MT"/>
                <a:cs typeface="Arial MT"/>
              </a:rPr>
              <a:t> </a:t>
            </a:r>
            <a:r>
              <a:rPr sz="2000" dirty="0">
                <a:latin typeface="Arial MT"/>
                <a:cs typeface="Arial MT"/>
              </a:rPr>
              <a:t>the</a:t>
            </a:r>
            <a:r>
              <a:rPr sz="2000" spc="-5" dirty="0">
                <a:latin typeface="Arial MT"/>
                <a:cs typeface="Arial MT"/>
              </a:rPr>
              <a:t> </a:t>
            </a:r>
            <a:r>
              <a:rPr sz="2000" dirty="0">
                <a:latin typeface="Arial MT"/>
                <a:cs typeface="Arial MT"/>
              </a:rPr>
              <a:t>same</a:t>
            </a:r>
            <a:r>
              <a:rPr sz="2000" spc="-35" dirty="0">
                <a:latin typeface="Arial MT"/>
                <a:cs typeface="Arial MT"/>
              </a:rPr>
              <a:t> </a:t>
            </a:r>
            <a:r>
              <a:rPr sz="2000" spc="-10" dirty="0">
                <a:latin typeface="Arial MT"/>
                <a:cs typeface="Arial MT"/>
              </a:rPr>
              <a:t>communicator, </a:t>
            </a:r>
            <a:r>
              <a:rPr sz="2000" dirty="0">
                <a:latin typeface="Arial MT"/>
                <a:cs typeface="Arial MT"/>
              </a:rPr>
              <a:t>and</a:t>
            </a:r>
            <a:r>
              <a:rPr sz="2000" spc="-35" dirty="0">
                <a:latin typeface="Arial MT"/>
                <a:cs typeface="Arial MT"/>
              </a:rPr>
              <a:t> </a:t>
            </a:r>
            <a:r>
              <a:rPr sz="2000" dirty="0">
                <a:latin typeface="Arial MT"/>
                <a:cs typeface="Arial MT"/>
              </a:rPr>
              <a:t>performs</a:t>
            </a:r>
            <a:r>
              <a:rPr sz="2000" spc="-55" dirty="0">
                <a:latin typeface="Arial MT"/>
                <a:cs typeface="Arial MT"/>
              </a:rPr>
              <a:t> </a:t>
            </a:r>
            <a:r>
              <a:rPr sz="2000" dirty="0">
                <a:latin typeface="Arial MT"/>
                <a:cs typeface="Arial MT"/>
              </a:rPr>
              <a:t>an</a:t>
            </a:r>
            <a:r>
              <a:rPr sz="2000" spc="-20" dirty="0">
                <a:latin typeface="Arial MT"/>
                <a:cs typeface="Arial MT"/>
              </a:rPr>
              <a:t> </a:t>
            </a:r>
            <a:r>
              <a:rPr sz="2000" dirty="0">
                <a:latin typeface="Arial MT"/>
                <a:cs typeface="Arial MT"/>
              </a:rPr>
              <a:t>operation</a:t>
            </a:r>
            <a:r>
              <a:rPr sz="2000" spc="-40" dirty="0">
                <a:latin typeface="Arial MT"/>
                <a:cs typeface="Arial MT"/>
              </a:rPr>
              <a:t> </a:t>
            </a:r>
            <a:r>
              <a:rPr sz="2000" dirty="0">
                <a:latin typeface="Arial MT"/>
                <a:cs typeface="Arial MT"/>
              </a:rPr>
              <a:t>on</a:t>
            </a:r>
            <a:r>
              <a:rPr sz="2000" spc="-20" dirty="0">
                <a:latin typeface="Arial MT"/>
                <a:cs typeface="Arial MT"/>
              </a:rPr>
              <a:t> </a:t>
            </a:r>
            <a:r>
              <a:rPr sz="2000" dirty="0">
                <a:latin typeface="Arial MT"/>
                <a:cs typeface="Arial MT"/>
              </a:rPr>
              <a:t>the</a:t>
            </a:r>
            <a:r>
              <a:rPr sz="2000" spc="-25" dirty="0">
                <a:latin typeface="Arial MT"/>
                <a:cs typeface="Arial MT"/>
              </a:rPr>
              <a:t> </a:t>
            </a:r>
            <a:r>
              <a:rPr sz="2000" spc="-20" dirty="0">
                <a:latin typeface="Arial MT"/>
                <a:cs typeface="Arial MT"/>
              </a:rPr>
              <a:t>data</a:t>
            </a:r>
            <a:endParaRPr sz="2000">
              <a:latin typeface="Arial MT"/>
              <a:cs typeface="Arial MT"/>
            </a:endParaRPr>
          </a:p>
          <a:p>
            <a:pPr marL="850265" lvl="1" indent="-368300">
              <a:lnSpc>
                <a:spcPct val="100000"/>
              </a:lnSpc>
              <a:spcBef>
                <a:spcPts val="1000"/>
              </a:spcBef>
              <a:buSzPct val="110000"/>
              <a:buChar char="•"/>
              <a:tabLst>
                <a:tab pos="850265" algn="l"/>
              </a:tabLst>
            </a:pPr>
            <a:r>
              <a:rPr sz="2000" dirty="0">
                <a:latin typeface="Arial MT"/>
                <a:cs typeface="Arial MT"/>
              </a:rPr>
              <a:t>MPI_SUM,</a:t>
            </a:r>
            <a:r>
              <a:rPr sz="2000" spc="-40" dirty="0">
                <a:latin typeface="Arial MT"/>
                <a:cs typeface="Arial MT"/>
              </a:rPr>
              <a:t> </a:t>
            </a:r>
            <a:r>
              <a:rPr sz="2000" dirty="0">
                <a:latin typeface="Arial MT"/>
                <a:cs typeface="Arial MT"/>
              </a:rPr>
              <a:t>MPI_MIN,</a:t>
            </a:r>
            <a:r>
              <a:rPr sz="2000" spc="-50" dirty="0">
                <a:latin typeface="Arial MT"/>
                <a:cs typeface="Arial MT"/>
              </a:rPr>
              <a:t> </a:t>
            </a:r>
            <a:r>
              <a:rPr sz="2000" dirty="0">
                <a:latin typeface="Arial MT"/>
                <a:cs typeface="Arial MT"/>
              </a:rPr>
              <a:t>MPI_MAX,</a:t>
            </a:r>
            <a:r>
              <a:rPr sz="2000" spc="-25" dirty="0">
                <a:latin typeface="Arial MT"/>
                <a:cs typeface="Arial MT"/>
              </a:rPr>
              <a:t> </a:t>
            </a:r>
            <a:r>
              <a:rPr sz="2000" dirty="0">
                <a:latin typeface="Arial MT"/>
                <a:cs typeface="Arial MT"/>
              </a:rPr>
              <a:t>MPI_PROD,</a:t>
            </a:r>
            <a:r>
              <a:rPr sz="2000" spc="-40" dirty="0">
                <a:latin typeface="Arial MT"/>
                <a:cs typeface="Arial MT"/>
              </a:rPr>
              <a:t> </a:t>
            </a:r>
            <a:r>
              <a:rPr sz="2000" dirty="0">
                <a:latin typeface="Arial MT"/>
                <a:cs typeface="Arial MT"/>
              </a:rPr>
              <a:t>logical</a:t>
            </a:r>
            <a:r>
              <a:rPr sz="2000" spc="-30" dirty="0">
                <a:latin typeface="Arial MT"/>
                <a:cs typeface="Arial MT"/>
              </a:rPr>
              <a:t> </a:t>
            </a:r>
            <a:r>
              <a:rPr sz="2000" dirty="0">
                <a:latin typeface="Arial MT"/>
                <a:cs typeface="Arial MT"/>
              </a:rPr>
              <a:t>AND,</a:t>
            </a:r>
            <a:r>
              <a:rPr sz="2000" spc="-10" dirty="0">
                <a:latin typeface="Arial MT"/>
                <a:cs typeface="Arial MT"/>
              </a:rPr>
              <a:t> </a:t>
            </a:r>
            <a:r>
              <a:rPr sz="2000" dirty="0">
                <a:latin typeface="Arial MT"/>
                <a:cs typeface="Arial MT"/>
              </a:rPr>
              <a:t>OR,</a:t>
            </a:r>
            <a:r>
              <a:rPr sz="2000" spc="-35" dirty="0">
                <a:latin typeface="Arial MT"/>
                <a:cs typeface="Arial MT"/>
              </a:rPr>
              <a:t> </a:t>
            </a:r>
            <a:r>
              <a:rPr sz="2000" dirty="0">
                <a:latin typeface="Arial MT"/>
                <a:cs typeface="Arial MT"/>
              </a:rPr>
              <a:t>XOR,</a:t>
            </a:r>
            <a:r>
              <a:rPr sz="2000" spc="-35" dirty="0">
                <a:latin typeface="Arial MT"/>
                <a:cs typeface="Arial MT"/>
              </a:rPr>
              <a:t> </a:t>
            </a:r>
            <a:r>
              <a:rPr sz="2000" dirty="0">
                <a:latin typeface="Arial MT"/>
                <a:cs typeface="Arial MT"/>
              </a:rPr>
              <a:t>and</a:t>
            </a:r>
            <a:r>
              <a:rPr sz="2000" spc="-30" dirty="0">
                <a:latin typeface="Arial MT"/>
                <a:cs typeface="Arial MT"/>
              </a:rPr>
              <a:t> </a:t>
            </a:r>
            <a:r>
              <a:rPr sz="2000" dirty="0">
                <a:latin typeface="Arial MT"/>
                <a:cs typeface="Arial MT"/>
              </a:rPr>
              <a:t>a</a:t>
            </a:r>
            <a:r>
              <a:rPr sz="2000" spc="-15" dirty="0">
                <a:latin typeface="Arial MT"/>
                <a:cs typeface="Arial MT"/>
              </a:rPr>
              <a:t> </a:t>
            </a:r>
            <a:r>
              <a:rPr sz="2000" dirty="0">
                <a:latin typeface="Arial MT"/>
                <a:cs typeface="Arial MT"/>
              </a:rPr>
              <a:t>few</a:t>
            </a:r>
            <a:r>
              <a:rPr sz="2000" spc="-30" dirty="0">
                <a:latin typeface="Arial MT"/>
                <a:cs typeface="Arial MT"/>
              </a:rPr>
              <a:t> </a:t>
            </a:r>
            <a:r>
              <a:rPr sz="2000" spc="-20" dirty="0">
                <a:latin typeface="Arial MT"/>
                <a:cs typeface="Arial MT"/>
              </a:rPr>
              <a:t>more</a:t>
            </a:r>
            <a:endParaRPr sz="2000">
              <a:latin typeface="Arial MT"/>
              <a:cs typeface="Arial MT"/>
            </a:endParaRPr>
          </a:p>
          <a:p>
            <a:pPr marL="850265" lvl="1" indent="-368300">
              <a:lnSpc>
                <a:spcPct val="100000"/>
              </a:lnSpc>
              <a:spcBef>
                <a:spcPts val="994"/>
              </a:spcBef>
              <a:buSzPct val="110000"/>
              <a:buChar char="•"/>
              <a:tabLst>
                <a:tab pos="850265" algn="l"/>
              </a:tabLst>
            </a:pPr>
            <a:r>
              <a:rPr sz="2000" dirty="0">
                <a:latin typeface="Arial MT"/>
                <a:cs typeface="Arial MT"/>
              </a:rPr>
              <a:t>MPI_Op_create():</a:t>
            </a:r>
            <a:r>
              <a:rPr sz="2000" spc="-80" dirty="0">
                <a:latin typeface="Arial MT"/>
                <a:cs typeface="Arial MT"/>
              </a:rPr>
              <a:t> </a:t>
            </a:r>
            <a:r>
              <a:rPr sz="2000" dirty="0">
                <a:latin typeface="Arial MT"/>
                <a:cs typeface="Arial MT"/>
              </a:rPr>
              <a:t>User</a:t>
            </a:r>
            <a:r>
              <a:rPr sz="2000" spc="-50" dirty="0">
                <a:latin typeface="Arial MT"/>
                <a:cs typeface="Arial MT"/>
              </a:rPr>
              <a:t> </a:t>
            </a:r>
            <a:r>
              <a:rPr sz="2000" dirty="0">
                <a:latin typeface="Arial MT"/>
                <a:cs typeface="Arial MT"/>
              </a:rPr>
              <a:t>defined</a:t>
            </a:r>
            <a:r>
              <a:rPr sz="2000" spc="-55" dirty="0">
                <a:latin typeface="Arial MT"/>
                <a:cs typeface="Arial MT"/>
              </a:rPr>
              <a:t> </a:t>
            </a:r>
            <a:r>
              <a:rPr sz="2000" spc="-10" dirty="0">
                <a:latin typeface="Arial MT"/>
                <a:cs typeface="Arial MT"/>
              </a:rPr>
              <a:t>operator</a:t>
            </a:r>
            <a:endParaRPr sz="2000">
              <a:latin typeface="Arial MT"/>
              <a:cs typeface="Arial MT"/>
            </a:endParaRPr>
          </a:p>
        </p:txBody>
      </p:sp>
      <p:graphicFrame>
        <p:nvGraphicFramePr>
          <p:cNvPr id="4" name="object 4"/>
          <p:cNvGraphicFramePr>
            <a:graphicFrameLocks noGrp="1"/>
          </p:cNvGraphicFramePr>
          <p:nvPr/>
        </p:nvGraphicFramePr>
        <p:xfrm>
          <a:off x="7477125" y="3813175"/>
          <a:ext cx="2490470" cy="457200"/>
        </p:xfrm>
        <a:graphic>
          <a:graphicData uri="http://schemas.openxmlformats.org/drawingml/2006/table">
            <a:tbl>
              <a:tblPr firstRow="1" bandRow="1">
                <a:tableStyleId>{2D5ABB26-0587-4C30-8999-92F81FD0307C}</a:tableStyleId>
              </a:tblPr>
              <a:tblGrid>
                <a:gridCol w="1417955">
                  <a:extLst>
                    <a:ext uri="{9D8B030D-6E8A-4147-A177-3AD203B41FA5}">
                      <a16:colId xmlns:a16="http://schemas.microsoft.com/office/drawing/2014/main" val="20000"/>
                    </a:ext>
                  </a:extLst>
                </a:gridCol>
                <a:gridCol w="357505">
                  <a:extLst>
                    <a:ext uri="{9D8B030D-6E8A-4147-A177-3AD203B41FA5}">
                      <a16:colId xmlns:a16="http://schemas.microsoft.com/office/drawing/2014/main" val="20001"/>
                    </a:ext>
                  </a:extLst>
                </a:gridCol>
                <a:gridCol w="357505">
                  <a:extLst>
                    <a:ext uri="{9D8B030D-6E8A-4147-A177-3AD203B41FA5}">
                      <a16:colId xmlns:a16="http://schemas.microsoft.com/office/drawing/2014/main" val="20002"/>
                    </a:ext>
                  </a:extLst>
                </a:gridCol>
                <a:gridCol w="357505">
                  <a:extLst>
                    <a:ext uri="{9D8B030D-6E8A-4147-A177-3AD203B41FA5}">
                      <a16:colId xmlns:a16="http://schemas.microsoft.com/office/drawing/2014/main" val="20003"/>
                    </a:ext>
                  </a:extLst>
                </a:gridCol>
              </a:tblGrid>
              <a:tr h="457200">
                <a:tc>
                  <a:txBody>
                    <a:bodyPr/>
                    <a:lstStyle/>
                    <a:p>
                      <a:pPr marL="129539">
                        <a:lnSpc>
                          <a:spcPct val="100000"/>
                        </a:lnSpc>
                        <a:spcBef>
                          <a:spcPts val="320"/>
                        </a:spcBef>
                      </a:pPr>
                      <a:r>
                        <a:rPr sz="2400" b="1" spc="-315" dirty="0">
                          <a:latin typeface="Arial"/>
                          <a:cs typeface="Arial"/>
                        </a:rPr>
                        <a:t>A+B+C+D</a:t>
                      </a:r>
                      <a:endParaRPr sz="2400">
                        <a:latin typeface="Arial"/>
                        <a:cs typeface="Arial"/>
                      </a:endParaRPr>
                    </a:p>
                  </a:txBody>
                  <a:tcPr marL="0" marR="0" marT="40640" marB="0">
                    <a:lnL w="12700">
                      <a:solidFill>
                        <a:srgbClr val="EC7C30"/>
                      </a:solidFill>
                      <a:prstDash val="solid"/>
                    </a:lnL>
                    <a:lnR w="12700">
                      <a:solidFill>
                        <a:srgbClr val="EC7C30"/>
                      </a:solidFill>
                      <a:prstDash val="solid"/>
                    </a:lnR>
                    <a:lnT w="12700">
                      <a:solidFill>
                        <a:srgbClr val="EC7C30"/>
                      </a:solidFill>
                      <a:prstDash val="solid"/>
                    </a:lnT>
                    <a:lnB w="12700">
                      <a:solidFill>
                        <a:srgbClr val="EC7C30"/>
                      </a:solidFill>
                      <a:prstDash val="solid"/>
                    </a:lnB>
                    <a:solidFill>
                      <a:srgbClr val="E8E8EE"/>
                    </a:solidFill>
                  </a:tcPr>
                </a:tc>
                <a:tc>
                  <a:txBody>
                    <a:bodyPr/>
                    <a:lstStyle/>
                    <a:p>
                      <a:pPr>
                        <a:lnSpc>
                          <a:spcPct val="100000"/>
                        </a:lnSpc>
                      </a:pPr>
                      <a:endParaRPr sz="2200">
                        <a:latin typeface="Times New Roman"/>
                        <a:cs typeface="Times New Roman"/>
                      </a:endParaRPr>
                    </a:p>
                  </a:txBody>
                  <a:tcPr marL="0" marR="0" marT="0" marB="0">
                    <a:lnL w="12700">
                      <a:solidFill>
                        <a:srgbClr val="EC7C30"/>
                      </a:solidFill>
                      <a:prstDash val="solid"/>
                    </a:lnL>
                    <a:lnR w="12700">
                      <a:solidFill>
                        <a:srgbClr val="EC7C30"/>
                      </a:solidFill>
                      <a:prstDash val="solid"/>
                    </a:lnR>
                    <a:lnT w="12700">
                      <a:solidFill>
                        <a:srgbClr val="EC7C30"/>
                      </a:solidFill>
                      <a:prstDash val="solid"/>
                    </a:lnT>
                    <a:lnB w="12700">
                      <a:solidFill>
                        <a:srgbClr val="EC7C30"/>
                      </a:solidFill>
                      <a:prstDash val="solid"/>
                    </a:lnB>
                    <a:solidFill>
                      <a:srgbClr val="E8E8EE"/>
                    </a:solidFill>
                  </a:tcPr>
                </a:tc>
                <a:tc>
                  <a:txBody>
                    <a:bodyPr/>
                    <a:lstStyle/>
                    <a:p>
                      <a:pPr>
                        <a:lnSpc>
                          <a:spcPct val="100000"/>
                        </a:lnSpc>
                      </a:pPr>
                      <a:endParaRPr sz="2200">
                        <a:latin typeface="Times New Roman"/>
                        <a:cs typeface="Times New Roman"/>
                      </a:endParaRPr>
                    </a:p>
                  </a:txBody>
                  <a:tcPr marL="0" marR="0" marT="0" marB="0">
                    <a:lnL w="12700">
                      <a:solidFill>
                        <a:srgbClr val="EC7C30"/>
                      </a:solidFill>
                      <a:prstDash val="solid"/>
                    </a:lnL>
                    <a:lnR w="12700">
                      <a:solidFill>
                        <a:srgbClr val="EC7C30"/>
                      </a:solidFill>
                      <a:prstDash val="solid"/>
                    </a:lnR>
                    <a:lnT w="12700">
                      <a:solidFill>
                        <a:srgbClr val="EC7C30"/>
                      </a:solidFill>
                      <a:prstDash val="solid"/>
                    </a:lnT>
                    <a:lnB w="12700">
                      <a:solidFill>
                        <a:srgbClr val="EC7C30"/>
                      </a:solidFill>
                      <a:prstDash val="solid"/>
                    </a:lnB>
                    <a:solidFill>
                      <a:srgbClr val="E8E8EE"/>
                    </a:solidFill>
                  </a:tcPr>
                </a:tc>
                <a:tc>
                  <a:txBody>
                    <a:bodyPr/>
                    <a:lstStyle/>
                    <a:p>
                      <a:pPr>
                        <a:lnSpc>
                          <a:spcPct val="100000"/>
                        </a:lnSpc>
                      </a:pPr>
                      <a:endParaRPr sz="2200">
                        <a:latin typeface="Times New Roman"/>
                        <a:cs typeface="Times New Roman"/>
                      </a:endParaRPr>
                    </a:p>
                  </a:txBody>
                  <a:tcPr marL="0" marR="0" marT="0" marB="0">
                    <a:lnL w="12700">
                      <a:solidFill>
                        <a:srgbClr val="EC7C30"/>
                      </a:solidFill>
                      <a:prstDash val="solid"/>
                    </a:lnL>
                    <a:lnR w="12700">
                      <a:solidFill>
                        <a:srgbClr val="EC7C30"/>
                      </a:solidFill>
                      <a:prstDash val="solid"/>
                    </a:lnR>
                    <a:lnT w="12700">
                      <a:solidFill>
                        <a:srgbClr val="EC7C30"/>
                      </a:solidFill>
                      <a:prstDash val="solid"/>
                    </a:lnT>
                    <a:lnB w="12700">
                      <a:solidFill>
                        <a:srgbClr val="EC7C30"/>
                      </a:solidFill>
                      <a:prstDash val="solid"/>
                    </a:lnB>
                    <a:solidFill>
                      <a:srgbClr val="E8E8EE"/>
                    </a:solidFill>
                  </a:tcPr>
                </a:tc>
                <a:extLst>
                  <a:ext uri="{0D108BD9-81ED-4DB2-BD59-A6C34878D82A}">
                    <a16:rowId xmlns:a16="http://schemas.microsoft.com/office/drawing/2014/main" val="10000"/>
                  </a:ext>
                </a:extLst>
              </a:tr>
            </a:tbl>
          </a:graphicData>
        </a:graphic>
      </p:graphicFrame>
      <p:graphicFrame>
        <p:nvGraphicFramePr>
          <p:cNvPr id="5" name="object 5"/>
          <p:cNvGraphicFramePr>
            <a:graphicFrameLocks noGrp="1"/>
          </p:cNvGraphicFramePr>
          <p:nvPr/>
        </p:nvGraphicFramePr>
        <p:xfrm>
          <a:off x="7467600" y="4378325"/>
          <a:ext cx="2489200" cy="457200"/>
        </p:xfrm>
        <a:graphic>
          <a:graphicData uri="http://schemas.openxmlformats.org/drawingml/2006/table">
            <a:tbl>
              <a:tblPr firstRow="1" bandRow="1">
                <a:tableStyleId>{2D5ABB26-0587-4C30-8999-92F81FD0307C}</a:tableStyleId>
              </a:tblPr>
              <a:tblGrid>
                <a:gridCol w="622300">
                  <a:extLst>
                    <a:ext uri="{9D8B030D-6E8A-4147-A177-3AD203B41FA5}">
                      <a16:colId xmlns:a16="http://schemas.microsoft.com/office/drawing/2014/main" val="20000"/>
                    </a:ext>
                  </a:extLst>
                </a:gridCol>
                <a:gridCol w="622300">
                  <a:extLst>
                    <a:ext uri="{9D8B030D-6E8A-4147-A177-3AD203B41FA5}">
                      <a16:colId xmlns:a16="http://schemas.microsoft.com/office/drawing/2014/main" val="20001"/>
                    </a:ext>
                  </a:extLst>
                </a:gridCol>
                <a:gridCol w="622300">
                  <a:extLst>
                    <a:ext uri="{9D8B030D-6E8A-4147-A177-3AD203B41FA5}">
                      <a16:colId xmlns:a16="http://schemas.microsoft.com/office/drawing/2014/main" val="20002"/>
                    </a:ext>
                  </a:extLst>
                </a:gridCol>
                <a:gridCol w="622300">
                  <a:extLst>
                    <a:ext uri="{9D8B030D-6E8A-4147-A177-3AD203B41FA5}">
                      <a16:colId xmlns:a16="http://schemas.microsoft.com/office/drawing/2014/main" val="20003"/>
                    </a:ext>
                  </a:extLst>
                </a:gridCol>
              </a:tblGrid>
              <a:tr h="457200">
                <a:tc>
                  <a:txBody>
                    <a:bodyPr/>
                    <a:lstStyle/>
                    <a:p>
                      <a:pPr>
                        <a:lnSpc>
                          <a:spcPct val="100000"/>
                        </a:lnSpc>
                      </a:pPr>
                      <a:endParaRPr sz="2200">
                        <a:latin typeface="Times New Roman"/>
                        <a:cs typeface="Times New Roman"/>
                      </a:endParaRPr>
                    </a:p>
                  </a:txBody>
                  <a:tcPr marL="0" marR="0" marT="0" marB="0">
                    <a:lnL w="12700">
                      <a:solidFill>
                        <a:srgbClr val="EC7C30"/>
                      </a:solidFill>
                      <a:prstDash val="solid"/>
                    </a:lnL>
                    <a:lnR w="12700">
                      <a:solidFill>
                        <a:srgbClr val="EC7C30"/>
                      </a:solidFill>
                      <a:prstDash val="solid"/>
                    </a:lnR>
                    <a:lnT w="12700">
                      <a:solidFill>
                        <a:srgbClr val="EC7C30"/>
                      </a:solidFill>
                      <a:prstDash val="solid"/>
                    </a:lnT>
                    <a:lnB w="12700">
                      <a:solidFill>
                        <a:srgbClr val="EC7C30"/>
                      </a:solidFill>
                      <a:prstDash val="solid"/>
                    </a:lnB>
                    <a:solidFill>
                      <a:srgbClr val="FBEBE8"/>
                    </a:solidFill>
                  </a:tcPr>
                </a:tc>
                <a:tc>
                  <a:txBody>
                    <a:bodyPr/>
                    <a:lstStyle/>
                    <a:p>
                      <a:pPr>
                        <a:lnSpc>
                          <a:spcPct val="100000"/>
                        </a:lnSpc>
                      </a:pPr>
                      <a:endParaRPr sz="2200">
                        <a:latin typeface="Times New Roman"/>
                        <a:cs typeface="Times New Roman"/>
                      </a:endParaRPr>
                    </a:p>
                  </a:txBody>
                  <a:tcPr marL="0" marR="0" marT="0" marB="0">
                    <a:lnL w="12700">
                      <a:solidFill>
                        <a:srgbClr val="EC7C30"/>
                      </a:solidFill>
                      <a:prstDash val="solid"/>
                    </a:lnL>
                    <a:lnR w="12700">
                      <a:solidFill>
                        <a:srgbClr val="EC7C30"/>
                      </a:solidFill>
                      <a:prstDash val="solid"/>
                    </a:lnR>
                    <a:lnT w="12700">
                      <a:solidFill>
                        <a:srgbClr val="EC7C30"/>
                      </a:solidFill>
                      <a:prstDash val="solid"/>
                    </a:lnT>
                    <a:lnB w="12700">
                      <a:solidFill>
                        <a:srgbClr val="EC7C30"/>
                      </a:solidFill>
                      <a:prstDash val="solid"/>
                    </a:lnB>
                    <a:solidFill>
                      <a:srgbClr val="FBEBE8"/>
                    </a:solidFill>
                  </a:tcPr>
                </a:tc>
                <a:tc>
                  <a:txBody>
                    <a:bodyPr/>
                    <a:lstStyle/>
                    <a:p>
                      <a:pPr>
                        <a:lnSpc>
                          <a:spcPct val="100000"/>
                        </a:lnSpc>
                      </a:pPr>
                      <a:endParaRPr sz="2200">
                        <a:latin typeface="Times New Roman"/>
                        <a:cs typeface="Times New Roman"/>
                      </a:endParaRPr>
                    </a:p>
                  </a:txBody>
                  <a:tcPr marL="0" marR="0" marT="0" marB="0">
                    <a:lnL w="12700">
                      <a:solidFill>
                        <a:srgbClr val="EC7C30"/>
                      </a:solidFill>
                      <a:prstDash val="solid"/>
                    </a:lnL>
                    <a:lnR w="12700">
                      <a:solidFill>
                        <a:srgbClr val="EC7C30"/>
                      </a:solidFill>
                      <a:prstDash val="solid"/>
                    </a:lnR>
                    <a:lnT w="12700">
                      <a:solidFill>
                        <a:srgbClr val="EC7C30"/>
                      </a:solidFill>
                      <a:prstDash val="solid"/>
                    </a:lnT>
                    <a:lnB w="12700">
                      <a:solidFill>
                        <a:srgbClr val="EC7C30"/>
                      </a:solidFill>
                      <a:prstDash val="solid"/>
                    </a:lnB>
                    <a:solidFill>
                      <a:srgbClr val="FBEBE8"/>
                    </a:solidFill>
                  </a:tcPr>
                </a:tc>
                <a:tc>
                  <a:txBody>
                    <a:bodyPr/>
                    <a:lstStyle/>
                    <a:p>
                      <a:pPr>
                        <a:lnSpc>
                          <a:spcPct val="100000"/>
                        </a:lnSpc>
                      </a:pPr>
                      <a:endParaRPr sz="2200">
                        <a:latin typeface="Times New Roman"/>
                        <a:cs typeface="Times New Roman"/>
                      </a:endParaRPr>
                    </a:p>
                  </a:txBody>
                  <a:tcPr marL="0" marR="0" marT="0" marB="0">
                    <a:lnL w="12700">
                      <a:solidFill>
                        <a:srgbClr val="EC7C30"/>
                      </a:solidFill>
                      <a:prstDash val="solid"/>
                    </a:lnL>
                    <a:lnR w="12700">
                      <a:solidFill>
                        <a:srgbClr val="EC7C30"/>
                      </a:solidFill>
                      <a:prstDash val="solid"/>
                    </a:lnR>
                    <a:lnT w="12700">
                      <a:solidFill>
                        <a:srgbClr val="EC7C30"/>
                      </a:solidFill>
                      <a:prstDash val="solid"/>
                    </a:lnT>
                    <a:lnB w="12700">
                      <a:solidFill>
                        <a:srgbClr val="EC7C30"/>
                      </a:solidFill>
                      <a:prstDash val="solid"/>
                    </a:lnB>
                    <a:solidFill>
                      <a:srgbClr val="FBEBE8"/>
                    </a:solidFill>
                  </a:tcPr>
                </a:tc>
                <a:extLst>
                  <a:ext uri="{0D108BD9-81ED-4DB2-BD59-A6C34878D82A}">
                    <a16:rowId xmlns:a16="http://schemas.microsoft.com/office/drawing/2014/main" val="10000"/>
                  </a:ext>
                </a:extLst>
              </a:tr>
            </a:tbl>
          </a:graphicData>
        </a:graphic>
      </p:graphicFrame>
      <p:graphicFrame>
        <p:nvGraphicFramePr>
          <p:cNvPr id="6" name="object 6"/>
          <p:cNvGraphicFramePr>
            <a:graphicFrameLocks noGrp="1"/>
          </p:cNvGraphicFramePr>
          <p:nvPr/>
        </p:nvGraphicFramePr>
        <p:xfrm>
          <a:off x="7470775" y="4943475"/>
          <a:ext cx="2489200" cy="457200"/>
        </p:xfrm>
        <a:graphic>
          <a:graphicData uri="http://schemas.openxmlformats.org/drawingml/2006/table">
            <a:tbl>
              <a:tblPr firstRow="1" bandRow="1">
                <a:tableStyleId>{2D5ABB26-0587-4C30-8999-92F81FD0307C}</a:tableStyleId>
              </a:tblPr>
              <a:tblGrid>
                <a:gridCol w="622300">
                  <a:extLst>
                    <a:ext uri="{9D8B030D-6E8A-4147-A177-3AD203B41FA5}">
                      <a16:colId xmlns:a16="http://schemas.microsoft.com/office/drawing/2014/main" val="20000"/>
                    </a:ext>
                  </a:extLst>
                </a:gridCol>
                <a:gridCol w="622300">
                  <a:extLst>
                    <a:ext uri="{9D8B030D-6E8A-4147-A177-3AD203B41FA5}">
                      <a16:colId xmlns:a16="http://schemas.microsoft.com/office/drawing/2014/main" val="20001"/>
                    </a:ext>
                  </a:extLst>
                </a:gridCol>
                <a:gridCol w="622300">
                  <a:extLst>
                    <a:ext uri="{9D8B030D-6E8A-4147-A177-3AD203B41FA5}">
                      <a16:colId xmlns:a16="http://schemas.microsoft.com/office/drawing/2014/main" val="20002"/>
                    </a:ext>
                  </a:extLst>
                </a:gridCol>
                <a:gridCol w="622300">
                  <a:extLst>
                    <a:ext uri="{9D8B030D-6E8A-4147-A177-3AD203B41FA5}">
                      <a16:colId xmlns:a16="http://schemas.microsoft.com/office/drawing/2014/main" val="20003"/>
                    </a:ext>
                  </a:extLst>
                </a:gridCol>
              </a:tblGrid>
              <a:tr h="457200">
                <a:tc>
                  <a:txBody>
                    <a:bodyPr/>
                    <a:lstStyle/>
                    <a:p>
                      <a:pPr>
                        <a:lnSpc>
                          <a:spcPct val="100000"/>
                        </a:lnSpc>
                      </a:pPr>
                      <a:endParaRPr sz="2200">
                        <a:latin typeface="Times New Roman"/>
                        <a:cs typeface="Times New Roman"/>
                      </a:endParaRPr>
                    </a:p>
                  </a:txBody>
                  <a:tcPr marL="0" marR="0" marT="0" marB="0">
                    <a:lnL w="12700">
                      <a:solidFill>
                        <a:srgbClr val="EC7C30"/>
                      </a:solidFill>
                      <a:prstDash val="solid"/>
                    </a:lnL>
                    <a:lnR w="12700">
                      <a:solidFill>
                        <a:srgbClr val="EC7C30"/>
                      </a:solidFill>
                      <a:prstDash val="solid"/>
                    </a:lnR>
                    <a:lnT w="12700">
                      <a:solidFill>
                        <a:srgbClr val="EC7C30"/>
                      </a:solidFill>
                      <a:prstDash val="solid"/>
                    </a:lnT>
                    <a:lnB w="12700">
                      <a:solidFill>
                        <a:srgbClr val="EC7C30"/>
                      </a:solidFill>
                      <a:prstDash val="solid"/>
                    </a:lnB>
                    <a:solidFill>
                      <a:srgbClr val="FBEBE8"/>
                    </a:solidFill>
                  </a:tcPr>
                </a:tc>
                <a:tc>
                  <a:txBody>
                    <a:bodyPr/>
                    <a:lstStyle/>
                    <a:p>
                      <a:pPr>
                        <a:lnSpc>
                          <a:spcPct val="100000"/>
                        </a:lnSpc>
                      </a:pPr>
                      <a:endParaRPr sz="2200">
                        <a:latin typeface="Times New Roman"/>
                        <a:cs typeface="Times New Roman"/>
                      </a:endParaRPr>
                    </a:p>
                  </a:txBody>
                  <a:tcPr marL="0" marR="0" marT="0" marB="0">
                    <a:lnL w="12700">
                      <a:solidFill>
                        <a:srgbClr val="EC7C30"/>
                      </a:solidFill>
                      <a:prstDash val="solid"/>
                    </a:lnL>
                    <a:lnR w="12700">
                      <a:solidFill>
                        <a:srgbClr val="EC7C30"/>
                      </a:solidFill>
                      <a:prstDash val="solid"/>
                    </a:lnR>
                    <a:lnT w="12700">
                      <a:solidFill>
                        <a:srgbClr val="EC7C30"/>
                      </a:solidFill>
                      <a:prstDash val="solid"/>
                    </a:lnT>
                    <a:lnB w="12700">
                      <a:solidFill>
                        <a:srgbClr val="EC7C30"/>
                      </a:solidFill>
                      <a:prstDash val="solid"/>
                    </a:lnB>
                    <a:solidFill>
                      <a:srgbClr val="FBEBE8"/>
                    </a:solidFill>
                  </a:tcPr>
                </a:tc>
                <a:tc>
                  <a:txBody>
                    <a:bodyPr/>
                    <a:lstStyle/>
                    <a:p>
                      <a:pPr>
                        <a:lnSpc>
                          <a:spcPct val="100000"/>
                        </a:lnSpc>
                      </a:pPr>
                      <a:endParaRPr sz="2200">
                        <a:latin typeface="Times New Roman"/>
                        <a:cs typeface="Times New Roman"/>
                      </a:endParaRPr>
                    </a:p>
                  </a:txBody>
                  <a:tcPr marL="0" marR="0" marT="0" marB="0">
                    <a:lnL w="12700">
                      <a:solidFill>
                        <a:srgbClr val="EC7C30"/>
                      </a:solidFill>
                      <a:prstDash val="solid"/>
                    </a:lnL>
                    <a:lnR w="12700">
                      <a:solidFill>
                        <a:srgbClr val="EC7C30"/>
                      </a:solidFill>
                      <a:prstDash val="solid"/>
                    </a:lnR>
                    <a:lnT w="12700">
                      <a:solidFill>
                        <a:srgbClr val="EC7C30"/>
                      </a:solidFill>
                      <a:prstDash val="solid"/>
                    </a:lnT>
                    <a:lnB w="12700">
                      <a:solidFill>
                        <a:srgbClr val="EC7C30"/>
                      </a:solidFill>
                      <a:prstDash val="solid"/>
                    </a:lnB>
                    <a:solidFill>
                      <a:srgbClr val="FBEBE8"/>
                    </a:solidFill>
                  </a:tcPr>
                </a:tc>
                <a:tc>
                  <a:txBody>
                    <a:bodyPr/>
                    <a:lstStyle/>
                    <a:p>
                      <a:pPr>
                        <a:lnSpc>
                          <a:spcPct val="100000"/>
                        </a:lnSpc>
                      </a:pPr>
                      <a:endParaRPr sz="2200">
                        <a:latin typeface="Times New Roman"/>
                        <a:cs typeface="Times New Roman"/>
                      </a:endParaRPr>
                    </a:p>
                  </a:txBody>
                  <a:tcPr marL="0" marR="0" marT="0" marB="0">
                    <a:lnL w="12700">
                      <a:solidFill>
                        <a:srgbClr val="EC7C30"/>
                      </a:solidFill>
                      <a:prstDash val="solid"/>
                    </a:lnL>
                    <a:lnR w="12700">
                      <a:solidFill>
                        <a:srgbClr val="EC7C30"/>
                      </a:solidFill>
                      <a:prstDash val="solid"/>
                    </a:lnR>
                    <a:lnT w="12700">
                      <a:solidFill>
                        <a:srgbClr val="EC7C30"/>
                      </a:solidFill>
                      <a:prstDash val="solid"/>
                    </a:lnT>
                    <a:lnB w="12700">
                      <a:solidFill>
                        <a:srgbClr val="EC7C30"/>
                      </a:solidFill>
                      <a:prstDash val="solid"/>
                    </a:lnB>
                    <a:solidFill>
                      <a:srgbClr val="FBEBE8"/>
                    </a:solidFill>
                  </a:tcPr>
                </a:tc>
                <a:extLst>
                  <a:ext uri="{0D108BD9-81ED-4DB2-BD59-A6C34878D82A}">
                    <a16:rowId xmlns:a16="http://schemas.microsoft.com/office/drawing/2014/main" val="10000"/>
                  </a:ext>
                </a:extLst>
              </a:tr>
            </a:tbl>
          </a:graphicData>
        </a:graphic>
      </p:graphicFrame>
      <p:graphicFrame>
        <p:nvGraphicFramePr>
          <p:cNvPr id="7" name="object 7"/>
          <p:cNvGraphicFramePr>
            <a:graphicFrameLocks noGrp="1"/>
          </p:cNvGraphicFramePr>
          <p:nvPr/>
        </p:nvGraphicFramePr>
        <p:xfrm>
          <a:off x="7470775" y="5508625"/>
          <a:ext cx="2489200" cy="457200"/>
        </p:xfrm>
        <a:graphic>
          <a:graphicData uri="http://schemas.openxmlformats.org/drawingml/2006/table">
            <a:tbl>
              <a:tblPr firstRow="1" bandRow="1">
                <a:tableStyleId>{2D5ABB26-0587-4C30-8999-92F81FD0307C}</a:tableStyleId>
              </a:tblPr>
              <a:tblGrid>
                <a:gridCol w="622300">
                  <a:extLst>
                    <a:ext uri="{9D8B030D-6E8A-4147-A177-3AD203B41FA5}">
                      <a16:colId xmlns:a16="http://schemas.microsoft.com/office/drawing/2014/main" val="20000"/>
                    </a:ext>
                  </a:extLst>
                </a:gridCol>
                <a:gridCol w="622300">
                  <a:extLst>
                    <a:ext uri="{9D8B030D-6E8A-4147-A177-3AD203B41FA5}">
                      <a16:colId xmlns:a16="http://schemas.microsoft.com/office/drawing/2014/main" val="20001"/>
                    </a:ext>
                  </a:extLst>
                </a:gridCol>
                <a:gridCol w="622300">
                  <a:extLst>
                    <a:ext uri="{9D8B030D-6E8A-4147-A177-3AD203B41FA5}">
                      <a16:colId xmlns:a16="http://schemas.microsoft.com/office/drawing/2014/main" val="20002"/>
                    </a:ext>
                  </a:extLst>
                </a:gridCol>
                <a:gridCol w="622300">
                  <a:extLst>
                    <a:ext uri="{9D8B030D-6E8A-4147-A177-3AD203B41FA5}">
                      <a16:colId xmlns:a16="http://schemas.microsoft.com/office/drawing/2014/main" val="20003"/>
                    </a:ext>
                  </a:extLst>
                </a:gridCol>
              </a:tblGrid>
              <a:tr h="457200">
                <a:tc>
                  <a:txBody>
                    <a:bodyPr/>
                    <a:lstStyle/>
                    <a:p>
                      <a:pPr>
                        <a:lnSpc>
                          <a:spcPct val="100000"/>
                        </a:lnSpc>
                      </a:pPr>
                      <a:endParaRPr sz="2200">
                        <a:latin typeface="Times New Roman"/>
                        <a:cs typeface="Times New Roman"/>
                      </a:endParaRPr>
                    </a:p>
                  </a:txBody>
                  <a:tcPr marL="0" marR="0" marT="0" marB="0">
                    <a:lnL w="12700">
                      <a:solidFill>
                        <a:srgbClr val="EC7C30"/>
                      </a:solidFill>
                      <a:prstDash val="solid"/>
                    </a:lnL>
                    <a:lnR w="12700">
                      <a:solidFill>
                        <a:srgbClr val="EC7C30"/>
                      </a:solidFill>
                      <a:prstDash val="solid"/>
                    </a:lnR>
                    <a:lnT w="12700">
                      <a:solidFill>
                        <a:srgbClr val="EC7C30"/>
                      </a:solidFill>
                      <a:prstDash val="solid"/>
                    </a:lnT>
                    <a:lnB w="12700">
                      <a:solidFill>
                        <a:srgbClr val="EC7C30"/>
                      </a:solidFill>
                      <a:prstDash val="solid"/>
                    </a:lnB>
                    <a:solidFill>
                      <a:srgbClr val="FBEBE8"/>
                    </a:solidFill>
                  </a:tcPr>
                </a:tc>
                <a:tc>
                  <a:txBody>
                    <a:bodyPr/>
                    <a:lstStyle/>
                    <a:p>
                      <a:pPr>
                        <a:lnSpc>
                          <a:spcPct val="100000"/>
                        </a:lnSpc>
                      </a:pPr>
                      <a:endParaRPr sz="2200">
                        <a:latin typeface="Times New Roman"/>
                        <a:cs typeface="Times New Roman"/>
                      </a:endParaRPr>
                    </a:p>
                  </a:txBody>
                  <a:tcPr marL="0" marR="0" marT="0" marB="0">
                    <a:lnL w="12700">
                      <a:solidFill>
                        <a:srgbClr val="EC7C30"/>
                      </a:solidFill>
                      <a:prstDash val="solid"/>
                    </a:lnL>
                    <a:lnR w="12700">
                      <a:solidFill>
                        <a:srgbClr val="EC7C30"/>
                      </a:solidFill>
                      <a:prstDash val="solid"/>
                    </a:lnR>
                    <a:lnT w="12700">
                      <a:solidFill>
                        <a:srgbClr val="EC7C30"/>
                      </a:solidFill>
                      <a:prstDash val="solid"/>
                    </a:lnT>
                    <a:lnB w="12700">
                      <a:solidFill>
                        <a:srgbClr val="EC7C30"/>
                      </a:solidFill>
                      <a:prstDash val="solid"/>
                    </a:lnB>
                    <a:solidFill>
                      <a:srgbClr val="FBEBE8"/>
                    </a:solidFill>
                  </a:tcPr>
                </a:tc>
                <a:tc>
                  <a:txBody>
                    <a:bodyPr/>
                    <a:lstStyle/>
                    <a:p>
                      <a:pPr>
                        <a:lnSpc>
                          <a:spcPct val="100000"/>
                        </a:lnSpc>
                      </a:pPr>
                      <a:endParaRPr sz="2200">
                        <a:latin typeface="Times New Roman"/>
                        <a:cs typeface="Times New Roman"/>
                      </a:endParaRPr>
                    </a:p>
                  </a:txBody>
                  <a:tcPr marL="0" marR="0" marT="0" marB="0">
                    <a:lnL w="12700">
                      <a:solidFill>
                        <a:srgbClr val="EC7C30"/>
                      </a:solidFill>
                      <a:prstDash val="solid"/>
                    </a:lnL>
                    <a:lnR w="12700">
                      <a:solidFill>
                        <a:srgbClr val="EC7C30"/>
                      </a:solidFill>
                      <a:prstDash val="solid"/>
                    </a:lnR>
                    <a:lnT w="12700">
                      <a:solidFill>
                        <a:srgbClr val="EC7C30"/>
                      </a:solidFill>
                      <a:prstDash val="solid"/>
                    </a:lnT>
                    <a:lnB w="12700">
                      <a:solidFill>
                        <a:srgbClr val="EC7C30"/>
                      </a:solidFill>
                      <a:prstDash val="solid"/>
                    </a:lnB>
                    <a:solidFill>
                      <a:srgbClr val="FBEBE8"/>
                    </a:solidFill>
                  </a:tcPr>
                </a:tc>
                <a:tc>
                  <a:txBody>
                    <a:bodyPr/>
                    <a:lstStyle/>
                    <a:p>
                      <a:pPr>
                        <a:lnSpc>
                          <a:spcPct val="100000"/>
                        </a:lnSpc>
                      </a:pPr>
                      <a:endParaRPr sz="2200">
                        <a:latin typeface="Times New Roman"/>
                        <a:cs typeface="Times New Roman"/>
                      </a:endParaRPr>
                    </a:p>
                  </a:txBody>
                  <a:tcPr marL="0" marR="0" marT="0" marB="0">
                    <a:lnL w="12700">
                      <a:solidFill>
                        <a:srgbClr val="EC7C30"/>
                      </a:solidFill>
                      <a:prstDash val="solid"/>
                    </a:lnL>
                    <a:lnR w="12700">
                      <a:solidFill>
                        <a:srgbClr val="EC7C30"/>
                      </a:solidFill>
                      <a:prstDash val="solid"/>
                    </a:lnR>
                    <a:lnT w="12700">
                      <a:solidFill>
                        <a:srgbClr val="EC7C30"/>
                      </a:solidFill>
                      <a:prstDash val="solid"/>
                    </a:lnT>
                    <a:lnB w="12700">
                      <a:solidFill>
                        <a:srgbClr val="EC7C30"/>
                      </a:solidFill>
                      <a:prstDash val="solid"/>
                    </a:lnB>
                    <a:solidFill>
                      <a:srgbClr val="FBEBE8"/>
                    </a:solidFill>
                  </a:tcPr>
                </a:tc>
                <a:extLst>
                  <a:ext uri="{0D108BD9-81ED-4DB2-BD59-A6C34878D82A}">
                    <a16:rowId xmlns:a16="http://schemas.microsoft.com/office/drawing/2014/main" val="10000"/>
                  </a:ext>
                </a:extLst>
              </a:tr>
            </a:tbl>
          </a:graphicData>
        </a:graphic>
      </p:graphicFrame>
      <p:grpSp>
        <p:nvGrpSpPr>
          <p:cNvPr id="8" name="object 8"/>
          <p:cNvGrpSpPr/>
          <p:nvPr/>
        </p:nvGrpSpPr>
        <p:grpSpPr>
          <a:xfrm>
            <a:off x="4757928" y="4468380"/>
            <a:ext cx="2296795" cy="885825"/>
            <a:chOff x="4757928" y="4468380"/>
            <a:chExt cx="2296795" cy="885825"/>
          </a:xfrm>
        </p:grpSpPr>
        <p:pic>
          <p:nvPicPr>
            <p:cNvPr id="9" name="object 9"/>
            <p:cNvPicPr/>
            <p:nvPr/>
          </p:nvPicPr>
          <p:blipFill>
            <a:blip r:embed="rId2" cstate="print"/>
            <a:stretch>
              <a:fillRect/>
            </a:stretch>
          </p:blipFill>
          <p:spPr>
            <a:xfrm>
              <a:off x="4867656" y="4468380"/>
              <a:ext cx="2186940" cy="885431"/>
            </a:xfrm>
            <a:prstGeom prst="rect">
              <a:avLst/>
            </a:prstGeom>
          </p:spPr>
        </p:pic>
        <p:pic>
          <p:nvPicPr>
            <p:cNvPr id="10" name="object 10"/>
            <p:cNvPicPr/>
            <p:nvPr/>
          </p:nvPicPr>
          <p:blipFill>
            <a:blip r:embed="rId3" cstate="print"/>
            <a:stretch>
              <a:fillRect/>
            </a:stretch>
          </p:blipFill>
          <p:spPr>
            <a:xfrm>
              <a:off x="4757928" y="4596409"/>
              <a:ext cx="2206752" cy="720826"/>
            </a:xfrm>
            <a:prstGeom prst="rect">
              <a:avLst/>
            </a:prstGeom>
          </p:spPr>
        </p:pic>
        <p:pic>
          <p:nvPicPr>
            <p:cNvPr id="11" name="object 11"/>
            <p:cNvPicPr/>
            <p:nvPr/>
          </p:nvPicPr>
          <p:blipFill>
            <a:blip r:embed="rId4" cstate="print"/>
            <a:stretch>
              <a:fillRect/>
            </a:stretch>
          </p:blipFill>
          <p:spPr>
            <a:xfrm>
              <a:off x="4914900" y="4498848"/>
              <a:ext cx="2095500" cy="783335"/>
            </a:xfrm>
            <a:prstGeom prst="rect">
              <a:avLst/>
            </a:prstGeom>
          </p:spPr>
        </p:pic>
        <p:sp>
          <p:nvSpPr>
            <p:cNvPr id="12" name="object 12"/>
            <p:cNvSpPr/>
            <p:nvPr/>
          </p:nvSpPr>
          <p:spPr>
            <a:xfrm>
              <a:off x="4914900" y="4498848"/>
              <a:ext cx="2095500" cy="783590"/>
            </a:xfrm>
            <a:custGeom>
              <a:avLst/>
              <a:gdLst/>
              <a:ahLst/>
              <a:cxnLst/>
              <a:rect l="l" t="t" r="r" b="b"/>
              <a:pathLst>
                <a:path w="2095500" h="783589">
                  <a:moveTo>
                    <a:pt x="0" y="195833"/>
                  </a:moveTo>
                  <a:lnTo>
                    <a:pt x="1703831" y="195833"/>
                  </a:lnTo>
                  <a:lnTo>
                    <a:pt x="1703831" y="0"/>
                  </a:lnTo>
                  <a:lnTo>
                    <a:pt x="2095500" y="391668"/>
                  </a:lnTo>
                  <a:lnTo>
                    <a:pt x="1703831" y="783335"/>
                  </a:lnTo>
                  <a:lnTo>
                    <a:pt x="1703831" y="587501"/>
                  </a:lnTo>
                  <a:lnTo>
                    <a:pt x="0" y="587501"/>
                  </a:lnTo>
                  <a:lnTo>
                    <a:pt x="0" y="195833"/>
                  </a:lnTo>
                  <a:close/>
                </a:path>
              </a:pathLst>
            </a:custGeom>
            <a:ln w="9144">
              <a:solidFill>
                <a:srgbClr val="2E2E97"/>
              </a:solidFill>
            </a:ln>
          </p:spPr>
          <p:txBody>
            <a:bodyPr wrap="square" lIns="0" tIns="0" rIns="0" bIns="0" rtlCol="0"/>
            <a:lstStyle/>
            <a:p>
              <a:endParaRPr/>
            </a:p>
          </p:txBody>
        </p:sp>
      </p:grpSp>
      <p:sp>
        <p:nvSpPr>
          <p:cNvPr id="13" name="object 13"/>
          <p:cNvSpPr txBox="1"/>
          <p:nvPr/>
        </p:nvSpPr>
        <p:spPr>
          <a:xfrm>
            <a:off x="4972050" y="4687900"/>
            <a:ext cx="1786889" cy="391795"/>
          </a:xfrm>
          <a:prstGeom prst="rect">
            <a:avLst/>
          </a:prstGeom>
        </p:spPr>
        <p:txBody>
          <a:bodyPr vert="horz" wrap="square" lIns="0" tIns="12700" rIns="0" bIns="0" rtlCol="0">
            <a:spAutoFit/>
          </a:bodyPr>
          <a:lstStyle/>
          <a:p>
            <a:pPr marL="12700">
              <a:lnSpc>
                <a:spcPct val="100000"/>
              </a:lnSpc>
              <a:spcBef>
                <a:spcPts val="100"/>
              </a:spcBef>
            </a:pPr>
            <a:r>
              <a:rPr sz="2400" spc="-10" dirty="0">
                <a:latin typeface="Arial MT"/>
                <a:cs typeface="Arial MT"/>
              </a:rPr>
              <a:t>MPI_Reduce</a:t>
            </a:r>
            <a:endParaRPr sz="2400">
              <a:latin typeface="Arial MT"/>
              <a:cs typeface="Arial MT"/>
            </a:endParaRPr>
          </a:p>
        </p:txBody>
      </p:sp>
      <p:sp>
        <p:nvSpPr>
          <p:cNvPr id="14" name="object 14"/>
          <p:cNvSpPr txBox="1"/>
          <p:nvPr/>
        </p:nvSpPr>
        <p:spPr>
          <a:xfrm>
            <a:off x="7029704" y="3651376"/>
            <a:ext cx="406400" cy="1686560"/>
          </a:xfrm>
          <a:prstGeom prst="rect">
            <a:avLst/>
          </a:prstGeom>
        </p:spPr>
        <p:txBody>
          <a:bodyPr vert="horz" wrap="square" lIns="0" tIns="13335" rIns="0" bIns="0" rtlCol="0">
            <a:spAutoFit/>
          </a:bodyPr>
          <a:lstStyle/>
          <a:p>
            <a:pPr marL="12700" marR="5080" indent="8890" algn="just">
              <a:lnSpc>
                <a:spcPct val="151300"/>
              </a:lnSpc>
              <a:spcBef>
                <a:spcPts val="105"/>
              </a:spcBef>
            </a:pPr>
            <a:r>
              <a:rPr sz="2400" spc="-25" dirty="0">
                <a:latin typeface="Arial MT"/>
                <a:cs typeface="Arial MT"/>
              </a:rPr>
              <a:t>P1 P2 P3</a:t>
            </a:r>
            <a:endParaRPr sz="2400">
              <a:latin typeface="Arial MT"/>
              <a:cs typeface="Arial MT"/>
            </a:endParaRPr>
          </a:p>
        </p:txBody>
      </p:sp>
      <p:sp>
        <p:nvSpPr>
          <p:cNvPr id="15" name="object 15"/>
          <p:cNvSpPr txBox="1"/>
          <p:nvPr/>
        </p:nvSpPr>
        <p:spPr>
          <a:xfrm>
            <a:off x="7023354" y="5500522"/>
            <a:ext cx="397510" cy="391160"/>
          </a:xfrm>
          <a:prstGeom prst="rect">
            <a:avLst/>
          </a:prstGeom>
        </p:spPr>
        <p:txBody>
          <a:bodyPr vert="horz" wrap="square" lIns="0" tIns="12700" rIns="0" bIns="0" rtlCol="0">
            <a:spAutoFit/>
          </a:bodyPr>
          <a:lstStyle/>
          <a:p>
            <a:pPr marL="12700">
              <a:lnSpc>
                <a:spcPct val="100000"/>
              </a:lnSpc>
              <a:spcBef>
                <a:spcPts val="100"/>
              </a:spcBef>
            </a:pPr>
            <a:r>
              <a:rPr sz="2400" spc="-25" dirty="0">
                <a:latin typeface="Arial MT"/>
                <a:cs typeface="Arial MT"/>
              </a:rPr>
              <a:t>P4</a:t>
            </a:r>
            <a:endParaRPr sz="2400">
              <a:latin typeface="Arial MT"/>
              <a:cs typeface="Arial MT"/>
            </a:endParaRPr>
          </a:p>
        </p:txBody>
      </p:sp>
      <p:graphicFrame>
        <p:nvGraphicFramePr>
          <p:cNvPr id="16" name="object 16"/>
          <p:cNvGraphicFramePr>
            <a:graphicFrameLocks noGrp="1"/>
          </p:cNvGraphicFramePr>
          <p:nvPr/>
        </p:nvGraphicFramePr>
        <p:xfrm>
          <a:off x="2360676" y="3803650"/>
          <a:ext cx="2489200" cy="457200"/>
        </p:xfrm>
        <a:graphic>
          <a:graphicData uri="http://schemas.openxmlformats.org/drawingml/2006/table">
            <a:tbl>
              <a:tblPr firstRow="1" bandRow="1">
                <a:tableStyleId>{2D5ABB26-0587-4C30-8999-92F81FD0307C}</a:tableStyleId>
              </a:tblPr>
              <a:tblGrid>
                <a:gridCol w="622300">
                  <a:extLst>
                    <a:ext uri="{9D8B030D-6E8A-4147-A177-3AD203B41FA5}">
                      <a16:colId xmlns:a16="http://schemas.microsoft.com/office/drawing/2014/main" val="20000"/>
                    </a:ext>
                  </a:extLst>
                </a:gridCol>
                <a:gridCol w="622300">
                  <a:extLst>
                    <a:ext uri="{9D8B030D-6E8A-4147-A177-3AD203B41FA5}">
                      <a16:colId xmlns:a16="http://schemas.microsoft.com/office/drawing/2014/main" val="20001"/>
                    </a:ext>
                  </a:extLst>
                </a:gridCol>
                <a:gridCol w="622300">
                  <a:extLst>
                    <a:ext uri="{9D8B030D-6E8A-4147-A177-3AD203B41FA5}">
                      <a16:colId xmlns:a16="http://schemas.microsoft.com/office/drawing/2014/main" val="20002"/>
                    </a:ext>
                  </a:extLst>
                </a:gridCol>
                <a:gridCol w="622300">
                  <a:extLst>
                    <a:ext uri="{9D8B030D-6E8A-4147-A177-3AD203B41FA5}">
                      <a16:colId xmlns:a16="http://schemas.microsoft.com/office/drawing/2014/main" val="20003"/>
                    </a:ext>
                  </a:extLst>
                </a:gridCol>
              </a:tblGrid>
              <a:tr h="457200">
                <a:tc>
                  <a:txBody>
                    <a:bodyPr/>
                    <a:lstStyle/>
                    <a:p>
                      <a:pPr marL="1905" algn="ctr">
                        <a:lnSpc>
                          <a:spcPct val="100000"/>
                        </a:lnSpc>
                        <a:spcBef>
                          <a:spcPts val="320"/>
                        </a:spcBef>
                      </a:pPr>
                      <a:r>
                        <a:rPr sz="2400" b="1" spc="-385" dirty="0">
                          <a:latin typeface="Arial"/>
                          <a:cs typeface="Arial"/>
                        </a:rPr>
                        <a:t>A</a:t>
                      </a:r>
                      <a:endParaRPr sz="2400">
                        <a:latin typeface="Arial"/>
                        <a:cs typeface="Arial"/>
                      </a:endParaRPr>
                    </a:p>
                  </a:txBody>
                  <a:tcPr marL="0" marR="0" marT="40640" marB="0">
                    <a:lnL w="12700">
                      <a:solidFill>
                        <a:srgbClr val="EC7C30"/>
                      </a:solidFill>
                      <a:prstDash val="solid"/>
                    </a:lnL>
                    <a:lnR w="12700">
                      <a:solidFill>
                        <a:srgbClr val="EC7C30"/>
                      </a:solidFill>
                      <a:prstDash val="solid"/>
                    </a:lnR>
                    <a:lnT w="12700">
                      <a:solidFill>
                        <a:srgbClr val="EC7C30"/>
                      </a:solidFill>
                      <a:prstDash val="solid"/>
                    </a:lnT>
                    <a:lnB w="12700">
                      <a:solidFill>
                        <a:srgbClr val="EC7C30"/>
                      </a:solidFill>
                      <a:prstDash val="solid"/>
                    </a:lnB>
                    <a:solidFill>
                      <a:srgbClr val="E8E8EE"/>
                    </a:solidFill>
                  </a:tcPr>
                </a:tc>
                <a:tc>
                  <a:txBody>
                    <a:bodyPr/>
                    <a:lstStyle/>
                    <a:p>
                      <a:pPr marL="186690">
                        <a:lnSpc>
                          <a:spcPct val="100000"/>
                        </a:lnSpc>
                        <a:spcBef>
                          <a:spcPts val="320"/>
                        </a:spcBef>
                      </a:pPr>
                      <a:r>
                        <a:rPr sz="2400" b="1" spc="-484" dirty="0">
                          <a:latin typeface="Arial"/>
                          <a:cs typeface="Arial"/>
                        </a:rPr>
                        <a:t>…</a:t>
                      </a:r>
                      <a:endParaRPr sz="2400">
                        <a:latin typeface="Arial"/>
                        <a:cs typeface="Arial"/>
                      </a:endParaRPr>
                    </a:p>
                  </a:txBody>
                  <a:tcPr marL="0" marR="0" marT="40640" marB="0">
                    <a:lnL w="12700">
                      <a:solidFill>
                        <a:srgbClr val="EC7C30"/>
                      </a:solidFill>
                      <a:prstDash val="solid"/>
                    </a:lnL>
                    <a:lnR w="12700">
                      <a:solidFill>
                        <a:srgbClr val="EC7C30"/>
                      </a:solidFill>
                      <a:prstDash val="solid"/>
                    </a:lnR>
                    <a:lnT w="12700">
                      <a:solidFill>
                        <a:srgbClr val="EC7C30"/>
                      </a:solidFill>
                      <a:prstDash val="solid"/>
                    </a:lnT>
                    <a:lnB w="12700">
                      <a:solidFill>
                        <a:srgbClr val="EC7C30"/>
                      </a:solidFill>
                      <a:prstDash val="solid"/>
                    </a:lnB>
                    <a:solidFill>
                      <a:srgbClr val="E8E8EE"/>
                    </a:solidFill>
                  </a:tcPr>
                </a:tc>
                <a:tc>
                  <a:txBody>
                    <a:bodyPr/>
                    <a:lstStyle/>
                    <a:p>
                      <a:pPr marL="186690">
                        <a:lnSpc>
                          <a:spcPct val="100000"/>
                        </a:lnSpc>
                        <a:spcBef>
                          <a:spcPts val="320"/>
                        </a:spcBef>
                      </a:pPr>
                      <a:r>
                        <a:rPr sz="2400" b="1" spc="-484" dirty="0">
                          <a:latin typeface="Arial"/>
                          <a:cs typeface="Arial"/>
                        </a:rPr>
                        <a:t>…</a:t>
                      </a:r>
                      <a:endParaRPr sz="2400">
                        <a:latin typeface="Arial"/>
                        <a:cs typeface="Arial"/>
                      </a:endParaRPr>
                    </a:p>
                  </a:txBody>
                  <a:tcPr marL="0" marR="0" marT="40640" marB="0">
                    <a:lnL w="12700">
                      <a:solidFill>
                        <a:srgbClr val="EC7C30"/>
                      </a:solidFill>
                      <a:prstDash val="solid"/>
                    </a:lnL>
                    <a:lnR w="12700">
                      <a:solidFill>
                        <a:srgbClr val="EC7C30"/>
                      </a:solidFill>
                      <a:prstDash val="solid"/>
                    </a:lnR>
                    <a:lnT w="12700">
                      <a:solidFill>
                        <a:srgbClr val="EC7C30"/>
                      </a:solidFill>
                      <a:prstDash val="solid"/>
                    </a:lnT>
                    <a:lnB w="12700">
                      <a:solidFill>
                        <a:srgbClr val="EC7C30"/>
                      </a:solidFill>
                      <a:prstDash val="solid"/>
                    </a:lnB>
                    <a:solidFill>
                      <a:srgbClr val="E8E8EE"/>
                    </a:solidFill>
                  </a:tcPr>
                </a:tc>
                <a:tc>
                  <a:txBody>
                    <a:bodyPr/>
                    <a:lstStyle/>
                    <a:p>
                      <a:pPr marL="186690">
                        <a:lnSpc>
                          <a:spcPct val="100000"/>
                        </a:lnSpc>
                        <a:spcBef>
                          <a:spcPts val="320"/>
                        </a:spcBef>
                      </a:pPr>
                      <a:r>
                        <a:rPr sz="2400" b="1" spc="-484" dirty="0">
                          <a:latin typeface="Arial"/>
                          <a:cs typeface="Arial"/>
                        </a:rPr>
                        <a:t>…</a:t>
                      </a:r>
                      <a:endParaRPr sz="2400">
                        <a:latin typeface="Arial"/>
                        <a:cs typeface="Arial"/>
                      </a:endParaRPr>
                    </a:p>
                  </a:txBody>
                  <a:tcPr marL="0" marR="0" marT="40640" marB="0">
                    <a:lnL w="12700">
                      <a:solidFill>
                        <a:srgbClr val="EC7C30"/>
                      </a:solidFill>
                      <a:prstDash val="solid"/>
                    </a:lnL>
                    <a:lnR w="12700">
                      <a:solidFill>
                        <a:srgbClr val="EC7C30"/>
                      </a:solidFill>
                      <a:prstDash val="solid"/>
                    </a:lnR>
                    <a:lnT w="12700">
                      <a:solidFill>
                        <a:srgbClr val="EC7C30"/>
                      </a:solidFill>
                      <a:prstDash val="solid"/>
                    </a:lnT>
                    <a:lnB w="12700">
                      <a:solidFill>
                        <a:srgbClr val="EC7C30"/>
                      </a:solidFill>
                      <a:prstDash val="solid"/>
                    </a:lnB>
                    <a:solidFill>
                      <a:srgbClr val="E8E8EE"/>
                    </a:solidFill>
                  </a:tcPr>
                </a:tc>
                <a:extLst>
                  <a:ext uri="{0D108BD9-81ED-4DB2-BD59-A6C34878D82A}">
                    <a16:rowId xmlns:a16="http://schemas.microsoft.com/office/drawing/2014/main" val="10000"/>
                  </a:ext>
                </a:extLst>
              </a:tr>
            </a:tbl>
          </a:graphicData>
        </a:graphic>
      </p:graphicFrame>
      <p:graphicFrame>
        <p:nvGraphicFramePr>
          <p:cNvPr id="17" name="object 17"/>
          <p:cNvGraphicFramePr>
            <a:graphicFrameLocks noGrp="1"/>
          </p:cNvGraphicFramePr>
          <p:nvPr/>
        </p:nvGraphicFramePr>
        <p:xfrm>
          <a:off x="2351151" y="4368800"/>
          <a:ext cx="2489200" cy="457200"/>
        </p:xfrm>
        <a:graphic>
          <a:graphicData uri="http://schemas.openxmlformats.org/drawingml/2006/table">
            <a:tbl>
              <a:tblPr firstRow="1" bandRow="1">
                <a:tableStyleId>{2D5ABB26-0587-4C30-8999-92F81FD0307C}</a:tableStyleId>
              </a:tblPr>
              <a:tblGrid>
                <a:gridCol w="622300">
                  <a:extLst>
                    <a:ext uri="{9D8B030D-6E8A-4147-A177-3AD203B41FA5}">
                      <a16:colId xmlns:a16="http://schemas.microsoft.com/office/drawing/2014/main" val="20000"/>
                    </a:ext>
                  </a:extLst>
                </a:gridCol>
                <a:gridCol w="622300">
                  <a:extLst>
                    <a:ext uri="{9D8B030D-6E8A-4147-A177-3AD203B41FA5}">
                      <a16:colId xmlns:a16="http://schemas.microsoft.com/office/drawing/2014/main" val="20001"/>
                    </a:ext>
                  </a:extLst>
                </a:gridCol>
                <a:gridCol w="622300">
                  <a:extLst>
                    <a:ext uri="{9D8B030D-6E8A-4147-A177-3AD203B41FA5}">
                      <a16:colId xmlns:a16="http://schemas.microsoft.com/office/drawing/2014/main" val="20002"/>
                    </a:ext>
                  </a:extLst>
                </a:gridCol>
                <a:gridCol w="622300">
                  <a:extLst>
                    <a:ext uri="{9D8B030D-6E8A-4147-A177-3AD203B41FA5}">
                      <a16:colId xmlns:a16="http://schemas.microsoft.com/office/drawing/2014/main" val="20003"/>
                    </a:ext>
                  </a:extLst>
                </a:gridCol>
              </a:tblGrid>
              <a:tr h="457200">
                <a:tc>
                  <a:txBody>
                    <a:bodyPr/>
                    <a:lstStyle/>
                    <a:p>
                      <a:pPr marL="1270" algn="ctr">
                        <a:lnSpc>
                          <a:spcPct val="100000"/>
                        </a:lnSpc>
                        <a:spcBef>
                          <a:spcPts val="320"/>
                        </a:spcBef>
                      </a:pPr>
                      <a:r>
                        <a:rPr sz="2400" b="1" spc="-385" dirty="0">
                          <a:latin typeface="Arial"/>
                          <a:cs typeface="Arial"/>
                        </a:rPr>
                        <a:t>B</a:t>
                      </a:r>
                      <a:endParaRPr sz="2400">
                        <a:latin typeface="Arial"/>
                        <a:cs typeface="Arial"/>
                      </a:endParaRPr>
                    </a:p>
                  </a:txBody>
                  <a:tcPr marL="0" marR="0" marT="40640" marB="0">
                    <a:lnL w="12700">
                      <a:solidFill>
                        <a:srgbClr val="EC7C30"/>
                      </a:solidFill>
                      <a:prstDash val="solid"/>
                    </a:lnL>
                    <a:lnR w="12700">
                      <a:solidFill>
                        <a:srgbClr val="EC7C30"/>
                      </a:solidFill>
                      <a:prstDash val="solid"/>
                    </a:lnR>
                    <a:lnT w="12700">
                      <a:solidFill>
                        <a:srgbClr val="EC7C30"/>
                      </a:solidFill>
                      <a:prstDash val="solid"/>
                    </a:lnT>
                    <a:lnB w="12700">
                      <a:solidFill>
                        <a:srgbClr val="EC7C30"/>
                      </a:solidFill>
                      <a:prstDash val="solid"/>
                    </a:lnB>
                    <a:solidFill>
                      <a:srgbClr val="E8E8EE"/>
                    </a:solidFill>
                  </a:tcPr>
                </a:tc>
                <a:tc>
                  <a:txBody>
                    <a:bodyPr/>
                    <a:lstStyle/>
                    <a:p>
                      <a:pPr marL="186690">
                        <a:lnSpc>
                          <a:spcPct val="100000"/>
                        </a:lnSpc>
                        <a:spcBef>
                          <a:spcPts val="320"/>
                        </a:spcBef>
                      </a:pPr>
                      <a:r>
                        <a:rPr sz="2400" b="1" spc="-509" dirty="0">
                          <a:latin typeface="Arial"/>
                          <a:cs typeface="Arial"/>
                        </a:rPr>
                        <a:t>…</a:t>
                      </a:r>
                      <a:endParaRPr sz="2400">
                        <a:latin typeface="Arial"/>
                        <a:cs typeface="Arial"/>
                      </a:endParaRPr>
                    </a:p>
                  </a:txBody>
                  <a:tcPr marL="0" marR="0" marT="40640" marB="0">
                    <a:lnL w="12700">
                      <a:solidFill>
                        <a:srgbClr val="EC7C30"/>
                      </a:solidFill>
                      <a:prstDash val="solid"/>
                    </a:lnL>
                    <a:lnR w="12700">
                      <a:solidFill>
                        <a:srgbClr val="EC7C30"/>
                      </a:solidFill>
                      <a:prstDash val="solid"/>
                    </a:lnR>
                    <a:lnT w="12700">
                      <a:solidFill>
                        <a:srgbClr val="EC7C30"/>
                      </a:solidFill>
                      <a:prstDash val="solid"/>
                    </a:lnT>
                    <a:lnB w="12700">
                      <a:solidFill>
                        <a:srgbClr val="EC7C30"/>
                      </a:solidFill>
                      <a:prstDash val="solid"/>
                    </a:lnB>
                    <a:solidFill>
                      <a:srgbClr val="E8E8EE"/>
                    </a:solidFill>
                  </a:tcPr>
                </a:tc>
                <a:tc>
                  <a:txBody>
                    <a:bodyPr/>
                    <a:lstStyle/>
                    <a:p>
                      <a:pPr marL="186690">
                        <a:lnSpc>
                          <a:spcPct val="100000"/>
                        </a:lnSpc>
                        <a:spcBef>
                          <a:spcPts val="320"/>
                        </a:spcBef>
                      </a:pPr>
                      <a:r>
                        <a:rPr sz="2400" b="1" spc="-509" dirty="0">
                          <a:latin typeface="Arial"/>
                          <a:cs typeface="Arial"/>
                        </a:rPr>
                        <a:t>…</a:t>
                      </a:r>
                      <a:endParaRPr sz="2400">
                        <a:latin typeface="Arial"/>
                        <a:cs typeface="Arial"/>
                      </a:endParaRPr>
                    </a:p>
                  </a:txBody>
                  <a:tcPr marL="0" marR="0" marT="40640" marB="0">
                    <a:lnL w="12700">
                      <a:solidFill>
                        <a:srgbClr val="EC7C30"/>
                      </a:solidFill>
                      <a:prstDash val="solid"/>
                    </a:lnL>
                    <a:lnR w="12700">
                      <a:solidFill>
                        <a:srgbClr val="EC7C30"/>
                      </a:solidFill>
                      <a:prstDash val="solid"/>
                    </a:lnR>
                    <a:lnT w="12700">
                      <a:solidFill>
                        <a:srgbClr val="EC7C30"/>
                      </a:solidFill>
                      <a:prstDash val="solid"/>
                    </a:lnT>
                    <a:lnB w="12700">
                      <a:solidFill>
                        <a:srgbClr val="EC7C30"/>
                      </a:solidFill>
                      <a:prstDash val="solid"/>
                    </a:lnB>
                    <a:solidFill>
                      <a:srgbClr val="E8E8EE"/>
                    </a:solidFill>
                  </a:tcPr>
                </a:tc>
                <a:tc>
                  <a:txBody>
                    <a:bodyPr/>
                    <a:lstStyle/>
                    <a:p>
                      <a:pPr marL="186690">
                        <a:lnSpc>
                          <a:spcPct val="100000"/>
                        </a:lnSpc>
                        <a:spcBef>
                          <a:spcPts val="320"/>
                        </a:spcBef>
                      </a:pPr>
                      <a:r>
                        <a:rPr sz="2400" b="1" spc="-509" dirty="0">
                          <a:latin typeface="Arial"/>
                          <a:cs typeface="Arial"/>
                        </a:rPr>
                        <a:t>…</a:t>
                      </a:r>
                      <a:endParaRPr sz="2400">
                        <a:latin typeface="Arial"/>
                        <a:cs typeface="Arial"/>
                      </a:endParaRPr>
                    </a:p>
                  </a:txBody>
                  <a:tcPr marL="0" marR="0" marT="40640" marB="0">
                    <a:lnL w="12700">
                      <a:solidFill>
                        <a:srgbClr val="EC7C30"/>
                      </a:solidFill>
                      <a:prstDash val="solid"/>
                    </a:lnL>
                    <a:lnR w="12700">
                      <a:solidFill>
                        <a:srgbClr val="EC7C30"/>
                      </a:solidFill>
                      <a:prstDash val="solid"/>
                    </a:lnR>
                    <a:lnT w="12700">
                      <a:solidFill>
                        <a:srgbClr val="EC7C30"/>
                      </a:solidFill>
                      <a:prstDash val="solid"/>
                    </a:lnT>
                    <a:lnB w="12700">
                      <a:solidFill>
                        <a:srgbClr val="EC7C30"/>
                      </a:solidFill>
                      <a:prstDash val="solid"/>
                    </a:lnB>
                    <a:solidFill>
                      <a:srgbClr val="E8E8EE"/>
                    </a:solidFill>
                  </a:tcPr>
                </a:tc>
                <a:extLst>
                  <a:ext uri="{0D108BD9-81ED-4DB2-BD59-A6C34878D82A}">
                    <a16:rowId xmlns:a16="http://schemas.microsoft.com/office/drawing/2014/main" val="10000"/>
                  </a:ext>
                </a:extLst>
              </a:tr>
            </a:tbl>
          </a:graphicData>
        </a:graphic>
      </p:graphicFrame>
      <p:graphicFrame>
        <p:nvGraphicFramePr>
          <p:cNvPr id="18" name="object 18"/>
          <p:cNvGraphicFramePr>
            <a:graphicFrameLocks noGrp="1"/>
          </p:cNvGraphicFramePr>
          <p:nvPr/>
        </p:nvGraphicFramePr>
        <p:xfrm>
          <a:off x="2354326" y="4933950"/>
          <a:ext cx="2489200" cy="457200"/>
        </p:xfrm>
        <a:graphic>
          <a:graphicData uri="http://schemas.openxmlformats.org/drawingml/2006/table">
            <a:tbl>
              <a:tblPr firstRow="1" bandRow="1">
                <a:tableStyleId>{2D5ABB26-0587-4C30-8999-92F81FD0307C}</a:tableStyleId>
              </a:tblPr>
              <a:tblGrid>
                <a:gridCol w="622300">
                  <a:extLst>
                    <a:ext uri="{9D8B030D-6E8A-4147-A177-3AD203B41FA5}">
                      <a16:colId xmlns:a16="http://schemas.microsoft.com/office/drawing/2014/main" val="20000"/>
                    </a:ext>
                  </a:extLst>
                </a:gridCol>
                <a:gridCol w="622300">
                  <a:extLst>
                    <a:ext uri="{9D8B030D-6E8A-4147-A177-3AD203B41FA5}">
                      <a16:colId xmlns:a16="http://schemas.microsoft.com/office/drawing/2014/main" val="20001"/>
                    </a:ext>
                  </a:extLst>
                </a:gridCol>
                <a:gridCol w="622300">
                  <a:extLst>
                    <a:ext uri="{9D8B030D-6E8A-4147-A177-3AD203B41FA5}">
                      <a16:colId xmlns:a16="http://schemas.microsoft.com/office/drawing/2014/main" val="20002"/>
                    </a:ext>
                  </a:extLst>
                </a:gridCol>
                <a:gridCol w="622300">
                  <a:extLst>
                    <a:ext uri="{9D8B030D-6E8A-4147-A177-3AD203B41FA5}">
                      <a16:colId xmlns:a16="http://schemas.microsoft.com/office/drawing/2014/main" val="20003"/>
                    </a:ext>
                  </a:extLst>
                </a:gridCol>
              </a:tblGrid>
              <a:tr h="457200">
                <a:tc>
                  <a:txBody>
                    <a:bodyPr/>
                    <a:lstStyle/>
                    <a:p>
                      <a:pPr marL="1270" algn="ctr">
                        <a:lnSpc>
                          <a:spcPct val="100000"/>
                        </a:lnSpc>
                        <a:spcBef>
                          <a:spcPts val="320"/>
                        </a:spcBef>
                      </a:pPr>
                      <a:r>
                        <a:rPr sz="2400" b="1" spc="-385" dirty="0">
                          <a:latin typeface="Arial"/>
                          <a:cs typeface="Arial"/>
                        </a:rPr>
                        <a:t>C</a:t>
                      </a:r>
                      <a:endParaRPr sz="2400">
                        <a:latin typeface="Arial"/>
                        <a:cs typeface="Arial"/>
                      </a:endParaRPr>
                    </a:p>
                  </a:txBody>
                  <a:tcPr marL="0" marR="0" marT="40640" marB="0">
                    <a:lnL w="12700">
                      <a:solidFill>
                        <a:srgbClr val="EC7C30"/>
                      </a:solidFill>
                      <a:prstDash val="solid"/>
                    </a:lnL>
                    <a:lnR w="12700">
                      <a:solidFill>
                        <a:srgbClr val="EC7C30"/>
                      </a:solidFill>
                      <a:prstDash val="solid"/>
                    </a:lnR>
                    <a:lnT w="12700">
                      <a:solidFill>
                        <a:srgbClr val="EC7C30"/>
                      </a:solidFill>
                      <a:prstDash val="solid"/>
                    </a:lnT>
                    <a:lnB w="12700">
                      <a:solidFill>
                        <a:srgbClr val="EC7C30"/>
                      </a:solidFill>
                      <a:prstDash val="solid"/>
                    </a:lnB>
                    <a:solidFill>
                      <a:srgbClr val="E8E8EE"/>
                    </a:solidFill>
                  </a:tcPr>
                </a:tc>
                <a:tc>
                  <a:txBody>
                    <a:bodyPr/>
                    <a:lstStyle/>
                    <a:p>
                      <a:pPr marL="186690">
                        <a:lnSpc>
                          <a:spcPct val="100000"/>
                        </a:lnSpc>
                        <a:spcBef>
                          <a:spcPts val="320"/>
                        </a:spcBef>
                      </a:pPr>
                      <a:r>
                        <a:rPr sz="2400" b="1" spc="-509" dirty="0">
                          <a:latin typeface="Arial"/>
                          <a:cs typeface="Arial"/>
                        </a:rPr>
                        <a:t>…</a:t>
                      </a:r>
                      <a:endParaRPr sz="2400">
                        <a:latin typeface="Arial"/>
                        <a:cs typeface="Arial"/>
                      </a:endParaRPr>
                    </a:p>
                  </a:txBody>
                  <a:tcPr marL="0" marR="0" marT="40640" marB="0">
                    <a:lnL w="12700">
                      <a:solidFill>
                        <a:srgbClr val="EC7C30"/>
                      </a:solidFill>
                      <a:prstDash val="solid"/>
                    </a:lnL>
                    <a:lnR w="12700">
                      <a:solidFill>
                        <a:srgbClr val="EC7C30"/>
                      </a:solidFill>
                      <a:prstDash val="solid"/>
                    </a:lnR>
                    <a:lnT w="12700">
                      <a:solidFill>
                        <a:srgbClr val="EC7C30"/>
                      </a:solidFill>
                      <a:prstDash val="solid"/>
                    </a:lnT>
                    <a:lnB w="12700">
                      <a:solidFill>
                        <a:srgbClr val="EC7C30"/>
                      </a:solidFill>
                      <a:prstDash val="solid"/>
                    </a:lnB>
                    <a:solidFill>
                      <a:srgbClr val="E8E8EE"/>
                    </a:solidFill>
                  </a:tcPr>
                </a:tc>
                <a:tc>
                  <a:txBody>
                    <a:bodyPr/>
                    <a:lstStyle/>
                    <a:p>
                      <a:pPr marL="186690">
                        <a:lnSpc>
                          <a:spcPct val="100000"/>
                        </a:lnSpc>
                        <a:spcBef>
                          <a:spcPts val="320"/>
                        </a:spcBef>
                      </a:pPr>
                      <a:r>
                        <a:rPr sz="2400" b="1" spc="-509" dirty="0">
                          <a:latin typeface="Arial"/>
                          <a:cs typeface="Arial"/>
                        </a:rPr>
                        <a:t>…</a:t>
                      </a:r>
                      <a:endParaRPr sz="2400">
                        <a:latin typeface="Arial"/>
                        <a:cs typeface="Arial"/>
                      </a:endParaRPr>
                    </a:p>
                  </a:txBody>
                  <a:tcPr marL="0" marR="0" marT="40640" marB="0">
                    <a:lnL w="12700">
                      <a:solidFill>
                        <a:srgbClr val="EC7C30"/>
                      </a:solidFill>
                      <a:prstDash val="solid"/>
                    </a:lnL>
                    <a:lnR w="12700">
                      <a:solidFill>
                        <a:srgbClr val="EC7C30"/>
                      </a:solidFill>
                      <a:prstDash val="solid"/>
                    </a:lnR>
                    <a:lnT w="12700">
                      <a:solidFill>
                        <a:srgbClr val="EC7C30"/>
                      </a:solidFill>
                      <a:prstDash val="solid"/>
                    </a:lnT>
                    <a:lnB w="12700">
                      <a:solidFill>
                        <a:srgbClr val="EC7C30"/>
                      </a:solidFill>
                      <a:prstDash val="solid"/>
                    </a:lnB>
                    <a:solidFill>
                      <a:srgbClr val="E8E8EE"/>
                    </a:solidFill>
                  </a:tcPr>
                </a:tc>
                <a:tc>
                  <a:txBody>
                    <a:bodyPr/>
                    <a:lstStyle/>
                    <a:p>
                      <a:pPr marL="186690">
                        <a:lnSpc>
                          <a:spcPct val="100000"/>
                        </a:lnSpc>
                        <a:spcBef>
                          <a:spcPts val="320"/>
                        </a:spcBef>
                      </a:pPr>
                      <a:r>
                        <a:rPr sz="2400" b="1" spc="-509" dirty="0">
                          <a:latin typeface="Arial"/>
                          <a:cs typeface="Arial"/>
                        </a:rPr>
                        <a:t>…</a:t>
                      </a:r>
                      <a:endParaRPr sz="2400">
                        <a:latin typeface="Arial"/>
                        <a:cs typeface="Arial"/>
                      </a:endParaRPr>
                    </a:p>
                  </a:txBody>
                  <a:tcPr marL="0" marR="0" marT="40640" marB="0">
                    <a:lnL w="12700">
                      <a:solidFill>
                        <a:srgbClr val="EC7C30"/>
                      </a:solidFill>
                      <a:prstDash val="solid"/>
                    </a:lnL>
                    <a:lnR w="12700">
                      <a:solidFill>
                        <a:srgbClr val="EC7C30"/>
                      </a:solidFill>
                      <a:prstDash val="solid"/>
                    </a:lnR>
                    <a:lnT w="12700">
                      <a:solidFill>
                        <a:srgbClr val="EC7C30"/>
                      </a:solidFill>
                      <a:prstDash val="solid"/>
                    </a:lnT>
                    <a:lnB w="12700">
                      <a:solidFill>
                        <a:srgbClr val="EC7C30"/>
                      </a:solidFill>
                      <a:prstDash val="solid"/>
                    </a:lnB>
                    <a:solidFill>
                      <a:srgbClr val="E8E8EE"/>
                    </a:solidFill>
                  </a:tcPr>
                </a:tc>
                <a:extLst>
                  <a:ext uri="{0D108BD9-81ED-4DB2-BD59-A6C34878D82A}">
                    <a16:rowId xmlns:a16="http://schemas.microsoft.com/office/drawing/2014/main" val="10000"/>
                  </a:ext>
                </a:extLst>
              </a:tr>
            </a:tbl>
          </a:graphicData>
        </a:graphic>
      </p:graphicFrame>
      <p:graphicFrame>
        <p:nvGraphicFramePr>
          <p:cNvPr id="19" name="object 19"/>
          <p:cNvGraphicFramePr>
            <a:graphicFrameLocks noGrp="1"/>
          </p:cNvGraphicFramePr>
          <p:nvPr/>
        </p:nvGraphicFramePr>
        <p:xfrm>
          <a:off x="2354326" y="5499100"/>
          <a:ext cx="2489200" cy="457200"/>
        </p:xfrm>
        <a:graphic>
          <a:graphicData uri="http://schemas.openxmlformats.org/drawingml/2006/table">
            <a:tbl>
              <a:tblPr firstRow="1" bandRow="1">
                <a:tableStyleId>{2D5ABB26-0587-4C30-8999-92F81FD0307C}</a:tableStyleId>
              </a:tblPr>
              <a:tblGrid>
                <a:gridCol w="622300">
                  <a:extLst>
                    <a:ext uri="{9D8B030D-6E8A-4147-A177-3AD203B41FA5}">
                      <a16:colId xmlns:a16="http://schemas.microsoft.com/office/drawing/2014/main" val="20000"/>
                    </a:ext>
                  </a:extLst>
                </a:gridCol>
                <a:gridCol w="622300">
                  <a:extLst>
                    <a:ext uri="{9D8B030D-6E8A-4147-A177-3AD203B41FA5}">
                      <a16:colId xmlns:a16="http://schemas.microsoft.com/office/drawing/2014/main" val="20001"/>
                    </a:ext>
                  </a:extLst>
                </a:gridCol>
                <a:gridCol w="622300">
                  <a:extLst>
                    <a:ext uri="{9D8B030D-6E8A-4147-A177-3AD203B41FA5}">
                      <a16:colId xmlns:a16="http://schemas.microsoft.com/office/drawing/2014/main" val="20002"/>
                    </a:ext>
                  </a:extLst>
                </a:gridCol>
                <a:gridCol w="622300">
                  <a:extLst>
                    <a:ext uri="{9D8B030D-6E8A-4147-A177-3AD203B41FA5}">
                      <a16:colId xmlns:a16="http://schemas.microsoft.com/office/drawing/2014/main" val="20003"/>
                    </a:ext>
                  </a:extLst>
                </a:gridCol>
              </a:tblGrid>
              <a:tr h="457200">
                <a:tc>
                  <a:txBody>
                    <a:bodyPr/>
                    <a:lstStyle/>
                    <a:p>
                      <a:pPr marL="1905" algn="ctr">
                        <a:lnSpc>
                          <a:spcPct val="100000"/>
                        </a:lnSpc>
                        <a:spcBef>
                          <a:spcPts val="320"/>
                        </a:spcBef>
                      </a:pPr>
                      <a:r>
                        <a:rPr sz="2400" b="1" spc="-385" dirty="0">
                          <a:latin typeface="Arial"/>
                          <a:cs typeface="Arial"/>
                        </a:rPr>
                        <a:t>D</a:t>
                      </a:r>
                      <a:endParaRPr sz="2400">
                        <a:latin typeface="Arial"/>
                        <a:cs typeface="Arial"/>
                      </a:endParaRPr>
                    </a:p>
                  </a:txBody>
                  <a:tcPr marL="0" marR="0" marT="40640" marB="0">
                    <a:lnL w="12700">
                      <a:solidFill>
                        <a:srgbClr val="EC7C30"/>
                      </a:solidFill>
                      <a:prstDash val="solid"/>
                    </a:lnL>
                    <a:lnR w="12700">
                      <a:solidFill>
                        <a:srgbClr val="EC7C30"/>
                      </a:solidFill>
                      <a:prstDash val="solid"/>
                    </a:lnR>
                    <a:lnT w="12700">
                      <a:solidFill>
                        <a:srgbClr val="EC7C30"/>
                      </a:solidFill>
                      <a:prstDash val="solid"/>
                    </a:lnT>
                    <a:lnB w="12700">
                      <a:solidFill>
                        <a:srgbClr val="EC7C30"/>
                      </a:solidFill>
                      <a:prstDash val="solid"/>
                    </a:lnB>
                    <a:solidFill>
                      <a:srgbClr val="E8E8EE"/>
                    </a:solidFill>
                  </a:tcPr>
                </a:tc>
                <a:tc>
                  <a:txBody>
                    <a:bodyPr/>
                    <a:lstStyle/>
                    <a:p>
                      <a:pPr marL="186690">
                        <a:lnSpc>
                          <a:spcPct val="100000"/>
                        </a:lnSpc>
                        <a:spcBef>
                          <a:spcPts val="320"/>
                        </a:spcBef>
                      </a:pPr>
                      <a:r>
                        <a:rPr sz="2400" b="1" spc="-484" dirty="0">
                          <a:latin typeface="Arial"/>
                          <a:cs typeface="Arial"/>
                        </a:rPr>
                        <a:t>…</a:t>
                      </a:r>
                      <a:endParaRPr sz="2400">
                        <a:latin typeface="Arial"/>
                        <a:cs typeface="Arial"/>
                      </a:endParaRPr>
                    </a:p>
                  </a:txBody>
                  <a:tcPr marL="0" marR="0" marT="40640" marB="0">
                    <a:lnL w="12700">
                      <a:solidFill>
                        <a:srgbClr val="EC7C30"/>
                      </a:solidFill>
                      <a:prstDash val="solid"/>
                    </a:lnL>
                    <a:lnR w="12700">
                      <a:solidFill>
                        <a:srgbClr val="EC7C30"/>
                      </a:solidFill>
                      <a:prstDash val="solid"/>
                    </a:lnR>
                    <a:lnT w="12700">
                      <a:solidFill>
                        <a:srgbClr val="EC7C30"/>
                      </a:solidFill>
                      <a:prstDash val="solid"/>
                    </a:lnT>
                    <a:lnB w="12700">
                      <a:solidFill>
                        <a:srgbClr val="EC7C30"/>
                      </a:solidFill>
                      <a:prstDash val="solid"/>
                    </a:lnB>
                    <a:solidFill>
                      <a:srgbClr val="E8E8EE"/>
                    </a:solidFill>
                  </a:tcPr>
                </a:tc>
                <a:tc>
                  <a:txBody>
                    <a:bodyPr/>
                    <a:lstStyle/>
                    <a:p>
                      <a:pPr marL="186690">
                        <a:lnSpc>
                          <a:spcPct val="100000"/>
                        </a:lnSpc>
                        <a:spcBef>
                          <a:spcPts val="320"/>
                        </a:spcBef>
                      </a:pPr>
                      <a:r>
                        <a:rPr sz="2400" b="1" spc="-484" dirty="0">
                          <a:latin typeface="Arial"/>
                          <a:cs typeface="Arial"/>
                        </a:rPr>
                        <a:t>…</a:t>
                      </a:r>
                      <a:endParaRPr sz="2400">
                        <a:latin typeface="Arial"/>
                        <a:cs typeface="Arial"/>
                      </a:endParaRPr>
                    </a:p>
                  </a:txBody>
                  <a:tcPr marL="0" marR="0" marT="40640" marB="0">
                    <a:lnL w="12700">
                      <a:solidFill>
                        <a:srgbClr val="EC7C30"/>
                      </a:solidFill>
                      <a:prstDash val="solid"/>
                    </a:lnL>
                    <a:lnR w="12700">
                      <a:solidFill>
                        <a:srgbClr val="EC7C30"/>
                      </a:solidFill>
                      <a:prstDash val="solid"/>
                    </a:lnR>
                    <a:lnT w="12700">
                      <a:solidFill>
                        <a:srgbClr val="EC7C30"/>
                      </a:solidFill>
                      <a:prstDash val="solid"/>
                    </a:lnT>
                    <a:lnB w="12700">
                      <a:solidFill>
                        <a:srgbClr val="EC7C30"/>
                      </a:solidFill>
                      <a:prstDash val="solid"/>
                    </a:lnB>
                    <a:solidFill>
                      <a:srgbClr val="E8E8EE"/>
                    </a:solidFill>
                  </a:tcPr>
                </a:tc>
                <a:tc>
                  <a:txBody>
                    <a:bodyPr/>
                    <a:lstStyle/>
                    <a:p>
                      <a:pPr marL="186690">
                        <a:lnSpc>
                          <a:spcPct val="100000"/>
                        </a:lnSpc>
                        <a:spcBef>
                          <a:spcPts val="320"/>
                        </a:spcBef>
                      </a:pPr>
                      <a:r>
                        <a:rPr sz="2400" b="1" spc="-484" dirty="0">
                          <a:latin typeface="Arial"/>
                          <a:cs typeface="Arial"/>
                        </a:rPr>
                        <a:t>…</a:t>
                      </a:r>
                      <a:endParaRPr sz="2400">
                        <a:latin typeface="Arial"/>
                        <a:cs typeface="Arial"/>
                      </a:endParaRPr>
                    </a:p>
                  </a:txBody>
                  <a:tcPr marL="0" marR="0" marT="40640" marB="0">
                    <a:lnL w="12700">
                      <a:solidFill>
                        <a:srgbClr val="EC7C30"/>
                      </a:solidFill>
                      <a:prstDash val="solid"/>
                    </a:lnL>
                    <a:lnR w="12700">
                      <a:solidFill>
                        <a:srgbClr val="EC7C30"/>
                      </a:solidFill>
                      <a:prstDash val="solid"/>
                    </a:lnR>
                    <a:lnT w="12700">
                      <a:solidFill>
                        <a:srgbClr val="EC7C30"/>
                      </a:solidFill>
                      <a:prstDash val="solid"/>
                    </a:lnT>
                    <a:lnB w="12700">
                      <a:solidFill>
                        <a:srgbClr val="EC7C30"/>
                      </a:solidFill>
                      <a:prstDash val="solid"/>
                    </a:lnB>
                    <a:solidFill>
                      <a:srgbClr val="E8E8EE"/>
                    </a:solidFill>
                  </a:tcPr>
                </a:tc>
                <a:extLst>
                  <a:ext uri="{0D108BD9-81ED-4DB2-BD59-A6C34878D82A}">
                    <a16:rowId xmlns:a16="http://schemas.microsoft.com/office/drawing/2014/main" val="10000"/>
                  </a:ext>
                </a:extLst>
              </a:tr>
            </a:tbl>
          </a:graphicData>
        </a:graphic>
      </p:graphicFrame>
      <p:sp>
        <p:nvSpPr>
          <p:cNvPr id="20" name="object 20"/>
          <p:cNvSpPr txBox="1"/>
          <p:nvPr/>
        </p:nvSpPr>
        <p:spPr>
          <a:xfrm>
            <a:off x="1910842" y="3641851"/>
            <a:ext cx="408305" cy="1686560"/>
          </a:xfrm>
          <a:prstGeom prst="rect">
            <a:avLst/>
          </a:prstGeom>
        </p:spPr>
        <p:txBody>
          <a:bodyPr vert="horz" wrap="square" lIns="0" tIns="13335" rIns="0" bIns="0" rtlCol="0">
            <a:spAutoFit/>
          </a:bodyPr>
          <a:lstStyle/>
          <a:p>
            <a:pPr marL="12700" marR="5080" indent="10795" algn="just">
              <a:lnSpc>
                <a:spcPct val="151300"/>
              </a:lnSpc>
              <a:spcBef>
                <a:spcPts val="105"/>
              </a:spcBef>
            </a:pPr>
            <a:r>
              <a:rPr sz="2400" spc="-25" dirty="0">
                <a:latin typeface="Arial MT"/>
                <a:cs typeface="Arial MT"/>
              </a:rPr>
              <a:t>P1 P2 P3</a:t>
            </a:r>
            <a:endParaRPr sz="2400">
              <a:latin typeface="Arial MT"/>
              <a:cs typeface="Arial MT"/>
            </a:endParaRPr>
          </a:p>
        </p:txBody>
      </p:sp>
      <p:sp>
        <p:nvSpPr>
          <p:cNvPr id="21" name="object 21"/>
          <p:cNvSpPr txBox="1"/>
          <p:nvPr/>
        </p:nvSpPr>
        <p:spPr>
          <a:xfrm>
            <a:off x="1906270" y="5491073"/>
            <a:ext cx="397510" cy="391160"/>
          </a:xfrm>
          <a:prstGeom prst="rect">
            <a:avLst/>
          </a:prstGeom>
        </p:spPr>
        <p:txBody>
          <a:bodyPr vert="horz" wrap="square" lIns="0" tIns="12700" rIns="0" bIns="0" rtlCol="0">
            <a:spAutoFit/>
          </a:bodyPr>
          <a:lstStyle/>
          <a:p>
            <a:pPr marL="12700">
              <a:lnSpc>
                <a:spcPct val="100000"/>
              </a:lnSpc>
              <a:spcBef>
                <a:spcPts val="100"/>
              </a:spcBef>
            </a:pPr>
            <a:r>
              <a:rPr sz="2400" spc="-25" dirty="0">
                <a:latin typeface="Arial MT"/>
                <a:cs typeface="Arial MT"/>
              </a:rPr>
              <a:t>P4</a:t>
            </a:r>
            <a:endParaRPr sz="2400">
              <a:latin typeface="Arial MT"/>
              <a:cs typeface="Arial MT"/>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dirty="0">
                <a:solidFill>
                  <a:srgbClr val="001F5F"/>
                </a:solidFill>
              </a:rPr>
              <a:t>Reduction</a:t>
            </a:r>
            <a:r>
              <a:rPr spc="-114" dirty="0">
                <a:solidFill>
                  <a:srgbClr val="001F5F"/>
                </a:solidFill>
              </a:rPr>
              <a:t> </a:t>
            </a:r>
            <a:r>
              <a:rPr dirty="0">
                <a:solidFill>
                  <a:srgbClr val="001F5F"/>
                </a:solidFill>
              </a:rPr>
              <a:t>to</a:t>
            </a:r>
            <a:r>
              <a:rPr spc="-105" dirty="0">
                <a:solidFill>
                  <a:srgbClr val="001F5F"/>
                </a:solidFill>
              </a:rPr>
              <a:t> </a:t>
            </a:r>
            <a:r>
              <a:rPr spc="-25" dirty="0">
                <a:solidFill>
                  <a:srgbClr val="001F5F"/>
                </a:solidFill>
              </a:rPr>
              <a:t>All</a:t>
            </a:r>
          </a:p>
        </p:txBody>
      </p:sp>
      <p:sp>
        <p:nvSpPr>
          <p:cNvPr id="3" name="object 3"/>
          <p:cNvSpPr txBox="1"/>
          <p:nvPr/>
        </p:nvSpPr>
        <p:spPr>
          <a:xfrm>
            <a:off x="850493" y="1378458"/>
            <a:ext cx="10537825" cy="2363470"/>
          </a:xfrm>
          <a:prstGeom prst="rect">
            <a:avLst/>
          </a:prstGeom>
        </p:spPr>
        <p:txBody>
          <a:bodyPr vert="horz" wrap="square" lIns="0" tIns="12700" rIns="0" bIns="0" rtlCol="0">
            <a:spAutoFit/>
          </a:bodyPr>
          <a:lstStyle/>
          <a:p>
            <a:pPr marL="393700" marR="358775" indent="-381000">
              <a:lnSpc>
                <a:spcPct val="100000"/>
              </a:lnSpc>
              <a:spcBef>
                <a:spcPts val="100"/>
              </a:spcBef>
              <a:buChar char="•"/>
              <a:tabLst>
                <a:tab pos="393700" algn="l"/>
                <a:tab pos="8239759" algn="l"/>
              </a:tabLst>
            </a:pPr>
            <a:r>
              <a:rPr sz="2400" dirty="0">
                <a:latin typeface="Arial MT"/>
                <a:cs typeface="Arial MT"/>
              </a:rPr>
              <a:t>int</a:t>
            </a:r>
            <a:r>
              <a:rPr sz="2400" spc="-60" dirty="0">
                <a:latin typeface="Arial MT"/>
                <a:cs typeface="Arial MT"/>
              </a:rPr>
              <a:t> </a:t>
            </a:r>
            <a:r>
              <a:rPr sz="2400" spc="-10" dirty="0">
                <a:latin typeface="Arial MT"/>
                <a:cs typeface="Arial MT"/>
              </a:rPr>
              <a:t>MPI_Allreduce(void</a:t>
            </a:r>
            <a:r>
              <a:rPr sz="2400" spc="-35" dirty="0">
                <a:latin typeface="Arial MT"/>
                <a:cs typeface="Arial MT"/>
              </a:rPr>
              <a:t> </a:t>
            </a:r>
            <a:r>
              <a:rPr sz="2400" dirty="0">
                <a:latin typeface="Arial MT"/>
                <a:cs typeface="Arial MT"/>
              </a:rPr>
              <a:t>*sendbuf,</a:t>
            </a:r>
            <a:r>
              <a:rPr sz="2400" spc="-55" dirty="0">
                <a:latin typeface="Arial MT"/>
                <a:cs typeface="Arial MT"/>
              </a:rPr>
              <a:t> </a:t>
            </a:r>
            <a:r>
              <a:rPr sz="2400" dirty="0">
                <a:latin typeface="Arial MT"/>
                <a:cs typeface="Arial MT"/>
              </a:rPr>
              <a:t>void</a:t>
            </a:r>
            <a:r>
              <a:rPr sz="2400" spc="-60" dirty="0">
                <a:latin typeface="Arial MT"/>
                <a:cs typeface="Arial MT"/>
              </a:rPr>
              <a:t> </a:t>
            </a:r>
            <a:r>
              <a:rPr sz="2400" dirty="0">
                <a:latin typeface="Arial MT"/>
                <a:cs typeface="Arial MT"/>
              </a:rPr>
              <a:t>*recvbuf,</a:t>
            </a:r>
            <a:r>
              <a:rPr sz="2400" spc="-60" dirty="0">
                <a:latin typeface="Arial MT"/>
                <a:cs typeface="Arial MT"/>
              </a:rPr>
              <a:t> </a:t>
            </a:r>
            <a:r>
              <a:rPr sz="2400" dirty="0">
                <a:latin typeface="Arial MT"/>
                <a:cs typeface="Arial MT"/>
              </a:rPr>
              <a:t>int</a:t>
            </a:r>
            <a:r>
              <a:rPr sz="2400" spc="-60" dirty="0">
                <a:latin typeface="Arial MT"/>
                <a:cs typeface="Arial MT"/>
              </a:rPr>
              <a:t> </a:t>
            </a:r>
            <a:r>
              <a:rPr sz="2400" spc="-10" dirty="0">
                <a:latin typeface="Arial MT"/>
                <a:cs typeface="Arial MT"/>
              </a:rPr>
              <a:t>count,</a:t>
            </a:r>
            <a:r>
              <a:rPr sz="2400" dirty="0">
                <a:latin typeface="Arial MT"/>
                <a:cs typeface="Arial MT"/>
              </a:rPr>
              <a:t>	</a:t>
            </a:r>
            <a:r>
              <a:rPr sz="2400" spc="-10" dirty="0">
                <a:latin typeface="Arial MT"/>
                <a:cs typeface="Arial MT"/>
              </a:rPr>
              <a:t>MPI_Datatype </a:t>
            </a:r>
            <a:r>
              <a:rPr sz="2400" dirty="0">
                <a:latin typeface="Arial MT"/>
                <a:cs typeface="Arial MT"/>
              </a:rPr>
              <a:t>datatype,</a:t>
            </a:r>
            <a:r>
              <a:rPr sz="2400" spc="-90" dirty="0">
                <a:latin typeface="Arial MT"/>
                <a:cs typeface="Arial MT"/>
              </a:rPr>
              <a:t> </a:t>
            </a:r>
            <a:r>
              <a:rPr sz="2400" dirty="0">
                <a:latin typeface="Arial MT"/>
                <a:cs typeface="Arial MT"/>
              </a:rPr>
              <a:t>MPI_Op</a:t>
            </a:r>
            <a:r>
              <a:rPr sz="2400" spc="-75" dirty="0">
                <a:latin typeface="Arial MT"/>
                <a:cs typeface="Arial MT"/>
              </a:rPr>
              <a:t> </a:t>
            </a:r>
            <a:r>
              <a:rPr sz="2400" dirty="0">
                <a:latin typeface="Arial MT"/>
                <a:cs typeface="Arial MT"/>
              </a:rPr>
              <a:t>op,</a:t>
            </a:r>
            <a:r>
              <a:rPr sz="2400" spc="-75" dirty="0">
                <a:latin typeface="Arial MT"/>
                <a:cs typeface="Arial MT"/>
              </a:rPr>
              <a:t> </a:t>
            </a:r>
            <a:r>
              <a:rPr sz="2400" dirty="0">
                <a:latin typeface="Arial MT"/>
                <a:cs typeface="Arial MT"/>
              </a:rPr>
              <a:t>MPI_Comm</a:t>
            </a:r>
            <a:r>
              <a:rPr sz="2400" spc="-75" dirty="0">
                <a:latin typeface="Arial MT"/>
                <a:cs typeface="Arial MT"/>
              </a:rPr>
              <a:t> </a:t>
            </a:r>
            <a:r>
              <a:rPr sz="2400" spc="-10" dirty="0">
                <a:latin typeface="Arial MT"/>
                <a:cs typeface="Arial MT"/>
              </a:rPr>
              <a:t>comm)</a:t>
            </a:r>
            <a:endParaRPr sz="2400">
              <a:latin typeface="Arial MT"/>
              <a:cs typeface="Arial MT"/>
            </a:endParaRPr>
          </a:p>
          <a:p>
            <a:pPr marL="850900" marR="370840" lvl="1" indent="-368935">
              <a:lnSpc>
                <a:spcPct val="100000"/>
              </a:lnSpc>
              <a:spcBef>
                <a:spcPts val="1010"/>
              </a:spcBef>
              <a:buSzPct val="110000"/>
              <a:buChar char="•"/>
              <a:tabLst>
                <a:tab pos="850900" algn="l"/>
              </a:tabLst>
            </a:pPr>
            <a:r>
              <a:rPr sz="2000" dirty="0">
                <a:latin typeface="Arial MT"/>
                <a:cs typeface="Arial MT"/>
              </a:rPr>
              <a:t>All</a:t>
            </a:r>
            <a:r>
              <a:rPr sz="2000" spc="-15" dirty="0">
                <a:latin typeface="Arial MT"/>
                <a:cs typeface="Arial MT"/>
              </a:rPr>
              <a:t> </a:t>
            </a:r>
            <a:r>
              <a:rPr sz="2000" dirty="0">
                <a:latin typeface="Arial MT"/>
                <a:cs typeface="Arial MT"/>
              </a:rPr>
              <a:t>the</a:t>
            </a:r>
            <a:r>
              <a:rPr sz="2000" spc="-30" dirty="0">
                <a:latin typeface="Arial MT"/>
                <a:cs typeface="Arial MT"/>
              </a:rPr>
              <a:t> </a:t>
            </a:r>
            <a:r>
              <a:rPr sz="2000" dirty="0">
                <a:latin typeface="Arial MT"/>
                <a:cs typeface="Arial MT"/>
              </a:rPr>
              <a:t>processes</a:t>
            </a:r>
            <a:r>
              <a:rPr sz="2000" spc="-50" dirty="0">
                <a:latin typeface="Arial MT"/>
                <a:cs typeface="Arial MT"/>
              </a:rPr>
              <a:t> </a:t>
            </a:r>
            <a:r>
              <a:rPr sz="2000" dirty="0">
                <a:latin typeface="Arial MT"/>
                <a:cs typeface="Arial MT"/>
              </a:rPr>
              <a:t>collect</a:t>
            </a:r>
            <a:r>
              <a:rPr sz="2000" spc="-40" dirty="0">
                <a:latin typeface="Arial MT"/>
                <a:cs typeface="Arial MT"/>
              </a:rPr>
              <a:t> </a:t>
            </a:r>
            <a:r>
              <a:rPr sz="2000" dirty="0">
                <a:latin typeface="Arial MT"/>
                <a:cs typeface="Arial MT"/>
              </a:rPr>
              <a:t>data</a:t>
            </a:r>
            <a:r>
              <a:rPr sz="2000" spc="-20" dirty="0">
                <a:latin typeface="Arial MT"/>
                <a:cs typeface="Arial MT"/>
              </a:rPr>
              <a:t> </a:t>
            </a:r>
            <a:r>
              <a:rPr sz="2000" dirty="0">
                <a:latin typeface="Arial MT"/>
                <a:cs typeface="Arial MT"/>
              </a:rPr>
              <a:t>to</a:t>
            </a:r>
            <a:r>
              <a:rPr sz="2000" spc="-20" dirty="0">
                <a:latin typeface="Arial MT"/>
                <a:cs typeface="Arial MT"/>
              </a:rPr>
              <a:t> </a:t>
            </a:r>
            <a:r>
              <a:rPr sz="2000" dirty="0">
                <a:latin typeface="Arial MT"/>
                <a:cs typeface="Arial MT"/>
              </a:rPr>
              <a:t>all</a:t>
            </a:r>
            <a:r>
              <a:rPr sz="2000" spc="-10" dirty="0">
                <a:latin typeface="Arial MT"/>
                <a:cs typeface="Arial MT"/>
              </a:rPr>
              <a:t> </a:t>
            </a:r>
            <a:r>
              <a:rPr sz="2000" dirty="0">
                <a:latin typeface="Arial MT"/>
                <a:cs typeface="Arial MT"/>
              </a:rPr>
              <a:t>the</a:t>
            </a:r>
            <a:r>
              <a:rPr sz="2000" spc="-25" dirty="0">
                <a:latin typeface="Arial MT"/>
                <a:cs typeface="Arial MT"/>
              </a:rPr>
              <a:t> </a:t>
            </a:r>
            <a:r>
              <a:rPr sz="2000" dirty="0">
                <a:latin typeface="Arial MT"/>
                <a:cs typeface="Arial MT"/>
              </a:rPr>
              <a:t>other</a:t>
            </a:r>
            <a:r>
              <a:rPr sz="2000" spc="-35" dirty="0">
                <a:latin typeface="Arial MT"/>
                <a:cs typeface="Arial MT"/>
              </a:rPr>
              <a:t> </a:t>
            </a:r>
            <a:r>
              <a:rPr sz="2000" dirty="0">
                <a:latin typeface="Arial MT"/>
                <a:cs typeface="Arial MT"/>
              </a:rPr>
              <a:t>processes</a:t>
            </a:r>
            <a:r>
              <a:rPr sz="2000" spc="-60" dirty="0">
                <a:latin typeface="Arial MT"/>
                <a:cs typeface="Arial MT"/>
              </a:rPr>
              <a:t> </a:t>
            </a:r>
            <a:r>
              <a:rPr sz="2000" dirty="0">
                <a:latin typeface="Arial MT"/>
                <a:cs typeface="Arial MT"/>
              </a:rPr>
              <a:t>in</a:t>
            </a:r>
            <a:r>
              <a:rPr sz="2000" spc="-10" dirty="0">
                <a:latin typeface="Arial MT"/>
                <a:cs typeface="Arial MT"/>
              </a:rPr>
              <a:t> </a:t>
            </a:r>
            <a:r>
              <a:rPr sz="2000" dirty="0">
                <a:latin typeface="Arial MT"/>
                <a:cs typeface="Arial MT"/>
              </a:rPr>
              <a:t>the</a:t>
            </a:r>
            <a:r>
              <a:rPr sz="2000" spc="-25" dirty="0">
                <a:latin typeface="Arial MT"/>
                <a:cs typeface="Arial MT"/>
              </a:rPr>
              <a:t> </a:t>
            </a:r>
            <a:r>
              <a:rPr sz="2000" dirty="0">
                <a:latin typeface="Arial MT"/>
                <a:cs typeface="Arial MT"/>
              </a:rPr>
              <a:t>same</a:t>
            </a:r>
            <a:r>
              <a:rPr sz="2000" spc="-25" dirty="0">
                <a:latin typeface="Arial MT"/>
                <a:cs typeface="Arial MT"/>
              </a:rPr>
              <a:t> </a:t>
            </a:r>
            <a:r>
              <a:rPr sz="2000" spc="-10" dirty="0">
                <a:latin typeface="Arial MT"/>
                <a:cs typeface="Arial MT"/>
              </a:rPr>
              <a:t>communicator, </a:t>
            </a:r>
            <a:r>
              <a:rPr sz="2000" dirty="0">
                <a:latin typeface="Arial MT"/>
                <a:cs typeface="Arial MT"/>
              </a:rPr>
              <a:t>and</a:t>
            </a:r>
            <a:r>
              <a:rPr sz="2000" spc="-35" dirty="0">
                <a:latin typeface="Arial MT"/>
                <a:cs typeface="Arial MT"/>
              </a:rPr>
              <a:t> </a:t>
            </a:r>
            <a:r>
              <a:rPr sz="2000" dirty="0">
                <a:latin typeface="Arial MT"/>
                <a:cs typeface="Arial MT"/>
              </a:rPr>
              <a:t>perform</a:t>
            </a:r>
            <a:r>
              <a:rPr sz="2000" spc="-50" dirty="0">
                <a:latin typeface="Arial MT"/>
                <a:cs typeface="Arial MT"/>
              </a:rPr>
              <a:t> </a:t>
            </a:r>
            <a:r>
              <a:rPr sz="2000" dirty="0">
                <a:latin typeface="Arial MT"/>
                <a:cs typeface="Arial MT"/>
              </a:rPr>
              <a:t>an</a:t>
            </a:r>
            <a:r>
              <a:rPr sz="2000" spc="-20" dirty="0">
                <a:latin typeface="Arial MT"/>
                <a:cs typeface="Arial MT"/>
              </a:rPr>
              <a:t> </a:t>
            </a:r>
            <a:r>
              <a:rPr sz="2000" dirty="0">
                <a:latin typeface="Arial MT"/>
                <a:cs typeface="Arial MT"/>
              </a:rPr>
              <a:t>operation</a:t>
            </a:r>
            <a:r>
              <a:rPr sz="2000" spc="-40" dirty="0">
                <a:latin typeface="Arial MT"/>
                <a:cs typeface="Arial MT"/>
              </a:rPr>
              <a:t> </a:t>
            </a:r>
            <a:r>
              <a:rPr sz="2000" dirty="0">
                <a:latin typeface="Arial MT"/>
                <a:cs typeface="Arial MT"/>
              </a:rPr>
              <a:t>on</a:t>
            </a:r>
            <a:r>
              <a:rPr sz="2000" spc="-20" dirty="0">
                <a:latin typeface="Arial MT"/>
                <a:cs typeface="Arial MT"/>
              </a:rPr>
              <a:t> </a:t>
            </a:r>
            <a:r>
              <a:rPr sz="2000" dirty="0">
                <a:latin typeface="Arial MT"/>
                <a:cs typeface="Arial MT"/>
              </a:rPr>
              <a:t>the</a:t>
            </a:r>
            <a:r>
              <a:rPr sz="2000" spc="-25" dirty="0">
                <a:latin typeface="Arial MT"/>
                <a:cs typeface="Arial MT"/>
              </a:rPr>
              <a:t> </a:t>
            </a:r>
            <a:r>
              <a:rPr sz="2000" spc="-20" dirty="0">
                <a:latin typeface="Arial MT"/>
                <a:cs typeface="Arial MT"/>
              </a:rPr>
              <a:t>data</a:t>
            </a:r>
            <a:endParaRPr sz="2000">
              <a:latin typeface="Arial MT"/>
              <a:cs typeface="Arial MT"/>
            </a:endParaRPr>
          </a:p>
          <a:p>
            <a:pPr marL="850265" lvl="1" indent="-368300">
              <a:lnSpc>
                <a:spcPct val="100000"/>
              </a:lnSpc>
              <a:spcBef>
                <a:spcPts val="1000"/>
              </a:spcBef>
              <a:buSzPct val="110000"/>
              <a:buChar char="•"/>
              <a:tabLst>
                <a:tab pos="850265" algn="l"/>
              </a:tabLst>
            </a:pPr>
            <a:r>
              <a:rPr sz="2000" dirty="0">
                <a:latin typeface="Arial MT"/>
                <a:cs typeface="Arial MT"/>
              </a:rPr>
              <a:t>MPI_SUM,</a:t>
            </a:r>
            <a:r>
              <a:rPr sz="2000" spc="-40" dirty="0">
                <a:latin typeface="Arial MT"/>
                <a:cs typeface="Arial MT"/>
              </a:rPr>
              <a:t> </a:t>
            </a:r>
            <a:r>
              <a:rPr sz="2000" dirty="0">
                <a:latin typeface="Arial MT"/>
                <a:cs typeface="Arial MT"/>
              </a:rPr>
              <a:t>MPI_MIN,</a:t>
            </a:r>
            <a:r>
              <a:rPr sz="2000" spc="-50" dirty="0">
                <a:latin typeface="Arial MT"/>
                <a:cs typeface="Arial MT"/>
              </a:rPr>
              <a:t> </a:t>
            </a:r>
            <a:r>
              <a:rPr sz="2000" dirty="0">
                <a:latin typeface="Arial MT"/>
                <a:cs typeface="Arial MT"/>
              </a:rPr>
              <a:t>MPI_MAX,</a:t>
            </a:r>
            <a:r>
              <a:rPr sz="2000" spc="-25" dirty="0">
                <a:latin typeface="Arial MT"/>
                <a:cs typeface="Arial MT"/>
              </a:rPr>
              <a:t> </a:t>
            </a:r>
            <a:r>
              <a:rPr sz="2000" dirty="0">
                <a:latin typeface="Arial MT"/>
                <a:cs typeface="Arial MT"/>
              </a:rPr>
              <a:t>MPI_PROD,</a:t>
            </a:r>
            <a:r>
              <a:rPr sz="2000" spc="-40" dirty="0">
                <a:latin typeface="Arial MT"/>
                <a:cs typeface="Arial MT"/>
              </a:rPr>
              <a:t> </a:t>
            </a:r>
            <a:r>
              <a:rPr sz="2000" dirty="0">
                <a:latin typeface="Arial MT"/>
                <a:cs typeface="Arial MT"/>
              </a:rPr>
              <a:t>logical</a:t>
            </a:r>
            <a:r>
              <a:rPr sz="2000" spc="-30" dirty="0">
                <a:latin typeface="Arial MT"/>
                <a:cs typeface="Arial MT"/>
              </a:rPr>
              <a:t> </a:t>
            </a:r>
            <a:r>
              <a:rPr sz="2000" dirty="0">
                <a:latin typeface="Arial MT"/>
                <a:cs typeface="Arial MT"/>
              </a:rPr>
              <a:t>AND,</a:t>
            </a:r>
            <a:r>
              <a:rPr sz="2000" spc="-10" dirty="0">
                <a:latin typeface="Arial MT"/>
                <a:cs typeface="Arial MT"/>
              </a:rPr>
              <a:t> </a:t>
            </a:r>
            <a:r>
              <a:rPr sz="2000" dirty="0">
                <a:latin typeface="Arial MT"/>
                <a:cs typeface="Arial MT"/>
              </a:rPr>
              <a:t>OR,</a:t>
            </a:r>
            <a:r>
              <a:rPr sz="2000" spc="-35" dirty="0">
                <a:latin typeface="Arial MT"/>
                <a:cs typeface="Arial MT"/>
              </a:rPr>
              <a:t> </a:t>
            </a:r>
            <a:r>
              <a:rPr sz="2000" dirty="0">
                <a:latin typeface="Arial MT"/>
                <a:cs typeface="Arial MT"/>
              </a:rPr>
              <a:t>XOR,</a:t>
            </a:r>
            <a:r>
              <a:rPr sz="2000" spc="-35" dirty="0">
                <a:latin typeface="Arial MT"/>
                <a:cs typeface="Arial MT"/>
              </a:rPr>
              <a:t> </a:t>
            </a:r>
            <a:r>
              <a:rPr sz="2000" dirty="0">
                <a:latin typeface="Arial MT"/>
                <a:cs typeface="Arial MT"/>
              </a:rPr>
              <a:t>and</a:t>
            </a:r>
            <a:r>
              <a:rPr sz="2000" spc="-30" dirty="0">
                <a:latin typeface="Arial MT"/>
                <a:cs typeface="Arial MT"/>
              </a:rPr>
              <a:t> </a:t>
            </a:r>
            <a:r>
              <a:rPr sz="2000" dirty="0">
                <a:latin typeface="Arial MT"/>
                <a:cs typeface="Arial MT"/>
              </a:rPr>
              <a:t>a</a:t>
            </a:r>
            <a:r>
              <a:rPr sz="2000" spc="-15" dirty="0">
                <a:latin typeface="Arial MT"/>
                <a:cs typeface="Arial MT"/>
              </a:rPr>
              <a:t> </a:t>
            </a:r>
            <a:r>
              <a:rPr sz="2000" dirty="0">
                <a:latin typeface="Arial MT"/>
                <a:cs typeface="Arial MT"/>
              </a:rPr>
              <a:t>few</a:t>
            </a:r>
            <a:r>
              <a:rPr sz="2000" spc="-30" dirty="0">
                <a:latin typeface="Arial MT"/>
                <a:cs typeface="Arial MT"/>
              </a:rPr>
              <a:t> </a:t>
            </a:r>
            <a:r>
              <a:rPr sz="2000" spc="-20" dirty="0">
                <a:latin typeface="Arial MT"/>
                <a:cs typeface="Arial MT"/>
              </a:rPr>
              <a:t>more</a:t>
            </a:r>
            <a:endParaRPr sz="2000">
              <a:latin typeface="Arial MT"/>
              <a:cs typeface="Arial MT"/>
            </a:endParaRPr>
          </a:p>
          <a:p>
            <a:pPr marL="850265" lvl="1" indent="-368300">
              <a:lnSpc>
                <a:spcPct val="100000"/>
              </a:lnSpc>
              <a:spcBef>
                <a:spcPts val="994"/>
              </a:spcBef>
              <a:buSzPct val="110000"/>
              <a:buChar char="•"/>
              <a:tabLst>
                <a:tab pos="850265" algn="l"/>
              </a:tabLst>
            </a:pPr>
            <a:r>
              <a:rPr sz="2000" dirty="0">
                <a:latin typeface="Arial MT"/>
                <a:cs typeface="Arial MT"/>
              </a:rPr>
              <a:t>MPI_Op_create():</a:t>
            </a:r>
            <a:r>
              <a:rPr sz="2000" spc="-80" dirty="0">
                <a:latin typeface="Arial MT"/>
                <a:cs typeface="Arial MT"/>
              </a:rPr>
              <a:t> </a:t>
            </a:r>
            <a:r>
              <a:rPr sz="2000" dirty="0">
                <a:latin typeface="Arial MT"/>
                <a:cs typeface="Arial MT"/>
              </a:rPr>
              <a:t>User</a:t>
            </a:r>
            <a:r>
              <a:rPr sz="2000" spc="-50" dirty="0">
                <a:latin typeface="Arial MT"/>
                <a:cs typeface="Arial MT"/>
              </a:rPr>
              <a:t> </a:t>
            </a:r>
            <a:r>
              <a:rPr sz="2000" dirty="0">
                <a:latin typeface="Arial MT"/>
                <a:cs typeface="Arial MT"/>
              </a:rPr>
              <a:t>defined</a:t>
            </a:r>
            <a:r>
              <a:rPr sz="2000" spc="-55" dirty="0">
                <a:latin typeface="Arial MT"/>
                <a:cs typeface="Arial MT"/>
              </a:rPr>
              <a:t> </a:t>
            </a:r>
            <a:r>
              <a:rPr sz="2000" spc="-10" dirty="0">
                <a:latin typeface="Arial MT"/>
                <a:cs typeface="Arial MT"/>
              </a:rPr>
              <a:t>operator</a:t>
            </a:r>
            <a:endParaRPr sz="2000">
              <a:latin typeface="Arial MT"/>
              <a:cs typeface="Arial MT"/>
            </a:endParaRPr>
          </a:p>
        </p:txBody>
      </p:sp>
      <p:graphicFrame>
        <p:nvGraphicFramePr>
          <p:cNvPr id="4" name="object 4"/>
          <p:cNvGraphicFramePr>
            <a:graphicFrameLocks noGrp="1"/>
          </p:cNvGraphicFramePr>
          <p:nvPr/>
        </p:nvGraphicFramePr>
        <p:xfrm>
          <a:off x="7477125" y="3813175"/>
          <a:ext cx="2490470" cy="457200"/>
        </p:xfrm>
        <a:graphic>
          <a:graphicData uri="http://schemas.openxmlformats.org/drawingml/2006/table">
            <a:tbl>
              <a:tblPr firstRow="1" bandRow="1">
                <a:tableStyleId>{2D5ABB26-0587-4C30-8999-92F81FD0307C}</a:tableStyleId>
              </a:tblPr>
              <a:tblGrid>
                <a:gridCol w="1417955">
                  <a:extLst>
                    <a:ext uri="{9D8B030D-6E8A-4147-A177-3AD203B41FA5}">
                      <a16:colId xmlns:a16="http://schemas.microsoft.com/office/drawing/2014/main" val="20000"/>
                    </a:ext>
                  </a:extLst>
                </a:gridCol>
                <a:gridCol w="357505">
                  <a:extLst>
                    <a:ext uri="{9D8B030D-6E8A-4147-A177-3AD203B41FA5}">
                      <a16:colId xmlns:a16="http://schemas.microsoft.com/office/drawing/2014/main" val="20001"/>
                    </a:ext>
                  </a:extLst>
                </a:gridCol>
                <a:gridCol w="357505">
                  <a:extLst>
                    <a:ext uri="{9D8B030D-6E8A-4147-A177-3AD203B41FA5}">
                      <a16:colId xmlns:a16="http://schemas.microsoft.com/office/drawing/2014/main" val="20002"/>
                    </a:ext>
                  </a:extLst>
                </a:gridCol>
                <a:gridCol w="357505">
                  <a:extLst>
                    <a:ext uri="{9D8B030D-6E8A-4147-A177-3AD203B41FA5}">
                      <a16:colId xmlns:a16="http://schemas.microsoft.com/office/drawing/2014/main" val="20003"/>
                    </a:ext>
                  </a:extLst>
                </a:gridCol>
              </a:tblGrid>
              <a:tr h="457200">
                <a:tc>
                  <a:txBody>
                    <a:bodyPr/>
                    <a:lstStyle/>
                    <a:p>
                      <a:pPr marL="129539">
                        <a:lnSpc>
                          <a:spcPct val="100000"/>
                        </a:lnSpc>
                        <a:spcBef>
                          <a:spcPts val="320"/>
                        </a:spcBef>
                      </a:pPr>
                      <a:r>
                        <a:rPr sz="2400" b="1" spc="-315" dirty="0">
                          <a:latin typeface="Arial"/>
                          <a:cs typeface="Arial"/>
                        </a:rPr>
                        <a:t>A+B+C+D</a:t>
                      </a:r>
                      <a:endParaRPr sz="2400">
                        <a:latin typeface="Arial"/>
                        <a:cs typeface="Arial"/>
                      </a:endParaRPr>
                    </a:p>
                  </a:txBody>
                  <a:tcPr marL="0" marR="0" marT="40640" marB="0">
                    <a:lnL w="12700">
                      <a:solidFill>
                        <a:srgbClr val="EC7C30"/>
                      </a:solidFill>
                      <a:prstDash val="solid"/>
                    </a:lnL>
                    <a:lnR w="12700">
                      <a:solidFill>
                        <a:srgbClr val="EC7C30"/>
                      </a:solidFill>
                      <a:prstDash val="solid"/>
                    </a:lnR>
                    <a:lnT w="12700">
                      <a:solidFill>
                        <a:srgbClr val="EC7C30"/>
                      </a:solidFill>
                      <a:prstDash val="solid"/>
                    </a:lnT>
                    <a:lnB w="12700">
                      <a:solidFill>
                        <a:srgbClr val="EC7C30"/>
                      </a:solidFill>
                      <a:prstDash val="solid"/>
                    </a:lnB>
                    <a:solidFill>
                      <a:srgbClr val="E8E8EE"/>
                    </a:solidFill>
                  </a:tcPr>
                </a:tc>
                <a:tc>
                  <a:txBody>
                    <a:bodyPr/>
                    <a:lstStyle/>
                    <a:p>
                      <a:pPr>
                        <a:lnSpc>
                          <a:spcPct val="100000"/>
                        </a:lnSpc>
                      </a:pPr>
                      <a:endParaRPr sz="2200">
                        <a:latin typeface="Times New Roman"/>
                        <a:cs typeface="Times New Roman"/>
                      </a:endParaRPr>
                    </a:p>
                  </a:txBody>
                  <a:tcPr marL="0" marR="0" marT="0" marB="0">
                    <a:lnL w="12700">
                      <a:solidFill>
                        <a:srgbClr val="EC7C30"/>
                      </a:solidFill>
                      <a:prstDash val="solid"/>
                    </a:lnL>
                    <a:lnR w="12700">
                      <a:solidFill>
                        <a:srgbClr val="EC7C30"/>
                      </a:solidFill>
                      <a:prstDash val="solid"/>
                    </a:lnR>
                    <a:lnT w="12700">
                      <a:solidFill>
                        <a:srgbClr val="EC7C30"/>
                      </a:solidFill>
                      <a:prstDash val="solid"/>
                    </a:lnT>
                    <a:lnB w="12700">
                      <a:solidFill>
                        <a:srgbClr val="EC7C30"/>
                      </a:solidFill>
                      <a:prstDash val="solid"/>
                    </a:lnB>
                    <a:solidFill>
                      <a:srgbClr val="E8E8EE"/>
                    </a:solidFill>
                  </a:tcPr>
                </a:tc>
                <a:tc>
                  <a:txBody>
                    <a:bodyPr/>
                    <a:lstStyle/>
                    <a:p>
                      <a:pPr>
                        <a:lnSpc>
                          <a:spcPct val="100000"/>
                        </a:lnSpc>
                      </a:pPr>
                      <a:endParaRPr sz="2200">
                        <a:latin typeface="Times New Roman"/>
                        <a:cs typeface="Times New Roman"/>
                      </a:endParaRPr>
                    </a:p>
                  </a:txBody>
                  <a:tcPr marL="0" marR="0" marT="0" marB="0">
                    <a:lnL w="12700">
                      <a:solidFill>
                        <a:srgbClr val="EC7C30"/>
                      </a:solidFill>
                      <a:prstDash val="solid"/>
                    </a:lnL>
                    <a:lnR w="12700">
                      <a:solidFill>
                        <a:srgbClr val="EC7C30"/>
                      </a:solidFill>
                      <a:prstDash val="solid"/>
                    </a:lnR>
                    <a:lnT w="12700">
                      <a:solidFill>
                        <a:srgbClr val="EC7C30"/>
                      </a:solidFill>
                      <a:prstDash val="solid"/>
                    </a:lnT>
                    <a:lnB w="12700">
                      <a:solidFill>
                        <a:srgbClr val="EC7C30"/>
                      </a:solidFill>
                      <a:prstDash val="solid"/>
                    </a:lnB>
                    <a:solidFill>
                      <a:srgbClr val="E8E8EE"/>
                    </a:solidFill>
                  </a:tcPr>
                </a:tc>
                <a:tc>
                  <a:txBody>
                    <a:bodyPr/>
                    <a:lstStyle/>
                    <a:p>
                      <a:pPr>
                        <a:lnSpc>
                          <a:spcPct val="100000"/>
                        </a:lnSpc>
                      </a:pPr>
                      <a:endParaRPr sz="2200">
                        <a:latin typeface="Times New Roman"/>
                        <a:cs typeface="Times New Roman"/>
                      </a:endParaRPr>
                    </a:p>
                  </a:txBody>
                  <a:tcPr marL="0" marR="0" marT="0" marB="0">
                    <a:lnL w="12700">
                      <a:solidFill>
                        <a:srgbClr val="EC7C30"/>
                      </a:solidFill>
                      <a:prstDash val="solid"/>
                    </a:lnL>
                    <a:lnR w="12700">
                      <a:solidFill>
                        <a:srgbClr val="EC7C30"/>
                      </a:solidFill>
                      <a:prstDash val="solid"/>
                    </a:lnR>
                    <a:lnT w="12700">
                      <a:solidFill>
                        <a:srgbClr val="EC7C30"/>
                      </a:solidFill>
                      <a:prstDash val="solid"/>
                    </a:lnT>
                    <a:lnB w="12700">
                      <a:solidFill>
                        <a:srgbClr val="EC7C30"/>
                      </a:solidFill>
                      <a:prstDash val="solid"/>
                    </a:lnB>
                    <a:solidFill>
                      <a:srgbClr val="E8E8EE"/>
                    </a:solidFill>
                  </a:tcPr>
                </a:tc>
                <a:extLst>
                  <a:ext uri="{0D108BD9-81ED-4DB2-BD59-A6C34878D82A}">
                    <a16:rowId xmlns:a16="http://schemas.microsoft.com/office/drawing/2014/main" val="10000"/>
                  </a:ext>
                </a:extLst>
              </a:tr>
            </a:tbl>
          </a:graphicData>
        </a:graphic>
      </p:graphicFrame>
      <p:grpSp>
        <p:nvGrpSpPr>
          <p:cNvPr id="5" name="object 5"/>
          <p:cNvGrpSpPr/>
          <p:nvPr/>
        </p:nvGrpSpPr>
        <p:grpSpPr>
          <a:xfrm>
            <a:off x="4757928" y="4468380"/>
            <a:ext cx="2296795" cy="885825"/>
            <a:chOff x="4757928" y="4468380"/>
            <a:chExt cx="2296795" cy="885825"/>
          </a:xfrm>
        </p:grpSpPr>
        <p:pic>
          <p:nvPicPr>
            <p:cNvPr id="6" name="object 6"/>
            <p:cNvPicPr/>
            <p:nvPr/>
          </p:nvPicPr>
          <p:blipFill>
            <a:blip r:embed="rId2" cstate="print"/>
            <a:stretch>
              <a:fillRect/>
            </a:stretch>
          </p:blipFill>
          <p:spPr>
            <a:xfrm>
              <a:off x="4867656" y="4468380"/>
              <a:ext cx="2186940" cy="885431"/>
            </a:xfrm>
            <a:prstGeom prst="rect">
              <a:avLst/>
            </a:prstGeom>
          </p:spPr>
        </p:pic>
        <p:pic>
          <p:nvPicPr>
            <p:cNvPr id="7" name="object 7"/>
            <p:cNvPicPr/>
            <p:nvPr/>
          </p:nvPicPr>
          <p:blipFill>
            <a:blip r:embed="rId3" cstate="print"/>
            <a:stretch>
              <a:fillRect/>
            </a:stretch>
          </p:blipFill>
          <p:spPr>
            <a:xfrm>
              <a:off x="4757928" y="4596409"/>
              <a:ext cx="2206752" cy="720826"/>
            </a:xfrm>
            <a:prstGeom prst="rect">
              <a:avLst/>
            </a:prstGeom>
          </p:spPr>
        </p:pic>
        <p:pic>
          <p:nvPicPr>
            <p:cNvPr id="8" name="object 8"/>
            <p:cNvPicPr/>
            <p:nvPr/>
          </p:nvPicPr>
          <p:blipFill>
            <a:blip r:embed="rId4" cstate="print"/>
            <a:stretch>
              <a:fillRect/>
            </a:stretch>
          </p:blipFill>
          <p:spPr>
            <a:xfrm>
              <a:off x="4914900" y="4498848"/>
              <a:ext cx="2095500" cy="783335"/>
            </a:xfrm>
            <a:prstGeom prst="rect">
              <a:avLst/>
            </a:prstGeom>
          </p:spPr>
        </p:pic>
        <p:sp>
          <p:nvSpPr>
            <p:cNvPr id="9" name="object 9"/>
            <p:cNvSpPr/>
            <p:nvPr/>
          </p:nvSpPr>
          <p:spPr>
            <a:xfrm>
              <a:off x="4914900" y="4498848"/>
              <a:ext cx="2095500" cy="783590"/>
            </a:xfrm>
            <a:custGeom>
              <a:avLst/>
              <a:gdLst/>
              <a:ahLst/>
              <a:cxnLst/>
              <a:rect l="l" t="t" r="r" b="b"/>
              <a:pathLst>
                <a:path w="2095500" h="783589">
                  <a:moveTo>
                    <a:pt x="0" y="195833"/>
                  </a:moveTo>
                  <a:lnTo>
                    <a:pt x="1703831" y="195833"/>
                  </a:lnTo>
                  <a:lnTo>
                    <a:pt x="1703831" y="0"/>
                  </a:lnTo>
                  <a:lnTo>
                    <a:pt x="2095500" y="391668"/>
                  </a:lnTo>
                  <a:lnTo>
                    <a:pt x="1703831" y="783335"/>
                  </a:lnTo>
                  <a:lnTo>
                    <a:pt x="1703831" y="587501"/>
                  </a:lnTo>
                  <a:lnTo>
                    <a:pt x="0" y="587501"/>
                  </a:lnTo>
                  <a:lnTo>
                    <a:pt x="0" y="195833"/>
                  </a:lnTo>
                  <a:close/>
                </a:path>
              </a:pathLst>
            </a:custGeom>
            <a:ln w="9144">
              <a:solidFill>
                <a:srgbClr val="2E2E97"/>
              </a:solidFill>
            </a:ln>
          </p:spPr>
          <p:txBody>
            <a:bodyPr wrap="square" lIns="0" tIns="0" rIns="0" bIns="0" rtlCol="0"/>
            <a:lstStyle/>
            <a:p>
              <a:endParaRPr/>
            </a:p>
          </p:txBody>
        </p:sp>
      </p:grpSp>
      <p:sp>
        <p:nvSpPr>
          <p:cNvPr id="10" name="object 10"/>
          <p:cNvSpPr txBox="1"/>
          <p:nvPr/>
        </p:nvSpPr>
        <p:spPr>
          <a:xfrm>
            <a:off x="4972050" y="4687900"/>
            <a:ext cx="1786889" cy="391795"/>
          </a:xfrm>
          <a:prstGeom prst="rect">
            <a:avLst/>
          </a:prstGeom>
        </p:spPr>
        <p:txBody>
          <a:bodyPr vert="horz" wrap="square" lIns="0" tIns="12700" rIns="0" bIns="0" rtlCol="0">
            <a:spAutoFit/>
          </a:bodyPr>
          <a:lstStyle/>
          <a:p>
            <a:pPr marL="12700">
              <a:lnSpc>
                <a:spcPct val="100000"/>
              </a:lnSpc>
              <a:spcBef>
                <a:spcPts val="100"/>
              </a:spcBef>
            </a:pPr>
            <a:r>
              <a:rPr sz="2400" spc="-10" dirty="0">
                <a:latin typeface="Arial MT"/>
                <a:cs typeface="Arial MT"/>
              </a:rPr>
              <a:t>MPI_Reduce</a:t>
            </a:r>
            <a:endParaRPr sz="2400">
              <a:latin typeface="Arial MT"/>
              <a:cs typeface="Arial MT"/>
            </a:endParaRPr>
          </a:p>
        </p:txBody>
      </p:sp>
      <p:sp>
        <p:nvSpPr>
          <p:cNvPr id="11" name="object 11"/>
          <p:cNvSpPr txBox="1"/>
          <p:nvPr/>
        </p:nvSpPr>
        <p:spPr>
          <a:xfrm>
            <a:off x="7029704" y="3651376"/>
            <a:ext cx="406400" cy="1686560"/>
          </a:xfrm>
          <a:prstGeom prst="rect">
            <a:avLst/>
          </a:prstGeom>
        </p:spPr>
        <p:txBody>
          <a:bodyPr vert="horz" wrap="square" lIns="0" tIns="13335" rIns="0" bIns="0" rtlCol="0">
            <a:spAutoFit/>
          </a:bodyPr>
          <a:lstStyle/>
          <a:p>
            <a:pPr marL="12700" marR="5080" indent="8890" algn="just">
              <a:lnSpc>
                <a:spcPct val="151300"/>
              </a:lnSpc>
              <a:spcBef>
                <a:spcPts val="105"/>
              </a:spcBef>
            </a:pPr>
            <a:r>
              <a:rPr sz="2400" spc="-25" dirty="0">
                <a:latin typeface="Arial MT"/>
                <a:cs typeface="Arial MT"/>
              </a:rPr>
              <a:t>P1 P2 P3</a:t>
            </a:r>
            <a:endParaRPr sz="2400">
              <a:latin typeface="Arial MT"/>
              <a:cs typeface="Arial MT"/>
            </a:endParaRPr>
          </a:p>
        </p:txBody>
      </p:sp>
      <p:sp>
        <p:nvSpPr>
          <p:cNvPr id="12" name="object 12"/>
          <p:cNvSpPr txBox="1"/>
          <p:nvPr/>
        </p:nvSpPr>
        <p:spPr>
          <a:xfrm>
            <a:off x="7023354" y="5500522"/>
            <a:ext cx="397510" cy="391160"/>
          </a:xfrm>
          <a:prstGeom prst="rect">
            <a:avLst/>
          </a:prstGeom>
        </p:spPr>
        <p:txBody>
          <a:bodyPr vert="horz" wrap="square" lIns="0" tIns="12700" rIns="0" bIns="0" rtlCol="0">
            <a:spAutoFit/>
          </a:bodyPr>
          <a:lstStyle/>
          <a:p>
            <a:pPr marL="12700">
              <a:lnSpc>
                <a:spcPct val="100000"/>
              </a:lnSpc>
              <a:spcBef>
                <a:spcPts val="100"/>
              </a:spcBef>
            </a:pPr>
            <a:r>
              <a:rPr sz="2400" spc="-25" dirty="0">
                <a:latin typeface="Arial MT"/>
                <a:cs typeface="Arial MT"/>
              </a:rPr>
              <a:t>P4</a:t>
            </a:r>
            <a:endParaRPr sz="2400">
              <a:latin typeface="Arial MT"/>
              <a:cs typeface="Arial MT"/>
            </a:endParaRPr>
          </a:p>
        </p:txBody>
      </p:sp>
      <p:graphicFrame>
        <p:nvGraphicFramePr>
          <p:cNvPr id="13" name="object 13"/>
          <p:cNvGraphicFramePr>
            <a:graphicFrameLocks noGrp="1"/>
          </p:cNvGraphicFramePr>
          <p:nvPr/>
        </p:nvGraphicFramePr>
        <p:xfrm>
          <a:off x="2360676" y="3803650"/>
          <a:ext cx="2489200" cy="457200"/>
        </p:xfrm>
        <a:graphic>
          <a:graphicData uri="http://schemas.openxmlformats.org/drawingml/2006/table">
            <a:tbl>
              <a:tblPr firstRow="1" bandRow="1">
                <a:tableStyleId>{2D5ABB26-0587-4C30-8999-92F81FD0307C}</a:tableStyleId>
              </a:tblPr>
              <a:tblGrid>
                <a:gridCol w="622300">
                  <a:extLst>
                    <a:ext uri="{9D8B030D-6E8A-4147-A177-3AD203B41FA5}">
                      <a16:colId xmlns:a16="http://schemas.microsoft.com/office/drawing/2014/main" val="20000"/>
                    </a:ext>
                  </a:extLst>
                </a:gridCol>
                <a:gridCol w="622300">
                  <a:extLst>
                    <a:ext uri="{9D8B030D-6E8A-4147-A177-3AD203B41FA5}">
                      <a16:colId xmlns:a16="http://schemas.microsoft.com/office/drawing/2014/main" val="20001"/>
                    </a:ext>
                  </a:extLst>
                </a:gridCol>
                <a:gridCol w="622300">
                  <a:extLst>
                    <a:ext uri="{9D8B030D-6E8A-4147-A177-3AD203B41FA5}">
                      <a16:colId xmlns:a16="http://schemas.microsoft.com/office/drawing/2014/main" val="20002"/>
                    </a:ext>
                  </a:extLst>
                </a:gridCol>
                <a:gridCol w="622300">
                  <a:extLst>
                    <a:ext uri="{9D8B030D-6E8A-4147-A177-3AD203B41FA5}">
                      <a16:colId xmlns:a16="http://schemas.microsoft.com/office/drawing/2014/main" val="20003"/>
                    </a:ext>
                  </a:extLst>
                </a:gridCol>
              </a:tblGrid>
              <a:tr h="457200">
                <a:tc>
                  <a:txBody>
                    <a:bodyPr/>
                    <a:lstStyle/>
                    <a:p>
                      <a:pPr marL="1905" algn="ctr">
                        <a:lnSpc>
                          <a:spcPct val="100000"/>
                        </a:lnSpc>
                        <a:spcBef>
                          <a:spcPts val="320"/>
                        </a:spcBef>
                      </a:pPr>
                      <a:r>
                        <a:rPr sz="2400" b="1" spc="-385" dirty="0">
                          <a:latin typeface="Arial"/>
                          <a:cs typeface="Arial"/>
                        </a:rPr>
                        <a:t>A</a:t>
                      </a:r>
                      <a:endParaRPr sz="2400">
                        <a:latin typeface="Arial"/>
                        <a:cs typeface="Arial"/>
                      </a:endParaRPr>
                    </a:p>
                  </a:txBody>
                  <a:tcPr marL="0" marR="0" marT="40640" marB="0">
                    <a:lnL w="12700">
                      <a:solidFill>
                        <a:srgbClr val="EC7C30"/>
                      </a:solidFill>
                      <a:prstDash val="solid"/>
                    </a:lnL>
                    <a:lnR w="12700">
                      <a:solidFill>
                        <a:srgbClr val="EC7C30"/>
                      </a:solidFill>
                      <a:prstDash val="solid"/>
                    </a:lnR>
                    <a:lnT w="12700">
                      <a:solidFill>
                        <a:srgbClr val="EC7C30"/>
                      </a:solidFill>
                      <a:prstDash val="solid"/>
                    </a:lnT>
                    <a:lnB w="12700">
                      <a:solidFill>
                        <a:srgbClr val="EC7C30"/>
                      </a:solidFill>
                      <a:prstDash val="solid"/>
                    </a:lnB>
                    <a:solidFill>
                      <a:srgbClr val="E8E8EE"/>
                    </a:solidFill>
                  </a:tcPr>
                </a:tc>
                <a:tc>
                  <a:txBody>
                    <a:bodyPr/>
                    <a:lstStyle/>
                    <a:p>
                      <a:pPr marL="186690">
                        <a:lnSpc>
                          <a:spcPct val="100000"/>
                        </a:lnSpc>
                        <a:spcBef>
                          <a:spcPts val="320"/>
                        </a:spcBef>
                      </a:pPr>
                      <a:r>
                        <a:rPr sz="2400" b="1" spc="-484" dirty="0">
                          <a:latin typeface="Arial"/>
                          <a:cs typeface="Arial"/>
                        </a:rPr>
                        <a:t>…</a:t>
                      </a:r>
                      <a:endParaRPr sz="2400">
                        <a:latin typeface="Arial"/>
                        <a:cs typeface="Arial"/>
                      </a:endParaRPr>
                    </a:p>
                  </a:txBody>
                  <a:tcPr marL="0" marR="0" marT="40640" marB="0">
                    <a:lnL w="12700">
                      <a:solidFill>
                        <a:srgbClr val="EC7C30"/>
                      </a:solidFill>
                      <a:prstDash val="solid"/>
                    </a:lnL>
                    <a:lnR w="12700">
                      <a:solidFill>
                        <a:srgbClr val="EC7C30"/>
                      </a:solidFill>
                      <a:prstDash val="solid"/>
                    </a:lnR>
                    <a:lnT w="12700">
                      <a:solidFill>
                        <a:srgbClr val="EC7C30"/>
                      </a:solidFill>
                      <a:prstDash val="solid"/>
                    </a:lnT>
                    <a:lnB w="12700">
                      <a:solidFill>
                        <a:srgbClr val="EC7C30"/>
                      </a:solidFill>
                      <a:prstDash val="solid"/>
                    </a:lnB>
                    <a:solidFill>
                      <a:srgbClr val="E8E8EE"/>
                    </a:solidFill>
                  </a:tcPr>
                </a:tc>
                <a:tc>
                  <a:txBody>
                    <a:bodyPr/>
                    <a:lstStyle/>
                    <a:p>
                      <a:pPr marL="186690">
                        <a:lnSpc>
                          <a:spcPct val="100000"/>
                        </a:lnSpc>
                        <a:spcBef>
                          <a:spcPts val="320"/>
                        </a:spcBef>
                      </a:pPr>
                      <a:r>
                        <a:rPr sz="2400" b="1" spc="-484" dirty="0">
                          <a:latin typeface="Arial"/>
                          <a:cs typeface="Arial"/>
                        </a:rPr>
                        <a:t>…</a:t>
                      </a:r>
                      <a:endParaRPr sz="2400">
                        <a:latin typeface="Arial"/>
                        <a:cs typeface="Arial"/>
                      </a:endParaRPr>
                    </a:p>
                  </a:txBody>
                  <a:tcPr marL="0" marR="0" marT="40640" marB="0">
                    <a:lnL w="12700">
                      <a:solidFill>
                        <a:srgbClr val="EC7C30"/>
                      </a:solidFill>
                      <a:prstDash val="solid"/>
                    </a:lnL>
                    <a:lnR w="12700">
                      <a:solidFill>
                        <a:srgbClr val="EC7C30"/>
                      </a:solidFill>
                      <a:prstDash val="solid"/>
                    </a:lnR>
                    <a:lnT w="12700">
                      <a:solidFill>
                        <a:srgbClr val="EC7C30"/>
                      </a:solidFill>
                      <a:prstDash val="solid"/>
                    </a:lnT>
                    <a:lnB w="12700">
                      <a:solidFill>
                        <a:srgbClr val="EC7C30"/>
                      </a:solidFill>
                      <a:prstDash val="solid"/>
                    </a:lnB>
                    <a:solidFill>
                      <a:srgbClr val="E8E8EE"/>
                    </a:solidFill>
                  </a:tcPr>
                </a:tc>
                <a:tc>
                  <a:txBody>
                    <a:bodyPr/>
                    <a:lstStyle/>
                    <a:p>
                      <a:pPr marL="186690">
                        <a:lnSpc>
                          <a:spcPct val="100000"/>
                        </a:lnSpc>
                        <a:spcBef>
                          <a:spcPts val="320"/>
                        </a:spcBef>
                      </a:pPr>
                      <a:r>
                        <a:rPr sz="2400" b="1" spc="-484" dirty="0">
                          <a:latin typeface="Arial"/>
                          <a:cs typeface="Arial"/>
                        </a:rPr>
                        <a:t>…</a:t>
                      </a:r>
                      <a:endParaRPr sz="2400">
                        <a:latin typeface="Arial"/>
                        <a:cs typeface="Arial"/>
                      </a:endParaRPr>
                    </a:p>
                  </a:txBody>
                  <a:tcPr marL="0" marR="0" marT="40640" marB="0">
                    <a:lnL w="12700">
                      <a:solidFill>
                        <a:srgbClr val="EC7C30"/>
                      </a:solidFill>
                      <a:prstDash val="solid"/>
                    </a:lnL>
                    <a:lnR w="12700">
                      <a:solidFill>
                        <a:srgbClr val="EC7C30"/>
                      </a:solidFill>
                      <a:prstDash val="solid"/>
                    </a:lnR>
                    <a:lnT w="12700">
                      <a:solidFill>
                        <a:srgbClr val="EC7C30"/>
                      </a:solidFill>
                      <a:prstDash val="solid"/>
                    </a:lnT>
                    <a:lnB w="12700">
                      <a:solidFill>
                        <a:srgbClr val="EC7C30"/>
                      </a:solidFill>
                      <a:prstDash val="solid"/>
                    </a:lnB>
                    <a:solidFill>
                      <a:srgbClr val="E8E8EE"/>
                    </a:solidFill>
                  </a:tcPr>
                </a:tc>
                <a:extLst>
                  <a:ext uri="{0D108BD9-81ED-4DB2-BD59-A6C34878D82A}">
                    <a16:rowId xmlns:a16="http://schemas.microsoft.com/office/drawing/2014/main" val="10000"/>
                  </a:ext>
                </a:extLst>
              </a:tr>
            </a:tbl>
          </a:graphicData>
        </a:graphic>
      </p:graphicFrame>
      <p:graphicFrame>
        <p:nvGraphicFramePr>
          <p:cNvPr id="14" name="object 14"/>
          <p:cNvGraphicFramePr>
            <a:graphicFrameLocks noGrp="1"/>
          </p:cNvGraphicFramePr>
          <p:nvPr/>
        </p:nvGraphicFramePr>
        <p:xfrm>
          <a:off x="2351151" y="4368800"/>
          <a:ext cx="2489200" cy="457200"/>
        </p:xfrm>
        <a:graphic>
          <a:graphicData uri="http://schemas.openxmlformats.org/drawingml/2006/table">
            <a:tbl>
              <a:tblPr firstRow="1" bandRow="1">
                <a:tableStyleId>{2D5ABB26-0587-4C30-8999-92F81FD0307C}</a:tableStyleId>
              </a:tblPr>
              <a:tblGrid>
                <a:gridCol w="622300">
                  <a:extLst>
                    <a:ext uri="{9D8B030D-6E8A-4147-A177-3AD203B41FA5}">
                      <a16:colId xmlns:a16="http://schemas.microsoft.com/office/drawing/2014/main" val="20000"/>
                    </a:ext>
                  </a:extLst>
                </a:gridCol>
                <a:gridCol w="622300">
                  <a:extLst>
                    <a:ext uri="{9D8B030D-6E8A-4147-A177-3AD203B41FA5}">
                      <a16:colId xmlns:a16="http://schemas.microsoft.com/office/drawing/2014/main" val="20001"/>
                    </a:ext>
                  </a:extLst>
                </a:gridCol>
                <a:gridCol w="622300">
                  <a:extLst>
                    <a:ext uri="{9D8B030D-6E8A-4147-A177-3AD203B41FA5}">
                      <a16:colId xmlns:a16="http://schemas.microsoft.com/office/drawing/2014/main" val="20002"/>
                    </a:ext>
                  </a:extLst>
                </a:gridCol>
                <a:gridCol w="622300">
                  <a:extLst>
                    <a:ext uri="{9D8B030D-6E8A-4147-A177-3AD203B41FA5}">
                      <a16:colId xmlns:a16="http://schemas.microsoft.com/office/drawing/2014/main" val="20003"/>
                    </a:ext>
                  </a:extLst>
                </a:gridCol>
              </a:tblGrid>
              <a:tr h="457200">
                <a:tc>
                  <a:txBody>
                    <a:bodyPr/>
                    <a:lstStyle/>
                    <a:p>
                      <a:pPr marL="1270" algn="ctr">
                        <a:lnSpc>
                          <a:spcPct val="100000"/>
                        </a:lnSpc>
                        <a:spcBef>
                          <a:spcPts val="320"/>
                        </a:spcBef>
                      </a:pPr>
                      <a:r>
                        <a:rPr sz="2400" b="1" spc="-385" dirty="0">
                          <a:latin typeface="Arial"/>
                          <a:cs typeface="Arial"/>
                        </a:rPr>
                        <a:t>B</a:t>
                      </a:r>
                      <a:endParaRPr sz="2400">
                        <a:latin typeface="Arial"/>
                        <a:cs typeface="Arial"/>
                      </a:endParaRPr>
                    </a:p>
                  </a:txBody>
                  <a:tcPr marL="0" marR="0" marT="40640" marB="0">
                    <a:lnL w="12700">
                      <a:solidFill>
                        <a:srgbClr val="EC7C30"/>
                      </a:solidFill>
                      <a:prstDash val="solid"/>
                    </a:lnL>
                    <a:lnR w="12700">
                      <a:solidFill>
                        <a:srgbClr val="EC7C30"/>
                      </a:solidFill>
                      <a:prstDash val="solid"/>
                    </a:lnR>
                    <a:lnT w="12700">
                      <a:solidFill>
                        <a:srgbClr val="EC7C30"/>
                      </a:solidFill>
                      <a:prstDash val="solid"/>
                    </a:lnT>
                    <a:lnB w="12700">
                      <a:solidFill>
                        <a:srgbClr val="EC7C30"/>
                      </a:solidFill>
                      <a:prstDash val="solid"/>
                    </a:lnB>
                    <a:solidFill>
                      <a:srgbClr val="E8E8EE"/>
                    </a:solidFill>
                  </a:tcPr>
                </a:tc>
                <a:tc>
                  <a:txBody>
                    <a:bodyPr/>
                    <a:lstStyle/>
                    <a:p>
                      <a:pPr marL="186690">
                        <a:lnSpc>
                          <a:spcPct val="100000"/>
                        </a:lnSpc>
                        <a:spcBef>
                          <a:spcPts val="320"/>
                        </a:spcBef>
                      </a:pPr>
                      <a:r>
                        <a:rPr sz="2400" b="1" spc="-509" dirty="0">
                          <a:latin typeface="Arial"/>
                          <a:cs typeface="Arial"/>
                        </a:rPr>
                        <a:t>…</a:t>
                      </a:r>
                      <a:endParaRPr sz="2400">
                        <a:latin typeface="Arial"/>
                        <a:cs typeface="Arial"/>
                      </a:endParaRPr>
                    </a:p>
                  </a:txBody>
                  <a:tcPr marL="0" marR="0" marT="40640" marB="0">
                    <a:lnL w="12700">
                      <a:solidFill>
                        <a:srgbClr val="EC7C30"/>
                      </a:solidFill>
                      <a:prstDash val="solid"/>
                    </a:lnL>
                    <a:lnR w="12700">
                      <a:solidFill>
                        <a:srgbClr val="EC7C30"/>
                      </a:solidFill>
                      <a:prstDash val="solid"/>
                    </a:lnR>
                    <a:lnT w="12700">
                      <a:solidFill>
                        <a:srgbClr val="EC7C30"/>
                      </a:solidFill>
                      <a:prstDash val="solid"/>
                    </a:lnT>
                    <a:lnB w="12700">
                      <a:solidFill>
                        <a:srgbClr val="EC7C30"/>
                      </a:solidFill>
                      <a:prstDash val="solid"/>
                    </a:lnB>
                    <a:solidFill>
                      <a:srgbClr val="E8E8EE"/>
                    </a:solidFill>
                  </a:tcPr>
                </a:tc>
                <a:tc>
                  <a:txBody>
                    <a:bodyPr/>
                    <a:lstStyle/>
                    <a:p>
                      <a:pPr marL="186690">
                        <a:lnSpc>
                          <a:spcPct val="100000"/>
                        </a:lnSpc>
                        <a:spcBef>
                          <a:spcPts val="320"/>
                        </a:spcBef>
                      </a:pPr>
                      <a:r>
                        <a:rPr sz="2400" b="1" spc="-509" dirty="0">
                          <a:latin typeface="Arial"/>
                          <a:cs typeface="Arial"/>
                        </a:rPr>
                        <a:t>…</a:t>
                      </a:r>
                      <a:endParaRPr sz="2400">
                        <a:latin typeface="Arial"/>
                        <a:cs typeface="Arial"/>
                      </a:endParaRPr>
                    </a:p>
                  </a:txBody>
                  <a:tcPr marL="0" marR="0" marT="40640" marB="0">
                    <a:lnL w="12700">
                      <a:solidFill>
                        <a:srgbClr val="EC7C30"/>
                      </a:solidFill>
                      <a:prstDash val="solid"/>
                    </a:lnL>
                    <a:lnR w="12700">
                      <a:solidFill>
                        <a:srgbClr val="EC7C30"/>
                      </a:solidFill>
                      <a:prstDash val="solid"/>
                    </a:lnR>
                    <a:lnT w="12700">
                      <a:solidFill>
                        <a:srgbClr val="EC7C30"/>
                      </a:solidFill>
                      <a:prstDash val="solid"/>
                    </a:lnT>
                    <a:lnB w="12700">
                      <a:solidFill>
                        <a:srgbClr val="EC7C30"/>
                      </a:solidFill>
                      <a:prstDash val="solid"/>
                    </a:lnB>
                    <a:solidFill>
                      <a:srgbClr val="E8E8EE"/>
                    </a:solidFill>
                  </a:tcPr>
                </a:tc>
                <a:tc>
                  <a:txBody>
                    <a:bodyPr/>
                    <a:lstStyle/>
                    <a:p>
                      <a:pPr marL="186690">
                        <a:lnSpc>
                          <a:spcPct val="100000"/>
                        </a:lnSpc>
                        <a:spcBef>
                          <a:spcPts val="320"/>
                        </a:spcBef>
                      </a:pPr>
                      <a:r>
                        <a:rPr sz="2400" b="1" spc="-509" dirty="0">
                          <a:latin typeface="Arial"/>
                          <a:cs typeface="Arial"/>
                        </a:rPr>
                        <a:t>…</a:t>
                      </a:r>
                      <a:endParaRPr sz="2400">
                        <a:latin typeface="Arial"/>
                        <a:cs typeface="Arial"/>
                      </a:endParaRPr>
                    </a:p>
                  </a:txBody>
                  <a:tcPr marL="0" marR="0" marT="40640" marB="0">
                    <a:lnL w="12700">
                      <a:solidFill>
                        <a:srgbClr val="EC7C30"/>
                      </a:solidFill>
                      <a:prstDash val="solid"/>
                    </a:lnL>
                    <a:lnR w="12700">
                      <a:solidFill>
                        <a:srgbClr val="EC7C30"/>
                      </a:solidFill>
                      <a:prstDash val="solid"/>
                    </a:lnR>
                    <a:lnT w="12700">
                      <a:solidFill>
                        <a:srgbClr val="EC7C30"/>
                      </a:solidFill>
                      <a:prstDash val="solid"/>
                    </a:lnT>
                    <a:lnB w="12700">
                      <a:solidFill>
                        <a:srgbClr val="EC7C30"/>
                      </a:solidFill>
                      <a:prstDash val="solid"/>
                    </a:lnB>
                    <a:solidFill>
                      <a:srgbClr val="E8E8EE"/>
                    </a:solidFill>
                  </a:tcPr>
                </a:tc>
                <a:extLst>
                  <a:ext uri="{0D108BD9-81ED-4DB2-BD59-A6C34878D82A}">
                    <a16:rowId xmlns:a16="http://schemas.microsoft.com/office/drawing/2014/main" val="10000"/>
                  </a:ext>
                </a:extLst>
              </a:tr>
            </a:tbl>
          </a:graphicData>
        </a:graphic>
      </p:graphicFrame>
      <p:graphicFrame>
        <p:nvGraphicFramePr>
          <p:cNvPr id="15" name="object 15"/>
          <p:cNvGraphicFramePr>
            <a:graphicFrameLocks noGrp="1"/>
          </p:cNvGraphicFramePr>
          <p:nvPr/>
        </p:nvGraphicFramePr>
        <p:xfrm>
          <a:off x="2354326" y="4933950"/>
          <a:ext cx="2489200" cy="457200"/>
        </p:xfrm>
        <a:graphic>
          <a:graphicData uri="http://schemas.openxmlformats.org/drawingml/2006/table">
            <a:tbl>
              <a:tblPr firstRow="1" bandRow="1">
                <a:tableStyleId>{2D5ABB26-0587-4C30-8999-92F81FD0307C}</a:tableStyleId>
              </a:tblPr>
              <a:tblGrid>
                <a:gridCol w="622300">
                  <a:extLst>
                    <a:ext uri="{9D8B030D-6E8A-4147-A177-3AD203B41FA5}">
                      <a16:colId xmlns:a16="http://schemas.microsoft.com/office/drawing/2014/main" val="20000"/>
                    </a:ext>
                  </a:extLst>
                </a:gridCol>
                <a:gridCol w="622300">
                  <a:extLst>
                    <a:ext uri="{9D8B030D-6E8A-4147-A177-3AD203B41FA5}">
                      <a16:colId xmlns:a16="http://schemas.microsoft.com/office/drawing/2014/main" val="20001"/>
                    </a:ext>
                  </a:extLst>
                </a:gridCol>
                <a:gridCol w="622300">
                  <a:extLst>
                    <a:ext uri="{9D8B030D-6E8A-4147-A177-3AD203B41FA5}">
                      <a16:colId xmlns:a16="http://schemas.microsoft.com/office/drawing/2014/main" val="20002"/>
                    </a:ext>
                  </a:extLst>
                </a:gridCol>
                <a:gridCol w="622300">
                  <a:extLst>
                    <a:ext uri="{9D8B030D-6E8A-4147-A177-3AD203B41FA5}">
                      <a16:colId xmlns:a16="http://schemas.microsoft.com/office/drawing/2014/main" val="20003"/>
                    </a:ext>
                  </a:extLst>
                </a:gridCol>
              </a:tblGrid>
              <a:tr h="457200">
                <a:tc>
                  <a:txBody>
                    <a:bodyPr/>
                    <a:lstStyle/>
                    <a:p>
                      <a:pPr marL="1270" algn="ctr">
                        <a:lnSpc>
                          <a:spcPct val="100000"/>
                        </a:lnSpc>
                        <a:spcBef>
                          <a:spcPts val="320"/>
                        </a:spcBef>
                      </a:pPr>
                      <a:r>
                        <a:rPr sz="2400" b="1" spc="-385" dirty="0">
                          <a:latin typeface="Arial"/>
                          <a:cs typeface="Arial"/>
                        </a:rPr>
                        <a:t>C</a:t>
                      </a:r>
                      <a:endParaRPr sz="2400">
                        <a:latin typeface="Arial"/>
                        <a:cs typeface="Arial"/>
                      </a:endParaRPr>
                    </a:p>
                  </a:txBody>
                  <a:tcPr marL="0" marR="0" marT="40640" marB="0">
                    <a:lnL w="12700">
                      <a:solidFill>
                        <a:srgbClr val="EC7C30"/>
                      </a:solidFill>
                      <a:prstDash val="solid"/>
                    </a:lnL>
                    <a:lnR w="12700">
                      <a:solidFill>
                        <a:srgbClr val="EC7C30"/>
                      </a:solidFill>
                      <a:prstDash val="solid"/>
                    </a:lnR>
                    <a:lnT w="12700">
                      <a:solidFill>
                        <a:srgbClr val="EC7C30"/>
                      </a:solidFill>
                      <a:prstDash val="solid"/>
                    </a:lnT>
                    <a:lnB w="12700">
                      <a:solidFill>
                        <a:srgbClr val="EC7C30"/>
                      </a:solidFill>
                      <a:prstDash val="solid"/>
                    </a:lnB>
                    <a:solidFill>
                      <a:srgbClr val="E8E8EE"/>
                    </a:solidFill>
                  </a:tcPr>
                </a:tc>
                <a:tc>
                  <a:txBody>
                    <a:bodyPr/>
                    <a:lstStyle/>
                    <a:p>
                      <a:pPr marL="186690">
                        <a:lnSpc>
                          <a:spcPct val="100000"/>
                        </a:lnSpc>
                        <a:spcBef>
                          <a:spcPts val="320"/>
                        </a:spcBef>
                      </a:pPr>
                      <a:r>
                        <a:rPr sz="2400" b="1" spc="-509" dirty="0">
                          <a:latin typeface="Arial"/>
                          <a:cs typeface="Arial"/>
                        </a:rPr>
                        <a:t>…</a:t>
                      </a:r>
                      <a:endParaRPr sz="2400">
                        <a:latin typeface="Arial"/>
                        <a:cs typeface="Arial"/>
                      </a:endParaRPr>
                    </a:p>
                  </a:txBody>
                  <a:tcPr marL="0" marR="0" marT="40640" marB="0">
                    <a:lnL w="12700">
                      <a:solidFill>
                        <a:srgbClr val="EC7C30"/>
                      </a:solidFill>
                      <a:prstDash val="solid"/>
                    </a:lnL>
                    <a:lnR w="12700">
                      <a:solidFill>
                        <a:srgbClr val="EC7C30"/>
                      </a:solidFill>
                      <a:prstDash val="solid"/>
                    </a:lnR>
                    <a:lnT w="12700">
                      <a:solidFill>
                        <a:srgbClr val="EC7C30"/>
                      </a:solidFill>
                      <a:prstDash val="solid"/>
                    </a:lnT>
                    <a:lnB w="12700">
                      <a:solidFill>
                        <a:srgbClr val="EC7C30"/>
                      </a:solidFill>
                      <a:prstDash val="solid"/>
                    </a:lnB>
                    <a:solidFill>
                      <a:srgbClr val="E8E8EE"/>
                    </a:solidFill>
                  </a:tcPr>
                </a:tc>
                <a:tc>
                  <a:txBody>
                    <a:bodyPr/>
                    <a:lstStyle/>
                    <a:p>
                      <a:pPr marL="186690">
                        <a:lnSpc>
                          <a:spcPct val="100000"/>
                        </a:lnSpc>
                        <a:spcBef>
                          <a:spcPts val="320"/>
                        </a:spcBef>
                      </a:pPr>
                      <a:r>
                        <a:rPr sz="2400" b="1" spc="-509" dirty="0">
                          <a:latin typeface="Arial"/>
                          <a:cs typeface="Arial"/>
                        </a:rPr>
                        <a:t>…</a:t>
                      </a:r>
                      <a:endParaRPr sz="2400">
                        <a:latin typeface="Arial"/>
                        <a:cs typeface="Arial"/>
                      </a:endParaRPr>
                    </a:p>
                  </a:txBody>
                  <a:tcPr marL="0" marR="0" marT="40640" marB="0">
                    <a:lnL w="12700">
                      <a:solidFill>
                        <a:srgbClr val="EC7C30"/>
                      </a:solidFill>
                      <a:prstDash val="solid"/>
                    </a:lnL>
                    <a:lnR w="12700">
                      <a:solidFill>
                        <a:srgbClr val="EC7C30"/>
                      </a:solidFill>
                      <a:prstDash val="solid"/>
                    </a:lnR>
                    <a:lnT w="12700">
                      <a:solidFill>
                        <a:srgbClr val="EC7C30"/>
                      </a:solidFill>
                      <a:prstDash val="solid"/>
                    </a:lnT>
                    <a:lnB w="12700">
                      <a:solidFill>
                        <a:srgbClr val="EC7C30"/>
                      </a:solidFill>
                      <a:prstDash val="solid"/>
                    </a:lnB>
                    <a:solidFill>
                      <a:srgbClr val="E8E8EE"/>
                    </a:solidFill>
                  </a:tcPr>
                </a:tc>
                <a:tc>
                  <a:txBody>
                    <a:bodyPr/>
                    <a:lstStyle/>
                    <a:p>
                      <a:pPr marL="186690">
                        <a:lnSpc>
                          <a:spcPct val="100000"/>
                        </a:lnSpc>
                        <a:spcBef>
                          <a:spcPts val="320"/>
                        </a:spcBef>
                      </a:pPr>
                      <a:r>
                        <a:rPr sz="2400" b="1" spc="-509" dirty="0">
                          <a:latin typeface="Arial"/>
                          <a:cs typeface="Arial"/>
                        </a:rPr>
                        <a:t>…</a:t>
                      </a:r>
                      <a:endParaRPr sz="2400">
                        <a:latin typeface="Arial"/>
                        <a:cs typeface="Arial"/>
                      </a:endParaRPr>
                    </a:p>
                  </a:txBody>
                  <a:tcPr marL="0" marR="0" marT="40640" marB="0">
                    <a:lnL w="12700">
                      <a:solidFill>
                        <a:srgbClr val="EC7C30"/>
                      </a:solidFill>
                      <a:prstDash val="solid"/>
                    </a:lnL>
                    <a:lnR w="12700">
                      <a:solidFill>
                        <a:srgbClr val="EC7C30"/>
                      </a:solidFill>
                      <a:prstDash val="solid"/>
                    </a:lnR>
                    <a:lnT w="12700">
                      <a:solidFill>
                        <a:srgbClr val="EC7C30"/>
                      </a:solidFill>
                      <a:prstDash val="solid"/>
                    </a:lnT>
                    <a:lnB w="12700">
                      <a:solidFill>
                        <a:srgbClr val="EC7C30"/>
                      </a:solidFill>
                      <a:prstDash val="solid"/>
                    </a:lnB>
                    <a:solidFill>
                      <a:srgbClr val="E8E8EE"/>
                    </a:solidFill>
                  </a:tcPr>
                </a:tc>
                <a:extLst>
                  <a:ext uri="{0D108BD9-81ED-4DB2-BD59-A6C34878D82A}">
                    <a16:rowId xmlns:a16="http://schemas.microsoft.com/office/drawing/2014/main" val="10000"/>
                  </a:ext>
                </a:extLst>
              </a:tr>
            </a:tbl>
          </a:graphicData>
        </a:graphic>
      </p:graphicFrame>
      <p:graphicFrame>
        <p:nvGraphicFramePr>
          <p:cNvPr id="16" name="object 16"/>
          <p:cNvGraphicFramePr>
            <a:graphicFrameLocks noGrp="1"/>
          </p:cNvGraphicFramePr>
          <p:nvPr/>
        </p:nvGraphicFramePr>
        <p:xfrm>
          <a:off x="2354326" y="5499100"/>
          <a:ext cx="2489200" cy="457200"/>
        </p:xfrm>
        <a:graphic>
          <a:graphicData uri="http://schemas.openxmlformats.org/drawingml/2006/table">
            <a:tbl>
              <a:tblPr firstRow="1" bandRow="1">
                <a:tableStyleId>{2D5ABB26-0587-4C30-8999-92F81FD0307C}</a:tableStyleId>
              </a:tblPr>
              <a:tblGrid>
                <a:gridCol w="622300">
                  <a:extLst>
                    <a:ext uri="{9D8B030D-6E8A-4147-A177-3AD203B41FA5}">
                      <a16:colId xmlns:a16="http://schemas.microsoft.com/office/drawing/2014/main" val="20000"/>
                    </a:ext>
                  </a:extLst>
                </a:gridCol>
                <a:gridCol w="622300">
                  <a:extLst>
                    <a:ext uri="{9D8B030D-6E8A-4147-A177-3AD203B41FA5}">
                      <a16:colId xmlns:a16="http://schemas.microsoft.com/office/drawing/2014/main" val="20001"/>
                    </a:ext>
                  </a:extLst>
                </a:gridCol>
                <a:gridCol w="622300">
                  <a:extLst>
                    <a:ext uri="{9D8B030D-6E8A-4147-A177-3AD203B41FA5}">
                      <a16:colId xmlns:a16="http://schemas.microsoft.com/office/drawing/2014/main" val="20002"/>
                    </a:ext>
                  </a:extLst>
                </a:gridCol>
                <a:gridCol w="622300">
                  <a:extLst>
                    <a:ext uri="{9D8B030D-6E8A-4147-A177-3AD203B41FA5}">
                      <a16:colId xmlns:a16="http://schemas.microsoft.com/office/drawing/2014/main" val="20003"/>
                    </a:ext>
                  </a:extLst>
                </a:gridCol>
              </a:tblGrid>
              <a:tr h="457200">
                <a:tc>
                  <a:txBody>
                    <a:bodyPr/>
                    <a:lstStyle/>
                    <a:p>
                      <a:pPr marL="1905" algn="ctr">
                        <a:lnSpc>
                          <a:spcPct val="100000"/>
                        </a:lnSpc>
                        <a:spcBef>
                          <a:spcPts val="320"/>
                        </a:spcBef>
                      </a:pPr>
                      <a:r>
                        <a:rPr sz="2400" b="1" spc="-385" dirty="0">
                          <a:latin typeface="Arial"/>
                          <a:cs typeface="Arial"/>
                        </a:rPr>
                        <a:t>D</a:t>
                      </a:r>
                      <a:endParaRPr sz="2400">
                        <a:latin typeface="Arial"/>
                        <a:cs typeface="Arial"/>
                      </a:endParaRPr>
                    </a:p>
                  </a:txBody>
                  <a:tcPr marL="0" marR="0" marT="40640" marB="0">
                    <a:lnL w="12700">
                      <a:solidFill>
                        <a:srgbClr val="EC7C30"/>
                      </a:solidFill>
                      <a:prstDash val="solid"/>
                    </a:lnL>
                    <a:lnR w="12700">
                      <a:solidFill>
                        <a:srgbClr val="EC7C30"/>
                      </a:solidFill>
                      <a:prstDash val="solid"/>
                    </a:lnR>
                    <a:lnT w="12700">
                      <a:solidFill>
                        <a:srgbClr val="EC7C30"/>
                      </a:solidFill>
                      <a:prstDash val="solid"/>
                    </a:lnT>
                    <a:lnB w="12700">
                      <a:solidFill>
                        <a:srgbClr val="EC7C30"/>
                      </a:solidFill>
                      <a:prstDash val="solid"/>
                    </a:lnB>
                    <a:solidFill>
                      <a:srgbClr val="E8E8EE"/>
                    </a:solidFill>
                  </a:tcPr>
                </a:tc>
                <a:tc>
                  <a:txBody>
                    <a:bodyPr/>
                    <a:lstStyle/>
                    <a:p>
                      <a:pPr marL="186690">
                        <a:lnSpc>
                          <a:spcPct val="100000"/>
                        </a:lnSpc>
                        <a:spcBef>
                          <a:spcPts val="320"/>
                        </a:spcBef>
                      </a:pPr>
                      <a:r>
                        <a:rPr sz="2400" b="1" spc="-484" dirty="0">
                          <a:latin typeface="Arial"/>
                          <a:cs typeface="Arial"/>
                        </a:rPr>
                        <a:t>…</a:t>
                      </a:r>
                      <a:endParaRPr sz="2400">
                        <a:latin typeface="Arial"/>
                        <a:cs typeface="Arial"/>
                      </a:endParaRPr>
                    </a:p>
                  </a:txBody>
                  <a:tcPr marL="0" marR="0" marT="40640" marB="0">
                    <a:lnL w="12700">
                      <a:solidFill>
                        <a:srgbClr val="EC7C30"/>
                      </a:solidFill>
                      <a:prstDash val="solid"/>
                    </a:lnL>
                    <a:lnR w="12700">
                      <a:solidFill>
                        <a:srgbClr val="EC7C30"/>
                      </a:solidFill>
                      <a:prstDash val="solid"/>
                    </a:lnR>
                    <a:lnT w="12700">
                      <a:solidFill>
                        <a:srgbClr val="EC7C30"/>
                      </a:solidFill>
                      <a:prstDash val="solid"/>
                    </a:lnT>
                    <a:lnB w="12700">
                      <a:solidFill>
                        <a:srgbClr val="EC7C30"/>
                      </a:solidFill>
                      <a:prstDash val="solid"/>
                    </a:lnB>
                    <a:solidFill>
                      <a:srgbClr val="E8E8EE"/>
                    </a:solidFill>
                  </a:tcPr>
                </a:tc>
                <a:tc>
                  <a:txBody>
                    <a:bodyPr/>
                    <a:lstStyle/>
                    <a:p>
                      <a:pPr marL="186690">
                        <a:lnSpc>
                          <a:spcPct val="100000"/>
                        </a:lnSpc>
                        <a:spcBef>
                          <a:spcPts val="320"/>
                        </a:spcBef>
                      </a:pPr>
                      <a:r>
                        <a:rPr sz="2400" b="1" spc="-484" dirty="0">
                          <a:latin typeface="Arial"/>
                          <a:cs typeface="Arial"/>
                        </a:rPr>
                        <a:t>…</a:t>
                      </a:r>
                      <a:endParaRPr sz="2400">
                        <a:latin typeface="Arial"/>
                        <a:cs typeface="Arial"/>
                      </a:endParaRPr>
                    </a:p>
                  </a:txBody>
                  <a:tcPr marL="0" marR="0" marT="40640" marB="0">
                    <a:lnL w="12700">
                      <a:solidFill>
                        <a:srgbClr val="EC7C30"/>
                      </a:solidFill>
                      <a:prstDash val="solid"/>
                    </a:lnL>
                    <a:lnR w="12700">
                      <a:solidFill>
                        <a:srgbClr val="EC7C30"/>
                      </a:solidFill>
                      <a:prstDash val="solid"/>
                    </a:lnR>
                    <a:lnT w="12700">
                      <a:solidFill>
                        <a:srgbClr val="EC7C30"/>
                      </a:solidFill>
                      <a:prstDash val="solid"/>
                    </a:lnT>
                    <a:lnB w="12700">
                      <a:solidFill>
                        <a:srgbClr val="EC7C30"/>
                      </a:solidFill>
                      <a:prstDash val="solid"/>
                    </a:lnB>
                    <a:solidFill>
                      <a:srgbClr val="E8E8EE"/>
                    </a:solidFill>
                  </a:tcPr>
                </a:tc>
                <a:tc>
                  <a:txBody>
                    <a:bodyPr/>
                    <a:lstStyle/>
                    <a:p>
                      <a:pPr marL="186690">
                        <a:lnSpc>
                          <a:spcPct val="100000"/>
                        </a:lnSpc>
                        <a:spcBef>
                          <a:spcPts val="320"/>
                        </a:spcBef>
                      </a:pPr>
                      <a:r>
                        <a:rPr sz="2400" b="1" spc="-484" dirty="0">
                          <a:latin typeface="Arial"/>
                          <a:cs typeface="Arial"/>
                        </a:rPr>
                        <a:t>…</a:t>
                      </a:r>
                      <a:endParaRPr sz="2400">
                        <a:latin typeface="Arial"/>
                        <a:cs typeface="Arial"/>
                      </a:endParaRPr>
                    </a:p>
                  </a:txBody>
                  <a:tcPr marL="0" marR="0" marT="40640" marB="0">
                    <a:lnL w="12700">
                      <a:solidFill>
                        <a:srgbClr val="EC7C30"/>
                      </a:solidFill>
                      <a:prstDash val="solid"/>
                    </a:lnL>
                    <a:lnR w="12700">
                      <a:solidFill>
                        <a:srgbClr val="EC7C30"/>
                      </a:solidFill>
                      <a:prstDash val="solid"/>
                    </a:lnR>
                    <a:lnT w="12700">
                      <a:solidFill>
                        <a:srgbClr val="EC7C30"/>
                      </a:solidFill>
                      <a:prstDash val="solid"/>
                    </a:lnT>
                    <a:lnB w="12700">
                      <a:solidFill>
                        <a:srgbClr val="EC7C30"/>
                      </a:solidFill>
                      <a:prstDash val="solid"/>
                    </a:lnB>
                    <a:solidFill>
                      <a:srgbClr val="E8E8EE"/>
                    </a:solidFill>
                  </a:tcPr>
                </a:tc>
                <a:extLst>
                  <a:ext uri="{0D108BD9-81ED-4DB2-BD59-A6C34878D82A}">
                    <a16:rowId xmlns:a16="http://schemas.microsoft.com/office/drawing/2014/main" val="10000"/>
                  </a:ext>
                </a:extLst>
              </a:tr>
            </a:tbl>
          </a:graphicData>
        </a:graphic>
      </p:graphicFrame>
      <p:sp>
        <p:nvSpPr>
          <p:cNvPr id="17" name="object 17"/>
          <p:cNvSpPr txBox="1"/>
          <p:nvPr/>
        </p:nvSpPr>
        <p:spPr>
          <a:xfrm>
            <a:off x="1910842" y="3641851"/>
            <a:ext cx="408305" cy="1686560"/>
          </a:xfrm>
          <a:prstGeom prst="rect">
            <a:avLst/>
          </a:prstGeom>
        </p:spPr>
        <p:txBody>
          <a:bodyPr vert="horz" wrap="square" lIns="0" tIns="13335" rIns="0" bIns="0" rtlCol="0">
            <a:spAutoFit/>
          </a:bodyPr>
          <a:lstStyle/>
          <a:p>
            <a:pPr marL="12700" marR="5080" indent="10795" algn="just">
              <a:lnSpc>
                <a:spcPct val="151300"/>
              </a:lnSpc>
              <a:spcBef>
                <a:spcPts val="105"/>
              </a:spcBef>
            </a:pPr>
            <a:r>
              <a:rPr sz="2400" spc="-25" dirty="0">
                <a:latin typeface="Arial MT"/>
                <a:cs typeface="Arial MT"/>
              </a:rPr>
              <a:t>P1 P2 P3</a:t>
            </a:r>
            <a:endParaRPr sz="2400">
              <a:latin typeface="Arial MT"/>
              <a:cs typeface="Arial MT"/>
            </a:endParaRPr>
          </a:p>
        </p:txBody>
      </p:sp>
      <p:sp>
        <p:nvSpPr>
          <p:cNvPr id="18" name="object 18"/>
          <p:cNvSpPr txBox="1"/>
          <p:nvPr/>
        </p:nvSpPr>
        <p:spPr>
          <a:xfrm>
            <a:off x="1906270" y="5491073"/>
            <a:ext cx="397510" cy="391160"/>
          </a:xfrm>
          <a:prstGeom prst="rect">
            <a:avLst/>
          </a:prstGeom>
        </p:spPr>
        <p:txBody>
          <a:bodyPr vert="horz" wrap="square" lIns="0" tIns="12700" rIns="0" bIns="0" rtlCol="0">
            <a:spAutoFit/>
          </a:bodyPr>
          <a:lstStyle/>
          <a:p>
            <a:pPr marL="12700">
              <a:lnSpc>
                <a:spcPct val="100000"/>
              </a:lnSpc>
              <a:spcBef>
                <a:spcPts val="100"/>
              </a:spcBef>
            </a:pPr>
            <a:r>
              <a:rPr sz="2400" spc="-25" dirty="0">
                <a:latin typeface="Arial MT"/>
                <a:cs typeface="Arial MT"/>
              </a:rPr>
              <a:t>P4</a:t>
            </a:r>
            <a:endParaRPr sz="2400">
              <a:latin typeface="Arial MT"/>
              <a:cs typeface="Arial MT"/>
            </a:endParaRPr>
          </a:p>
        </p:txBody>
      </p:sp>
      <p:graphicFrame>
        <p:nvGraphicFramePr>
          <p:cNvPr id="19" name="object 19"/>
          <p:cNvGraphicFramePr>
            <a:graphicFrameLocks noGrp="1"/>
          </p:cNvGraphicFramePr>
          <p:nvPr/>
        </p:nvGraphicFramePr>
        <p:xfrm>
          <a:off x="7480300" y="4384675"/>
          <a:ext cx="2490470" cy="457200"/>
        </p:xfrm>
        <a:graphic>
          <a:graphicData uri="http://schemas.openxmlformats.org/drawingml/2006/table">
            <a:tbl>
              <a:tblPr firstRow="1" bandRow="1">
                <a:tableStyleId>{2D5ABB26-0587-4C30-8999-92F81FD0307C}</a:tableStyleId>
              </a:tblPr>
              <a:tblGrid>
                <a:gridCol w="1417955">
                  <a:extLst>
                    <a:ext uri="{9D8B030D-6E8A-4147-A177-3AD203B41FA5}">
                      <a16:colId xmlns:a16="http://schemas.microsoft.com/office/drawing/2014/main" val="20000"/>
                    </a:ext>
                  </a:extLst>
                </a:gridCol>
                <a:gridCol w="357505">
                  <a:extLst>
                    <a:ext uri="{9D8B030D-6E8A-4147-A177-3AD203B41FA5}">
                      <a16:colId xmlns:a16="http://schemas.microsoft.com/office/drawing/2014/main" val="20001"/>
                    </a:ext>
                  </a:extLst>
                </a:gridCol>
                <a:gridCol w="357505">
                  <a:extLst>
                    <a:ext uri="{9D8B030D-6E8A-4147-A177-3AD203B41FA5}">
                      <a16:colId xmlns:a16="http://schemas.microsoft.com/office/drawing/2014/main" val="20002"/>
                    </a:ext>
                  </a:extLst>
                </a:gridCol>
                <a:gridCol w="357505">
                  <a:extLst>
                    <a:ext uri="{9D8B030D-6E8A-4147-A177-3AD203B41FA5}">
                      <a16:colId xmlns:a16="http://schemas.microsoft.com/office/drawing/2014/main" val="20003"/>
                    </a:ext>
                  </a:extLst>
                </a:gridCol>
              </a:tblGrid>
              <a:tr h="457200">
                <a:tc>
                  <a:txBody>
                    <a:bodyPr/>
                    <a:lstStyle/>
                    <a:p>
                      <a:pPr marL="129539">
                        <a:lnSpc>
                          <a:spcPct val="100000"/>
                        </a:lnSpc>
                        <a:spcBef>
                          <a:spcPts val="320"/>
                        </a:spcBef>
                      </a:pPr>
                      <a:r>
                        <a:rPr sz="2400" b="1" spc="-315" dirty="0">
                          <a:latin typeface="Arial"/>
                          <a:cs typeface="Arial"/>
                        </a:rPr>
                        <a:t>A+B+C+D</a:t>
                      </a:r>
                      <a:endParaRPr sz="2400">
                        <a:latin typeface="Arial"/>
                        <a:cs typeface="Arial"/>
                      </a:endParaRPr>
                    </a:p>
                  </a:txBody>
                  <a:tcPr marL="0" marR="0" marT="40640" marB="0">
                    <a:lnL w="12700">
                      <a:solidFill>
                        <a:srgbClr val="EC7C30"/>
                      </a:solidFill>
                      <a:prstDash val="solid"/>
                    </a:lnL>
                    <a:lnR w="12700">
                      <a:solidFill>
                        <a:srgbClr val="EC7C30"/>
                      </a:solidFill>
                      <a:prstDash val="solid"/>
                    </a:lnR>
                    <a:lnT w="12700">
                      <a:solidFill>
                        <a:srgbClr val="EC7C30"/>
                      </a:solidFill>
                      <a:prstDash val="solid"/>
                    </a:lnT>
                    <a:lnB w="12700">
                      <a:solidFill>
                        <a:srgbClr val="EC7C30"/>
                      </a:solidFill>
                      <a:prstDash val="solid"/>
                    </a:lnB>
                    <a:solidFill>
                      <a:srgbClr val="E8E8EE"/>
                    </a:solidFill>
                  </a:tcPr>
                </a:tc>
                <a:tc>
                  <a:txBody>
                    <a:bodyPr/>
                    <a:lstStyle/>
                    <a:p>
                      <a:pPr>
                        <a:lnSpc>
                          <a:spcPct val="100000"/>
                        </a:lnSpc>
                      </a:pPr>
                      <a:endParaRPr sz="2200">
                        <a:latin typeface="Times New Roman"/>
                        <a:cs typeface="Times New Roman"/>
                      </a:endParaRPr>
                    </a:p>
                  </a:txBody>
                  <a:tcPr marL="0" marR="0" marT="0" marB="0">
                    <a:lnL w="12700">
                      <a:solidFill>
                        <a:srgbClr val="EC7C30"/>
                      </a:solidFill>
                      <a:prstDash val="solid"/>
                    </a:lnL>
                    <a:lnR w="12700">
                      <a:solidFill>
                        <a:srgbClr val="EC7C30"/>
                      </a:solidFill>
                      <a:prstDash val="solid"/>
                    </a:lnR>
                    <a:lnT w="12700">
                      <a:solidFill>
                        <a:srgbClr val="EC7C30"/>
                      </a:solidFill>
                      <a:prstDash val="solid"/>
                    </a:lnT>
                    <a:lnB w="12700">
                      <a:solidFill>
                        <a:srgbClr val="EC7C30"/>
                      </a:solidFill>
                      <a:prstDash val="solid"/>
                    </a:lnB>
                    <a:solidFill>
                      <a:srgbClr val="E8E8EE"/>
                    </a:solidFill>
                  </a:tcPr>
                </a:tc>
                <a:tc>
                  <a:txBody>
                    <a:bodyPr/>
                    <a:lstStyle/>
                    <a:p>
                      <a:pPr>
                        <a:lnSpc>
                          <a:spcPct val="100000"/>
                        </a:lnSpc>
                      </a:pPr>
                      <a:endParaRPr sz="2200">
                        <a:latin typeface="Times New Roman"/>
                        <a:cs typeface="Times New Roman"/>
                      </a:endParaRPr>
                    </a:p>
                  </a:txBody>
                  <a:tcPr marL="0" marR="0" marT="0" marB="0">
                    <a:lnL w="12700">
                      <a:solidFill>
                        <a:srgbClr val="EC7C30"/>
                      </a:solidFill>
                      <a:prstDash val="solid"/>
                    </a:lnL>
                    <a:lnR w="12700">
                      <a:solidFill>
                        <a:srgbClr val="EC7C30"/>
                      </a:solidFill>
                      <a:prstDash val="solid"/>
                    </a:lnR>
                    <a:lnT w="12700">
                      <a:solidFill>
                        <a:srgbClr val="EC7C30"/>
                      </a:solidFill>
                      <a:prstDash val="solid"/>
                    </a:lnT>
                    <a:lnB w="12700">
                      <a:solidFill>
                        <a:srgbClr val="EC7C30"/>
                      </a:solidFill>
                      <a:prstDash val="solid"/>
                    </a:lnB>
                    <a:solidFill>
                      <a:srgbClr val="E8E8EE"/>
                    </a:solidFill>
                  </a:tcPr>
                </a:tc>
                <a:tc>
                  <a:txBody>
                    <a:bodyPr/>
                    <a:lstStyle/>
                    <a:p>
                      <a:pPr>
                        <a:lnSpc>
                          <a:spcPct val="100000"/>
                        </a:lnSpc>
                      </a:pPr>
                      <a:endParaRPr sz="2200">
                        <a:latin typeface="Times New Roman"/>
                        <a:cs typeface="Times New Roman"/>
                      </a:endParaRPr>
                    </a:p>
                  </a:txBody>
                  <a:tcPr marL="0" marR="0" marT="0" marB="0">
                    <a:lnL w="12700">
                      <a:solidFill>
                        <a:srgbClr val="EC7C30"/>
                      </a:solidFill>
                      <a:prstDash val="solid"/>
                    </a:lnL>
                    <a:lnR w="12700">
                      <a:solidFill>
                        <a:srgbClr val="EC7C30"/>
                      </a:solidFill>
                      <a:prstDash val="solid"/>
                    </a:lnR>
                    <a:lnT w="12700">
                      <a:solidFill>
                        <a:srgbClr val="EC7C30"/>
                      </a:solidFill>
                      <a:prstDash val="solid"/>
                    </a:lnT>
                    <a:lnB w="12700">
                      <a:solidFill>
                        <a:srgbClr val="EC7C30"/>
                      </a:solidFill>
                      <a:prstDash val="solid"/>
                    </a:lnB>
                    <a:solidFill>
                      <a:srgbClr val="E8E8EE"/>
                    </a:solidFill>
                  </a:tcPr>
                </a:tc>
                <a:extLst>
                  <a:ext uri="{0D108BD9-81ED-4DB2-BD59-A6C34878D82A}">
                    <a16:rowId xmlns:a16="http://schemas.microsoft.com/office/drawing/2014/main" val="10000"/>
                  </a:ext>
                </a:extLst>
              </a:tr>
            </a:tbl>
          </a:graphicData>
        </a:graphic>
      </p:graphicFrame>
      <p:graphicFrame>
        <p:nvGraphicFramePr>
          <p:cNvPr id="20" name="object 20"/>
          <p:cNvGraphicFramePr>
            <a:graphicFrameLocks noGrp="1"/>
          </p:cNvGraphicFramePr>
          <p:nvPr/>
        </p:nvGraphicFramePr>
        <p:xfrm>
          <a:off x="7480300" y="4951348"/>
          <a:ext cx="2490470" cy="457200"/>
        </p:xfrm>
        <a:graphic>
          <a:graphicData uri="http://schemas.openxmlformats.org/drawingml/2006/table">
            <a:tbl>
              <a:tblPr firstRow="1" bandRow="1">
                <a:tableStyleId>{2D5ABB26-0587-4C30-8999-92F81FD0307C}</a:tableStyleId>
              </a:tblPr>
              <a:tblGrid>
                <a:gridCol w="1417955">
                  <a:extLst>
                    <a:ext uri="{9D8B030D-6E8A-4147-A177-3AD203B41FA5}">
                      <a16:colId xmlns:a16="http://schemas.microsoft.com/office/drawing/2014/main" val="20000"/>
                    </a:ext>
                  </a:extLst>
                </a:gridCol>
                <a:gridCol w="357505">
                  <a:extLst>
                    <a:ext uri="{9D8B030D-6E8A-4147-A177-3AD203B41FA5}">
                      <a16:colId xmlns:a16="http://schemas.microsoft.com/office/drawing/2014/main" val="20001"/>
                    </a:ext>
                  </a:extLst>
                </a:gridCol>
                <a:gridCol w="357505">
                  <a:extLst>
                    <a:ext uri="{9D8B030D-6E8A-4147-A177-3AD203B41FA5}">
                      <a16:colId xmlns:a16="http://schemas.microsoft.com/office/drawing/2014/main" val="20002"/>
                    </a:ext>
                  </a:extLst>
                </a:gridCol>
                <a:gridCol w="357505">
                  <a:extLst>
                    <a:ext uri="{9D8B030D-6E8A-4147-A177-3AD203B41FA5}">
                      <a16:colId xmlns:a16="http://schemas.microsoft.com/office/drawing/2014/main" val="20003"/>
                    </a:ext>
                  </a:extLst>
                </a:gridCol>
              </a:tblGrid>
              <a:tr h="457200">
                <a:tc>
                  <a:txBody>
                    <a:bodyPr/>
                    <a:lstStyle/>
                    <a:p>
                      <a:pPr marL="129539">
                        <a:lnSpc>
                          <a:spcPct val="100000"/>
                        </a:lnSpc>
                        <a:spcBef>
                          <a:spcPts val="320"/>
                        </a:spcBef>
                      </a:pPr>
                      <a:r>
                        <a:rPr sz="2400" b="1" spc="-315" dirty="0">
                          <a:latin typeface="Arial"/>
                          <a:cs typeface="Arial"/>
                        </a:rPr>
                        <a:t>A+B+C+D</a:t>
                      </a:r>
                      <a:endParaRPr sz="2400">
                        <a:latin typeface="Arial"/>
                        <a:cs typeface="Arial"/>
                      </a:endParaRPr>
                    </a:p>
                  </a:txBody>
                  <a:tcPr marL="0" marR="0" marT="40640" marB="0">
                    <a:lnL w="12700">
                      <a:solidFill>
                        <a:srgbClr val="EC7C30"/>
                      </a:solidFill>
                      <a:prstDash val="solid"/>
                    </a:lnL>
                    <a:lnR w="12700">
                      <a:solidFill>
                        <a:srgbClr val="EC7C30"/>
                      </a:solidFill>
                      <a:prstDash val="solid"/>
                    </a:lnR>
                    <a:lnT w="12700">
                      <a:solidFill>
                        <a:srgbClr val="EC7C30"/>
                      </a:solidFill>
                      <a:prstDash val="solid"/>
                    </a:lnT>
                    <a:lnB w="12700">
                      <a:solidFill>
                        <a:srgbClr val="EC7C30"/>
                      </a:solidFill>
                      <a:prstDash val="solid"/>
                    </a:lnB>
                    <a:solidFill>
                      <a:srgbClr val="E8E8EE"/>
                    </a:solidFill>
                  </a:tcPr>
                </a:tc>
                <a:tc>
                  <a:txBody>
                    <a:bodyPr/>
                    <a:lstStyle/>
                    <a:p>
                      <a:pPr>
                        <a:lnSpc>
                          <a:spcPct val="100000"/>
                        </a:lnSpc>
                      </a:pPr>
                      <a:endParaRPr sz="2200">
                        <a:latin typeface="Times New Roman"/>
                        <a:cs typeface="Times New Roman"/>
                      </a:endParaRPr>
                    </a:p>
                  </a:txBody>
                  <a:tcPr marL="0" marR="0" marT="0" marB="0">
                    <a:lnL w="12700">
                      <a:solidFill>
                        <a:srgbClr val="EC7C30"/>
                      </a:solidFill>
                      <a:prstDash val="solid"/>
                    </a:lnL>
                    <a:lnR w="12700">
                      <a:solidFill>
                        <a:srgbClr val="EC7C30"/>
                      </a:solidFill>
                      <a:prstDash val="solid"/>
                    </a:lnR>
                    <a:lnT w="12700">
                      <a:solidFill>
                        <a:srgbClr val="EC7C30"/>
                      </a:solidFill>
                      <a:prstDash val="solid"/>
                    </a:lnT>
                    <a:lnB w="12700">
                      <a:solidFill>
                        <a:srgbClr val="EC7C30"/>
                      </a:solidFill>
                      <a:prstDash val="solid"/>
                    </a:lnB>
                    <a:solidFill>
                      <a:srgbClr val="E8E8EE"/>
                    </a:solidFill>
                  </a:tcPr>
                </a:tc>
                <a:tc>
                  <a:txBody>
                    <a:bodyPr/>
                    <a:lstStyle/>
                    <a:p>
                      <a:pPr>
                        <a:lnSpc>
                          <a:spcPct val="100000"/>
                        </a:lnSpc>
                      </a:pPr>
                      <a:endParaRPr sz="2200">
                        <a:latin typeface="Times New Roman"/>
                        <a:cs typeface="Times New Roman"/>
                      </a:endParaRPr>
                    </a:p>
                  </a:txBody>
                  <a:tcPr marL="0" marR="0" marT="0" marB="0">
                    <a:lnL w="12700">
                      <a:solidFill>
                        <a:srgbClr val="EC7C30"/>
                      </a:solidFill>
                      <a:prstDash val="solid"/>
                    </a:lnL>
                    <a:lnR w="12700">
                      <a:solidFill>
                        <a:srgbClr val="EC7C30"/>
                      </a:solidFill>
                      <a:prstDash val="solid"/>
                    </a:lnR>
                    <a:lnT w="12700">
                      <a:solidFill>
                        <a:srgbClr val="EC7C30"/>
                      </a:solidFill>
                      <a:prstDash val="solid"/>
                    </a:lnT>
                    <a:lnB w="12700">
                      <a:solidFill>
                        <a:srgbClr val="EC7C30"/>
                      </a:solidFill>
                      <a:prstDash val="solid"/>
                    </a:lnB>
                    <a:solidFill>
                      <a:srgbClr val="E8E8EE"/>
                    </a:solidFill>
                  </a:tcPr>
                </a:tc>
                <a:tc>
                  <a:txBody>
                    <a:bodyPr/>
                    <a:lstStyle/>
                    <a:p>
                      <a:pPr>
                        <a:lnSpc>
                          <a:spcPct val="100000"/>
                        </a:lnSpc>
                      </a:pPr>
                      <a:endParaRPr sz="2200">
                        <a:latin typeface="Times New Roman"/>
                        <a:cs typeface="Times New Roman"/>
                      </a:endParaRPr>
                    </a:p>
                  </a:txBody>
                  <a:tcPr marL="0" marR="0" marT="0" marB="0">
                    <a:lnL w="12700">
                      <a:solidFill>
                        <a:srgbClr val="EC7C30"/>
                      </a:solidFill>
                      <a:prstDash val="solid"/>
                    </a:lnL>
                    <a:lnR w="12700">
                      <a:solidFill>
                        <a:srgbClr val="EC7C30"/>
                      </a:solidFill>
                      <a:prstDash val="solid"/>
                    </a:lnR>
                    <a:lnT w="12700">
                      <a:solidFill>
                        <a:srgbClr val="EC7C30"/>
                      </a:solidFill>
                      <a:prstDash val="solid"/>
                    </a:lnT>
                    <a:lnB w="12700">
                      <a:solidFill>
                        <a:srgbClr val="EC7C30"/>
                      </a:solidFill>
                      <a:prstDash val="solid"/>
                    </a:lnB>
                    <a:solidFill>
                      <a:srgbClr val="E8E8EE"/>
                    </a:solidFill>
                  </a:tcPr>
                </a:tc>
                <a:extLst>
                  <a:ext uri="{0D108BD9-81ED-4DB2-BD59-A6C34878D82A}">
                    <a16:rowId xmlns:a16="http://schemas.microsoft.com/office/drawing/2014/main" val="10000"/>
                  </a:ext>
                </a:extLst>
              </a:tr>
            </a:tbl>
          </a:graphicData>
        </a:graphic>
      </p:graphicFrame>
      <p:graphicFrame>
        <p:nvGraphicFramePr>
          <p:cNvPr id="21" name="object 21"/>
          <p:cNvGraphicFramePr>
            <a:graphicFrameLocks noGrp="1"/>
          </p:cNvGraphicFramePr>
          <p:nvPr/>
        </p:nvGraphicFramePr>
        <p:xfrm>
          <a:off x="7485126" y="5535676"/>
          <a:ext cx="2487927" cy="456565"/>
        </p:xfrm>
        <a:graphic>
          <a:graphicData uri="http://schemas.openxmlformats.org/drawingml/2006/table">
            <a:tbl>
              <a:tblPr firstRow="1" bandRow="1">
                <a:tableStyleId>{2D5ABB26-0587-4C30-8999-92F81FD0307C}</a:tableStyleId>
              </a:tblPr>
              <a:tblGrid>
                <a:gridCol w="1417320">
                  <a:extLst>
                    <a:ext uri="{9D8B030D-6E8A-4147-A177-3AD203B41FA5}">
                      <a16:colId xmlns:a16="http://schemas.microsoft.com/office/drawing/2014/main" val="20000"/>
                    </a:ext>
                  </a:extLst>
                </a:gridCol>
                <a:gridCol w="356869">
                  <a:extLst>
                    <a:ext uri="{9D8B030D-6E8A-4147-A177-3AD203B41FA5}">
                      <a16:colId xmlns:a16="http://schemas.microsoft.com/office/drawing/2014/main" val="20001"/>
                    </a:ext>
                  </a:extLst>
                </a:gridCol>
                <a:gridCol w="356869">
                  <a:extLst>
                    <a:ext uri="{9D8B030D-6E8A-4147-A177-3AD203B41FA5}">
                      <a16:colId xmlns:a16="http://schemas.microsoft.com/office/drawing/2014/main" val="20002"/>
                    </a:ext>
                  </a:extLst>
                </a:gridCol>
                <a:gridCol w="356869">
                  <a:extLst>
                    <a:ext uri="{9D8B030D-6E8A-4147-A177-3AD203B41FA5}">
                      <a16:colId xmlns:a16="http://schemas.microsoft.com/office/drawing/2014/main" val="20003"/>
                    </a:ext>
                  </a:extLst>
                </a:gridCol>
              </a:tblGrid>
              <a:tr h="456565">
                <a:tc>
                  <a:txBody>
                    <a:bodyPr/>
                    <a:lstStyle/>
                    <a:p>
                      <a:pPr marL="128905">
                        <a:lnSpc>
                          <a:spcPct val="100000"/>
                        </a:lnSpc>
                        <a:spcBef>
                          <a:spcPts val="320"/>
                        </a:spcBef>
                      </a:pPr>
                      <a:r>
                        <a:rPr sz="2400" b="1" spc="-315" dirty="0">
                          <a:latin typeface="Arial"/>
                          <a:cs typeface="Arial"/>
                        </a:rPr>
                        <a:t>A+B+C+D</a:t>
                      </a:r>
                      <a:endParaRPr sz="2400">
                        <a:latin typeface="Arial"/>
                        <a:cs typeface="Arial"/>
                      </a:endParaRPr>
                    </a:p>
                  </a:txBody>
                  <a:tcPr marL="0" marR="0" marT="40640" marB="0">
                    <a:lnL w="12700">
                      <a:solidFill>
                        <a:srgbClr val="EC7C30"/>
                      </a:solidFill>
                      <a:prstDash val="solid"/>
                    </a:lnL>
                    <a:lnR w="12700">
                      <a:solidFill>
                        <a:srgbClr val="EC7C30"/>
                      </a:solidFill>
                      <a:prstDash val="solid"/>
                    </a:lnR>
                    <a:lnT w="12700">
                      <a:solidFill>
                        <a:srgbClr val="EC7C30"/>
                      </a:solidFill>
                      <a:prstDash val="solid"/>
                    </a:lnT>
                    <a:lnB w="12700">
                      <a:solidFill>
                        <a:srgbClr val="EC7C30"/>
                      </a:solidFill>
                      <a:prstDash val="solid"/>
                    </a:lnB>
                    <a:solidFill>
                      <a:srgbClr val="E8E8EE"/>
                    </a:solidFill>
                  </a:tcPr>
                </a:tc>
                <a:tc>
                  <a:txBody>
                    <a:bodyPr/>
                    <a:lstStyle/>
                    <a:p>
                      <a:pPr>
                        <a:lnSpc>
                          <a:spcPct val="100000"/>
                        </a:lnSpc>
                      </a:pPr>
                      <a:endParaRPr sz="2200">
                        <a:latin typeface="Times New Roman"/>
                        <a:cs typeface="Times New Roman"/>
                      </a:endParaRPr>
                    </a:p>
                  </a:txBody>
                  <a:tcPr marL="0" marR="0" marT="0" marB="0">
                    <a:lnL w="12700">
                      <a:solidFill>
                        <a:srgbClr val="EC7C30"/>
                      </a:solidFill>
                      <a:prstDash val="solid"/>
                    </a:lnL>
                    <a:lnR w="12700">
                      <a:solidFill>
                        <a:srgbClr val="EC7C30"/>
                      </a:solidFill>
                      <a:prstDash val="solid"/>
                    </a:lnR>
                    <a:lnT w="12700">
                      <a:solidFill>
                        <a:srgbClr val="EC7C30"/>
                      </a:solidFill>
                      <a:prstDash val="solid"/>
                    </a:lnT>
                    <a:lnB w="12700">
                      <a:solidFill>
                        <a:srgbClr val="EC7C30"/>
                      </a:solidFill>
                      <a:prstDash val="solid"/>
                    </a:lnB>
                    <a:solidFill>
                      <a:srgbClr val="E8E8EE"/>
                    </a:solidFill>
                  </a:tcPr>
                </a:tc>
                <a:tc>
                  <a:txBody>
                    <a:bodyPr/>
                    <a:lstStyle/>
                    <a:p>
                      <a:pPr>
                        <a:lnSpc>
                          <a:spcPct val="100000"/>
                        </a:lnSpc>
                      </a:pPr>
                      <a:endParaRPr sz="2200">
                        <a:latin typeface="Times New Roman"/>
                        <a:cs typeface="Times New Roman"/>
                      </a:endParaRPr>
                    </a:p>
                  </a:txBody>
                  <a:tcPr marL="0" marR="0" marT="0" marB="0">
                    <a:lnL w="12700">
                      <a:solidFill>
                        <a:srgbClr val="EC7C30"/>
                      </a:solidFill>
                      <a:prstDash val="solid"/>
                    </a:lnL>
                    <a:lnR w="12700">
                      <a:solidFill>
                        <a:srgbClr val="EC7C30"/>
                      </a:solidFill>
                      <a:prstDash val="solid"/>
                    </a:lnR>
                    <a:lnT w="12700">
                      <a:solidFill>
                        <a:srgbClr val="EC7C30"/>
                      </a:solidFill>
                      <a:prstDash val="solid"/>
                    </a:lnT>
                    <a:lnB w="12700">
                      <a:solidFill>
                        <a:srgbClr val="EC7C30"/>
                      </a:solidFill>
                      <a:prstDash val="solid"/>
                    </a:lnB>
                    <a:solidFill>
                      <a:srgbClr val="E8E8EE"/>
                    </a:solidFill>
                  </a:tcPr>
                </a:tc>
                <a:tc>
                  <a:txBody>
                    <a:bodyPr/>
                    <a:lstStyle/>
                    <a:p>
                      <a:pPr>
                        <a:lnSpc>
                          <a:spcPct val="100000"/>
                        </a:lnSpc>
                      </a:pPr>
                      <a:endParaRPr sz="2200">
                        <a:latin typeface="Times New Roman"/>
                        <a:cs typeface="Times New Roman"/>
                      </a:endParaRPr>
                    </a:p>
                  </a:txBody>
                  <a:tcPr marL="0" marR="0" marT="0" marB="0">
                    <a:lnL w="12700">
                      <a:solidFill>
                        <a:srgbClr val="EC7C30"/>
                      </a:solidFill>
                      <a:prstDash val="solid"/>
                    </a:lnL>
                    <a:lnR w="12700">
                      <a:solidFill>
                        <a:srgbClr val="EC7C30"/>
                      </a:solidFill>
                      <a:prstDash val="solid"/>
                    </a:lnR>
                    <a:lnT w="12700">
                      <a:solidFill>
                        <a:srgbClr val="EC7C30"/>
                      </a:solidFill>
                      <a:prstDash val="solid"/>
                    </a:lnT>
                    <a:lnB w="12700">
                      <a:solidFill>
                        <a:srgbClr val="EC7C30"/>
                      </a:solidFill>
                      <a:prstDash val="solid"/>
                    </a:lnB>
                    <a:solidFill>
                      <a:srgbClr val="E8E8EE"/>
                    </a:solid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10" dirty="0">
                <a:solidFill>
                  <a:srgbClr val="001F5F"/>
                </a:solidFill>
              </a:rPr>
              <a:t>Synchronization</a:t>
            </a:r>
          </a:p>
        </p:txBody>
      </p:sp>
      <p:sp>
        <p:nvSpPr>
          <p:cNvPr id="3" name="object 3"/>
          <p:cNvSpPr txBox="1"/>
          <p:nvPr/>
        </p:nvSpPr>
        <p:spPr>
          <a:xfrm>
            <a:off x="850493" y="1255014"/>
            <a:ext cx="9202420" cy="4893647"/>
          </a:xfrm>
          <a:prstGeom prst="rect">
            <a:avLst/>
          </a:prstGeom>
        </p:spPr>
        <p:txBody>
          <a:bodyPr vert="horz" wrap="square" lIns="0" tIns="12700" rIns="0" bIns="0" rtlCol="0">
            <a:spAutoFit/>
          </a:bodyPr>
          <a:lstStyle/>
          <a:p>
            <a:pPr marL="393065" indent="-380365">
              <a:lnSpc>
                <a:spcPts val="1795"/>
              </a:lnSpc>
              <a:spcBef>
                <a:spcPts val="100"/>
              </a:spcBef>
              <a:buSzPct val="160000"/>
              <a:buFont typeface="Arial MT"/>
              <a:buChar char="•"/>
              <a:tabLst>
                <a:tab pos="393065" algn="l"/>
              </a:tabLst>
            </a:pPr>
            <a:r>
              <a:rPr sz="1500" b="1" spc="-10" dirty="0">
                <a:latin typeface="Arial"/>
                <a:cs typeface="Arial"/>
              </a:rPr>
              <a:t>MPI_Barrier</a:t>
            </a:r>
            <a:endParaRPr sz="1500" dirty="0">
              <a:latin typeface="Arial"/>
              <a:cs typeface="Arial"/>
            </a:endParaRPr>
          </a:p>
          <a:p>
            <a:pPr marL="850265" lvl="1" indent="-368300">
              <a:lnSpc>
                <a:spcPts val="1675"/>
              </a:lnSpc>
              <a:buSzPct val="157142"/>
              <a:buChar char="•"/>
              <a:tabLst>
                <a:tab pos="850265" algn="l"/>
              </a:tabLst>
            </a:pPr>
            <a:r>
              <a:rPr sz="1400" dirty="0">
                <a:latin typeface="Arial MT"/>
                <a:cs typeface="Arial MT"/>
              </a:rPr>
              <a:t>Blocks</a:t>
            </a:r>
            <a:r>
              <a:rPr sz="1400" spc="-40" dirty="0">
                <a:latin typeface="Arial MT"/>
                <a:cs typeface="Arial MT"/>
              </a:rPr>
              <a:t> </a:t>
            </a:r>
            <a:r>
              <a:rPr sz="1400" dirty="0">
                <a:latin typeface="Arial MT"/>
                <a:cs typeface="Arial MT"/>
              </a:rPr>
              <a:t>until</a:t>
            </a:r>
            <a:r>
              <a:rPr sz="1400" spc="-35" dirty="0">
                <a:latin typeface="Arial MT"/>
                <a:cs typeface="Arial MT"/>
              </a:rPr>
              <a:t> </a:t>
            </a:r>
            <a:r>
              <a:rPr sz="1400" dirty="0">
                <a:latin typeface="Arial MT"/>
                <a:cs typeface="Arial MT"/>
              </a:rPr>
              <a:t>all</a:t>
            </a:r>
            <a:r>
              <a:rPr sz="1400" spc="-15" dirty="0">
                <a:latin typeface="Arial MT"/>
                <a:cs typeface="Arial MT"/>
              </a:rPr>
              <a:t> </a:t>
            </a:r>
            <a:r>
              <a:rPr sz="1400" dirty="0">
                <a:latin typeface="Arial MT"/>
                <a:cs typeface="Arial MT"/>
              </a:rPr>
              <a:t>processes</a:t>
            </a:r>
            <a:r>
              <a:rPr sz="1400" spc="-60" dirty="0">
                <a:latin typeface="Arial MT"/>
                <a:cs typeface="Arial MT"/>
              </a:rPr>
              <a:t> </a:t>
            </a:r>
            <a:r>
              <a:rPr sz="1400" dirty="0">
                <a:latin typeface="Arial MT"/>
                <a:cs typeface="Arial MT"/>
              </a:rPr>
              <a:t>in</a:t>
            </a:r>
            <a:r>
              <a:rPr sz="1400" spc="-20" dirty="0">
                <a:latin typeface="Arial MT"/>
                <a:cs typeface="Arial MT"/>
              </a:rPr>
              <a:t> </a:t>
            </a:r>
            <a:r>
              <a:rPr sz="1400" dirty="0">
                <a:latin typeface="Arial MT"/>
                <a:cs typeface="Arial MT"/>
              </a:rPr>
              <a:t>the</a:t>
            </a:r>
            <a:r>
              <a:rPr sz="1400" spc="-30" dirty="0">
                <a:latin typeface="Arial MT"/>
                <a:cs typeface="Arial MT"/>
              </a:rPr>
              <a:t> </a:t>
            </a:r>
            <a:r>
              <a:rPr sz="1400" dirty="0">
                <a:latin typeface="Arial MT"/>
                <a:cs typeface="Arial MT"/>
              </a:rPr>
              <a:t>communicator</a:t>
            </a:r>
            <a:r>
              <a:rPr sz="1400" spc="-55" dirty="0">
                <a:latin typeface="Arial MT"/>
                <a:cs typeface="Arial MT"/>
              </a:rPr>
              <a:t> </a:t>
            </a:r>
            <a:r>
              <a:rPr sz="1400" dirty="0">
                <a:latin typeface="Arial MT"/>
                <a:cs typeface="Arial MT"/>
              </a:rPr>
              <a:t>have</a:t>
            </a:r>
            <a:r>
              <a:rPr sz="1400" spc="-20" dirty="0">
                <a:latin typeface="Arial MT"/>
                <a:cs typeface="Arial MT"/>
              </a:rPr>
              <a:t> </a:t>
            </a:r>
            <a:r>
              <a:rPr sz="1400" dirty="0">
                <a:latin typeface="Arial MT"/>
                <a:cs typeface="Arial MT"/>
              </a:rPr>
              <a:t>reached</a:t>
            </a:r>
            <a:r>
              <a:rPr sz="1400" spc="-55" dirty="0">
                <a:latin typeface="Arial MT"/>
                <a:cs typeface="Arial MT"/>
              </a:rPr>
              <a:t> </a:t>
            </a:r>
            <a:r>
              <a:rPr sz="1400" dirty="0">
                <a:latin typeface="Arial MT"/>
                <a:cs typeface="Arial MT"/>
              </a:rPr>
              <a:t>this</a:t>
            </a:r>
            <a:r>
              <a:rPr sz="1400" spc="-25" dirty="0">
                <a:latin typeface="Arial MT"/>
                <a:cs typeface="Arial MT"/>
              </a:rPr>
              <a:t> </a:t>
            </a:r>
            <a:r>
              <a:rPr sz="1400" spc="-10" dirty="0">
                <a:latin typeface="Arial MT"/>
                <a:cs typeface="Arial MT"/>
              </a:rPr>
              <a:t>routine.</a:t>
            </a:r>
            <a:endParaRPr sz="1400" dirty="0">
              <a:latin typeface="Arial MT"/>
              <a:cs typeface="Arial MT"/>
            </a:endParaRPr>
          </a:p>
          <a:p>
            <a:pPr marL="850265" lvl="1" indent="-368300">
              <a:lnSpc>
                <a:spcPct val="100000"/>
              </a:lnSpc>
              <a:buSzPct val="157142"/>
              <a:buChar char="•"/>
              <a:tabLst>
                <a:tab pos="850265" algn="l"/>
              </a:tabLst>
            </a:pPr>
            <a:r>
              <a:rPr sz="1400" dirty="0">
                <a:latin typeface="Arial MT"/>
                <a:cs typeface="Arial MT"/>
              </a:rPr>
              <a:t>A</a:t>
            </a:r>
            <a:r>
              <a:rPr sz="1400" spc="-20" dirty="0">
                <a:latin typeface="Arial MT"/>
                <a:cs typeface="Arial MT"/>
              </a:rPr>
              <a:t> </a:t>
            </a:r>
            <a:r>
              <a:rPr sz="1400" dirty="0">
                <a:latin typeface="Arial MT"/>
                <a:cs typeface="Arial MT"/>
              </a:rPr>
              <a:t>barrier</a:t>
            </a:r>
            <a:r>
              <a:rPr sz="1400" spc="-40" dirty="0">
                <a:latin typeface="Arial MT"/>
                <a:cs typeface="Arial MT"/>
              </a:rPr>
              <a:t> </a:t>
            </a:r>
            <a:r>
              <a:rPr sz="1400" dirty="0">
                <a:latin typeface="Arial MT"/>
                <a:cs typeface="Arial MT"/>
              </a:rPr>
              <a:t>is</a:t>
            </a:r>
            <a:r>
              <a:rPr sz="1400" spc="-15" dirty="0">
                <a:latin typeface="Arial MT"/>
                <a:cs typeface="Arial MT"/>
              </a:rPr>
              <a:t> </a:t>
            </a:r>
            <a:r>
              <a:rPr sz="1400" dirty="0">
                <a:latin typeface="Arial MT"/>
                <a:cs typeface="Arial MT"/>
              </a:rPr>
              <a:t>used</a:t>
            </a:r>
            <a:r>
              <a:rPr sz="1400" spc="-40" dirty="0">
                <a:latin typeface="Arial MT"/>
                <a:cs typeface="Arial MT"/>
              </a:rPr>
              <a:t> </a:t>
            </a:r>
            <a:r>
              <a:rPr sz="1400" dirty="0">
                <a:latin typeface="Arial MT"/>
                <a:cs typeface="Arial MT"/>
              </a:rPr>
              <a:t>when</a:t>
            </a:r>
            <a:r>
              <a:rPr sz="1400" spc="-10" dirty="0">
                <a:latin typeface="Arial MT"/>
                <a:cs typeface="Arial MT"/>
              </a:rPr>
              <a:t> </a:t>
            </a:r>
            <a:r>
              <a:rPr sz="1400" dirty="0">
                <a:latin typeface="Arial MT"/>
                <a:cs typeface="Arial MT"/>
              </a:rPr>
              <a:t>you</a:t>
            </a:r>
            <a:r>
              <a:rPr sz="1400" spc="-20" dirty="0">
                <a:latin typeface="Arial MT"/>
                <a:cs typeface="Arial MT"/>
              </a:rPr>
              <a:t> </a:t>
            </a:r>
            <a:r>
              <a:rPr sz="1400" dirty="0">
                <a:latin typeface="Arial MT"/>
                <a:cs typeface="Arial MT"/>
              </a:rPr>
              <a:t>want</a:t>
            </a:r>
            <a:r>
              <a:rPr sz="1400" spc="-5" dirty="0">
                <a:latin typeface="Arial MT"/>
                <a:cs typeface="Arial MT"/>
              </a:rPr>
              <a:t> </a:t>
            </a:r>
            <a:r>
              <a:rPr sz="1400" dirty="0">
                <a:latin typeface="Arial MT"/>
                <a:cs typeface="Arial MT"/>
              </a:rPr>
              <a:t>all</a:t>
            </a:r>
            <a:r>
              <a:rPr sz="1400" spc="-25" dirty="0">
                <a:latin typeface="Arial MT"/>
                <a:cs typeface="Arial MT"/>
              </a:rPr>
              <a:t> </a:t>
            </a:r>
            <a:r>
              <a:rPr sz="1400" dirty="0">
                <a:latin typeface="Arial MT"/>
                <a:cs typeface="Arial MT"/>
              </a:rPr>
              <a:t>the</a:t>
            </a:r>
            <a:r>
              <a:rPr sz="1400" spc="-30" dirty="0">
                <a:latin typeface="Arial MT"/>
                <a:cs typeface="Arial MT"/>
              </a:rPr>
              <a:t> </a:t>
            </a:r>
            <a:r>
              <a:rPr sz="1400" dirty="0">
                <a:latin typeface="Arial MT"/>
                <a:cs typeface="Arial MT"/>
              </a:rPr>
              <a:t>processes</a:t>
            </a:r>
            <a:r>
              <a:rPr sz="1400" spc="-50" dirty="0">
                <a:latin typeface="Arial MT"/>
                <a:cs typeface="Arial MT"/>
              </a:rPr>
              <a:t> </a:t>
            </a:r>
            <a:r>
              <a:rPr sz="1400" dirty="0">
                <a:latin typeface="Arial MT"/>
                <a:cs typeface="Arial MT"/>
              </a:rPr>
              <a:t>to</a:t>
            </a:r>
            <a:r>
              <a:rPr sz="1400" spc="-30" dirty="0">
                <a:latin typeface="Arial MT"/>
                <a:cs typeface="Arial MT"/>
              </a:rPr>
              <a:t> </a:t>
            </a:r>
            <a:r>
              <a:rPr sz="1400" dirty="0">
                <a:latin typeface="Arial MT"/>
                <a:cs typeface="Arial MT"/>
              </a:rPr>
              <a:t>complete</a:t>
            </a:r>
            <a:r>
              <a:rPr sz="1400" spc="-50" dirty="0">
                <a:latin typeface="Arial MT"/>
                <a:cs typeface="Arial MT"/>
              </a:rPr>
              <a:t> </a:t>
            </a:r>
            <a:r>
              <a:rPr sz="1400" dirty="0">
                <a:latin typeface="Arial MT"/>
                <a:cs typeface="Arial MT"/>
              </a:rPr>
              <a:t>a</a:t>
            </a:r>
            <a:r>
              <a:rPr sz="1400" spc="-20" dirty="0">
                <a:latin typeface="Arial MT"/>
                <a:cs typeface="Arial MT"/>
              </a:rPr>
              <a:t> </a:t>
            </a:r>
            <a:r>
              <a:rPr sz="1400" dirty="0">
                <a:latin typeface="Arial MT"/>
                <a:cs typeface="Arial MT"/>
              </a:rPr>
              <a:t>portion</a:t>
            </a:r>
            <a:r>
              <a:rPr sz="1400" spc="-55" dirty="0">
                <a:latin typeface="Arial MT"/>
                <a:cs typeface="Arial MT"/>
              </a:rPr>
              <a:t> </a:t>
            </a:r>
            <a:r>
              <a:rPr sz="1400" dirty="0">
                <a:latin typeface="Arial MT"/>
                <a:cs typeface="Arial MT"/>
              </a:rPr>
              <a:t>of</a:t>
            </a:r>
            <a:r>
              <a:rPr sz="1400" spc="-10" dirty="0">
                <a:latin typeface="Arial MT"/>
                <a:cs typeface="Arial MT"/>
              </a:rPr>
              <a:t> </a:t>
            </a:r>
            <a:r>
              <a:rPr sz="1400" dirty="0">
                <a:latin typeface="Arial MT"/>
                <a:cs typeface="Arial MT"/>
              </a:rPr>
              <a:t>code</a:t>
            </a:r>
            <a:r>
              <a:rPr sz="1400" spc="-45" dirty="0">
                <a:latin typeface="Arial MT"/>
                <a:cs typeface="Arial MT"/>
              </a:rPr>
              <a:t> </a:t>
            </a:r>
            <a:r>
              <a:rPr sz="1400" dirty="0">
                <a:latin typeface="Arial MT"/>
                <a:cs typeface="Arial MT"/>
              </a:rPr>
              <a:t>before</a:t>
            </a:r>
            <a:r>
              <a:rPr sz="1400" spc="-50" dirty="0">
                <a:latin typeface="Arial MT"/>
                <a:cs typeface="Arial MT"/>
              </a:rPr>
              <a:t> </a:t>
            </a:r>
            <a:r>
              <a:rPr sz="1400" spc="-10" dirty="0">
                <a:latin typeface="Arial MT"/>
                <a:cs typeface="Arial MT"/>
              </a:rPr>
              <a:t>continuing.</a:t>
            </a:r>
            <a:endParaRPr sz="1400" dirty="0">
              <a:latin typeface="Arial MT"/>
              <a:cs typeface="Arial MT"/>
            </a:endParaRPr>
          </a:p>
          <a:p>
            <a:pPr marL="850265" lvl="1" indent="-368300">
              <a:lnSpc>
                <a:spcPct val="100000"/>
              </a:lnSpc>
              <a:buSzPct val="157142"/>
              <a:buChar char="•"/>
              <a:tabLst>
                <a:tab pos="850265" algn="l"/>
              </a:tabLst>
            </a:pPr>
            <a:r>
              <a:rPr sz="1400" dirty="0">
                <a:latin typeface="Arial MT"/>
                <a:cs typeface="Arial MT"/>
              </a:rPr>
              <a:t>int</a:t>
            </a:r>
            <a:r>
              <a:rPr sz="1400" spc="55" dirty="0">
                <a:latin typeface="Arial MT"/>
                <a:cs typeface="Arial MT"/>
              </a:rPr>
              <a:t> </a:t>
            </a:r>
            <a:r>
              <a:rPr sz="1400" spc="-10" dirty="0">
                <a:latin typeface="Arial MT"/>
                <a:cs typeface="Arial MT"/>
              </a:rPr>
              <a:t>MPI_Barrier(MPI_Comm</a:t>
            </a:r>
            <a:r>
              <a:rPr sz="1400" spc="15" dirty="0">
                <a:latin typeface="Arial MT"/>
                <a:cs typeface="Arial MT"/>
              </a:rPr>
              <a:t> </a:t>
            </a:r>
            <a:r>
              <a:rPr sz="1400" spc="-20" dirty="0">
                <a:latin typeface="Arial MT"/>
                <a:cs typeface="Arial MT"/>
              </a:rPr>
              <a:t>comm)</a:t>
            </a:r>
            <a:endParaRPr sz="1400" dirty="0">
              <a:latin typeface="Arial MT"/>
              <a:cs typeface="Arial MT"/>
            </a:endParaRPr>
          </a:p>
          <a:p>
            <a:pPr marL="481965">
              <a:lnSpc>
                <a:spcPct val="100000"/>
              </a:lnSpc>
            </a:pPr>
            <a:endParaRPr lang="en-US" sz="1300" dirty="0">
              <a:latin typeface="Arial MT"/>
              <a:cs typeface="Arial MT"/>
            </a:endParaRPr>
          </a:p>
          <a:p>
            <a:pPr marL="481965">
              <a:lnSpc>
                <a:spcPct val="100000"/>
              </a:lnSpc>
            </a:pPr>
            <a:endParaRPr lang="en-US" sz="1300" dirty="0">
              <a:latin typeface="Arial MT"/>
              <a:cs typeface="Arial MT"/>
            </a:endParaRPr>
          </a:p>
          <a:p>
            <a:pPr marL="481965">
              <a:lnSpc>
                <a:spcPct val="100000"/>
              </a:lnSpc>
            </a:pPr>
            <a:endParaRPr lang="en-US" sz="1300" dirty="0">
              <a:latin typeface="Arial MT"/>
              <a:cs typeface="Arial MT"/>
            </a:endParaRPr>
          </a:p>
          <a:p>
            <a:pPr marL="481965">
              <a:lnSpc>
                <a:spcPct val="100000"/>
              </a:lnSpc>
            </a:pPr>
            <a:endParaRPr lang="en-US" sz="1300" dirty="0">
              <a:latin typeface="Arial MT"/>
              <a:cs typeface="Arial MT"/>
            </a:endParaRPr>
          </a:p>
          <a:p>
            <a:pPr marL="481965">
              <a:lnSpc>
                <a:spcPct val="100000"/>
              </a:lnSpc>
            </a:pPr>
            <a:endParaRPr lang="en-US" sz="1300" dirty="0">
              <a:latin typeface="Arial MT"/>
              <a:cs typeface="Arial MT"/>
            </a:endParaRPr>
          </a:p>
          <a:p>
            <a:pPr marL="481965">
              <a:lnSpc>
                <a:spcPct val="100000"/>
              </a:lnSpc>
            </a:pPr>
            <a:endParaRPr lang="en-US" sz="1300" dirty="0">
              <a:latin typeface="Arial MT"/>
              <a:cs typeface="Arial MT"/>
            </a:endParaRPr>
          </a:p>
          <a:p>
            <a:pPr marL="481965">
              <a:lnSpc>
                <a:spcPct val="100000"/>
              </a:lnSpc>
            </a:pPr>
            <a:endParaRPr lang="en-US" sz="1300" dirty="0">
              <a:latin typeface="Arial MT"/>
              <a:cs typeface="Arial MT"/>
            </a:endParaRPr>
          </a:p>
          <a:p>
            <a:pPr marL="481965">
              <a:lnSpc>
                <a:spcPct val="100000"/>
              </a:lnSpc>
            </a:pPr>
            <a:endParaRPr lang="en-US" sz="1300" dirty="0">
              <a:latin typeface="Arial MT"/>
              <a:cs typeface="Arial MT"/>
            </a:endParaRPr>
          </a:p>
          <a:p>
            <a:pPr marL="481965">
              <a:lnSpc>
                <a:spcPct val="100000"/>
              </a:lnSpc>
            </a:pPr>
            <a:endParaRPr lang="en-US" sz="1300" dirty="0">
              <a:latin typeface="Arial MT"/>
              <a:cs typeface="Arial MT"/>
            </a:endParaRPr>
          </a:p>
          <a:p>
            <a:pPr marL="481965">
              <a:lnSpc>
                <a:spcPct val="100000"/>
              </a:lnSpc>
            </a:pPr>
            <a:endParaRPr lang="en-US" sz="1300" dirty="0">
              <a:latin typeface="Arial MT"/>
              <a:cs typeface="Arial MT"/>
            </a:endParaRPr>
          </a:p>
          <a:p>
            <a:pPr marL="481965">
              <a:lnSpc>
                <a:spcPct val="100000"/>
              </a:lnSpc>
            </a:pPr>
            <a:endParaRPr lang="en-US" sz="1300" dirty="0">
              <a:latin typeface="Arial MT"/>
              <a:cs typeface="Arial MT"/>
            </a:endParaRPr>
          </a:p>
          <a:p>
            <a:pPr marL="481965">
              <a:lnSpc>
                <a:spcPct val="100000"/>
              </a:lnSpc>
            </a:pPr>
            <a:endParaRPr lang="en-US" sz="1300" dirty="0">
              <a:latin typeface="Arial MT"/>
              <a:cs typeface="Arial MT"/>
            </a:endParaRPr>
          </a:p>
          <a:p>
            <a:pPr marL="481965">
              <a:lnSpc>
                <a:spcPct val="100000"/>
              </a:lnSpc>
            </a:pPr>
            <a:endParaRPr lang="en-US" sz="1300" dirty="0">
              <a:latin typeface="Arial MT"/>
              <a:cs typeface="Arial MT"/>
            </a:endParaRPr>
          </a:p>
          <a:p>
            <a:pPr marL="481965">
              <a:lnSpc>
                <a:spcPct val="100000"/>
              </a:lnSpc>
            </a:pPr>
            <a:endParaRPr lang="en-US" sz="1300" dirty="0">
              <a:latin typeface="Arial MT"/>
              <a:cs typeface="Arial MT"/>
            </a:endParaRPr>
          </a:p>
          <a:p>
            <a:pPr marL="481965">
              <a:lnSpc>
                <a:spcPct val="100000"/>
              </a:lnSpc>
            </a:pPr>
            <a:endParaRPr lang="en-US" sz="1300" dirty="0">
              <a:latin typeface="Arial MT"/>
              <a:cs typeface="Arial MT"/>
            </a:endParaRPr>
          </a:p>
          <a:p>
            <a:pPr marL="481965">
              <a:lnSpc>
                <a:spcPct val="100000"/>
              </a:lnSpc>
            </a:pPr>
            <a:endParaRPr lang="en-US" sz="1300" dirty="0">
              <a:latin typeface="Arial MT"/>
              <a:cs typeface="Arial MT"/>
            </a:endParaRPr>
          </a:p>
          <a:p>
            <a:pPr marL="481965">
              <a:lnSpc>
                <a:spcPct val="100000"/>
              </a:lnSpc>
            </a:pPr>
            <a:endParaRPr lang="en-US" sz="1300" dirty="0">
              <a:latin typeface="Arial MT"/>
              <a:cs typeface="Arial MT"/>
            </a:endParaRPr>
          </a:p>
          <a:p>
            <a:pPr marL="481965">
              <a:lnSpc>
                <a:spcPct val="100000"/>
              </a:lnSpc>
            </a:pPr>
            <a:endParaRPr lang="en-US" sz="1300" dirty="0">
              <a:latin typeface="Arial MT"/>
              <a:cs typeface="Arial MT"/>
            </a:endParaRPr>
          </a:p>
          <a:p>
            <a:pPr marL="481965">
              <a:lnSpc>
                <a:spcPct val="100000"/>
              </a:lnSpc>
            </a:pPr>
            <a:endParaRPr lang="en-US" sz="1300" dirty="0">
              <a:latin typeface="Arial MT"/>
              <a:cs typeface="Arial MT"/>
            </a:endParaRPr>
          </a:p>
          <a:p>
            <a:pPr marL="481965">
              <a:lnSpc>
                <a:spcPct val="100000"/>
              </a:lnSpc>
            </a:pPr>
            <a:r>
              <a:rPr sz="1300" dirty="0">
                <a:latin typeface="Arial MT"/>
                <a:cs typeface="Arial MT"/>
              </a:rPr>
              <a:t>Reference</a:t>
            </a:r>
            <a:r>
              <a:rPr sz="1300" spc="-25" dirty="0">
                <a:latin typeface="Arial MT"/>
                <a:cs typeface="Arial MT"/>
              </a:rPr>
              <a:t> </a:t>
            </a:r>
            <a:r>
              <a:rPr sz="1300" dirty="0">
                <a:latin typeface="Arial MT"/>
                <a:cs typeface="Arial MT"/>
              </a:rPr>
              <a:t>:</a:t>
            </a:r>
            <a:r>
              <a:rPr sz="1300" spc="-40" dirty="0">
                <a:latin typeface="Arial MT"/>
                <a:cs typeface="Arial MT"/>
              </a:rPr>
              <a:t> </a:t>
            </a:r>
            <a:r>
              <a:rPr sz="1300" spc="-10" dirty="0">
                <a:latin typeface="Arial MT"/>
                <a:cs typeface="Arial MT"/>
                <a:hlinkClick r:id="rId2"/>
              </a:rPr>
              <a:t>http://selkie.macalester.edu/csinparallel/modules/Patternlets/build/html/MessagePassing/Barrier_Tags.html</a:t>
            </a:r>
            <a:endParaRPr sz="1300" dirty="0">
              <a:latin typeface="Arial MT"/>
              <a:cs typeface="Arial MT"/>
            </a:endParaRPr>
          </a:p>
        </p:txBody>
      </p:sp>
      <p:pic>
        <p:nvPicPr>
          <p:cNvPr id="4" name="object 4"/>
          <p:cNvPicPr/>
          <p:nvPr/>
        </p:nvPicPr>
        <p:blipFill>
          <a:blip r:embed="rId3" cstate="print"/>
          <a:stretch>
            <a:fillRect/>
          </a:stretch>
        </p:blipFill>
        <p:spPr>
          <a:xfrm>
            <a:off x="2438400" y="2514600"/>
            <a:ext cx="5410200" cy="2819400"/>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dirty="0"/>
              <a:t>Data</a:t>
            </a:r>
            <a:r>
              <a:rPr spc="-15" dirty="0"/>
              <a:t> </a:t>
            </a:r>
            <a:r>
              <a:rPr spc="-10" dirty="0"/>
              <a:t>distributions</a:t>
            </a:r>
          </a:p>
        </p:txBody>
      </p:sp>
      <p:pic>
        <p:nvPicPr>
          <p:cNvPr id="3" name="object 3"/>
          <p:cNvPicPr/>
          <p:nvPr/>
        </p:nvPicPr>
        <p:blipFill>
          <a:blip r:embed="rId2" cstate="print"/>
          <a:stretch>
            <a:fillRect/>
          </a:stretch>
        </p:blipFill>
        <p:spPr>
          <a:xfrm>
            <a:off x="2496311" y="1700783"/>
            <a:ext cx="6528816" cy="2087880"/>
          </a:xfrm>
          <a:prstGeom prst="rect">
            <a:avLst/>
          </a:prstGeom>
        </p:spPr>
      </p:pic>
      <p:sp>
        <p:nvSpPr>
          <p:cNvPr id="4" name="object 4"/>
          <p:cNvSpPr txBox="1"/>
          <p:nvPr/>
        </p:nvSpPr>
        <p:spPr>
          <a:xfrm>
            <a:off x="6462776" y="4535170"/>
            <a:ext cx="2646680" cy="330835"/>
          </a:xfrm>
          <a:prstGeom prst="rect">
            <a:avLst/>
          </a:prstGeom>
        </p:spPr>
        <p:txBody>
          <a:bodyPr vert="horz" wrap="square" lIns="0" tIns="12700" rIns="0" bIns="0" rtlCol="0">
            <a:spAutoFit/>
          </a:bodyPr>
          <a:lstStyle/>
          <a:p>
            <a:pPr marL="12700">
              <a:lnSpc>
                <a:spcPct val="100000"/>
              </a:lnSpc>
              <a:spcBef>
                <a:spcPts val="100"/>
              </a:spcBef>
            </a:pPr>
            <a:r>
              <a:rPr sz="2000" i="1" dirty="0">
                <a:solidFill>
                  <a:srgbClr val="FF0000"/>
                </a:solidFill>
                <a:latin typeface="Arial"/>
                <a:cs typeface="Arial"/>
              </a:rPr>
              <a:t>Compute</a:t>
            </a:r>
            <a:r>
              <a:rPr sz="2000" i="1" spc="-30" dirty="0">
                <a:solidFill>
                  <a:srgbClr val="FF0000"/>
                </a:solidFill>
                <a:latin typeface="Arial"/>
                <a:cs typeface="Arial"/>
              </a:rPr>
              <a:t> </a:t>
            </a:r>
            <a:r>
              <a:rPr sz="2000" i="1" dirty="0">
                <a:solidFill>
                  <a:srgbClr val="FF0000"/>
                </a:solidFill>
                <a:latin typeface="Arial"/>
                <a:cs typeface="Arial"/>
              </a:rPr>
              <a:t>a</a:t>
            </a:r>
            <a:r>
              <a:rPr sz="2000" i="1" spc="-25" dirty="0">
                <a:solidFill>
                  <a:srgbClr val="FF0000"/>
                </a:solidFill>
                <a:latin typeface="Arial"/>
                <a:cs typeface="Arial"/>
              </a:rPr>
              <a:t> </a:t>
            </a:r>
            <a:r>
              <a:rPr sz="2000" i="1" dirty="0">
                <a:solidFill>
                  <a:srgbClr val="FF0000"/>
                </a:solidFill>
                <a:latin typeface="Arial"/>
                <a:cs typeface="Arial"/>
              </a:rPr>
              <a:t>vector</a:t>
            </a:r>
            <a:r>
              <a:rPr sz="2000" i="1" spc="-50" dirty="0">
                <a:solidFill>
                  <a:srgbClr val="FF0000"/>
                </a:solidFill>
                <a:latin typeface="Arial"/>
                <a:cs typeface="Arial"/>
              </a:rPr>
              <a:t> </a:t>
            </a:r>
            <a:r>
              <a:rPr sz="2000" i="1" spc="-20" dirty="0">
                <a:solidFill>
                  <a:srgbClr val="FF0000"/>
                </a:solidFill>
                <a:latin typeface="Arial"/>
                <a:cs typeface="Arial"/>
              </a:rPr>
              <a:t>sum.</a:t>
            </a:r>
            <a:endParaRPr sz="2000">
              <a:latin typeface="Arial"/>
              <a:cs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74293" y="133857"/>
            <a:ext cx="9652635" cy="513715"/>
          </a:xfrm>
          <a:prstGeom prst="rect">
            <a:avLst/>
          </a:prstGeom>
        </p:spPr>
        <p:txBody>
          <a:bodyPr vert="horz" wrap="square" lIns="0" tIns="12700" rIns="0" bIns="0" rtlCol="0">
            <a:spAutoFit/>
          </a:bodyPr>
          <a:lstStyle/>
          <a:p>
            <a:pPr marL="12700">
              <a:lnSpc>
                <a:spcPct val="100000"/>
              </a:lnSpc>
              <a:spcBef>
                <a:spcPts val="100"/>
              </a:spcBef>
            </a:pPr>
            <a:r>
              <a:rPr sz="3200" dirty="0"/>
              <a:t>Lab</a:t>
            </a:r>
            <a:r>
              <a:rPr sz="3200" spc="-30" dirty="0"/>
              <a:t> </a:t>
            </a:r>
            <a:r>
              <a:rPr sz="3200" dirty="0"/>
              <a:t>2:</a:t>
            </a:r>
            <a:r>
              <a:rPr sz="3200" spc="-25" dirty="0"/>
              <a:t> </a:t>
            </a:r>
            <a:r>
              <a:rPr sz="3200" dirty="0"/>
              <a:t>Use</a:t>
            </a:r>
            <a:r>
              <a:rPr sz="3200" spc="-15" dirty="0"/>
              <a:t> </a:t>
            </a:r>
            <a:r>
              <a:rPr sz="3200" dirty="0"/>
              <a:t>cluster</a:t>
            </a:r>
            <a:r>
              <a:rPr sz="3200" spc="-20" dirty="0"/>
              <a:t> </a:t>
            </a:r>
            <a:r>
              <a:rPr sz="3200" dirty="0"/>
              <a:t>to</a:t>
            </a:r>
            <a:r>
              <a:rPr sz="3200" spc="-20" dirty="0"/>
              <a:t> </a:t>
            </a:r>
            <a:r>
              <a:rPr sz="3200" dirty="0"/>
              <a:t>distribute</a:t>
            </a:r>
            <a:r>
              <a:rPr sz="3200" spc="-50" dirty="0"/>
              <a:t> </a:t>
            </a:r>
            <a:r>
              <a:rPr sz="3200" dirty="0"/>
              <a:t>work</a:t>
            </a:r>
            <a:r>
              <a:rPr sz="3200" spc="-20" dirty="0"/>
              <a:t> </a:t>
            </a:r>
            <a:r>
              <a:rPr sz="3200" dirty="0"/>
              <a:t>and</a:t>
            </a:r>
            <a:r>
              <a:rPr sz="3200" spc="-30" dirty="0"/>
              <a:t> </a:t>
            </a:r>
            <a:r>
              <a:rPr sz="3200" dirty="0"/>
              <a:t>do</a:t>
            </a:r>
            <a:r>
              <a:rPr sz="3200" spc="-25" dirty="0"/>
              <a:t> </a:t>
            </a:r>
            <a:r>
              <a:rPr sz="3200" spc="-20" dirty="0"/>
              <a:t>some</a:t>
            </a:r>
            <a:endParaRPr sz="3200"/>
          </a:p>
        </p:txBody>
      </p:sp>
      <p:sp>
        <p:nvSpPr>
          <p:cNvPr id="3" name="object 3"/>
          <p:cNvSpPr txBox="1"/>
          <p:nvPr/>
        </p:nvSpPr>
        <p:spPr>
          <a:xfrm>
            <a:off x="774293" y="572465"/>
            <a:ext cx="4672965" cy="514350"/>
          </a:xfrm>
          <a:prstGeom prst="rect">
            <a:avLst/>
          </a:prstGeom>
        </p:spPr>
        <p:txBody>
          <a:bodyPr vert="horz" wrap="square" lIns="0" tIns="13335" rIns="0" bIns="0" rtlCol="0">
            <a:spAutoFit/>
          </a:bodyPr>
          <a:lstStyle/>
          <a:p>
            <a:pPr marL="12700">
              <a:lnSpc>
                <a:spcPct val="100000"/>
              </a:lnSpc>
              <a:spcBef>
                <a:spcPts val="105"/>
              </a:spcBef>
            </a:pPr>
            <a:r>
              <a:rPr sz="3200" b="1" dirty="0">
                <a:solidFill>
                  <a:srgbClr val="201D6F"/>
                </a:solidFill>
                <a:latin typeface="Arial"/>
                <a:cs typeface="Arial"/>
              </a:rPr>
              <a:t>parallel</a:t>
            </a:r>
            <a:r>
              <a:rPr sz="3200" b="1" spc="-55" dirty="0">
                <a:solidFill>
                  <a:srgbClr val="201D6F"/>
                </a:solidFill>
                <a:latin typeface="Arial"/>
                <a:cs typeface="Arial"/>
              </a:rPr>
              <a:t> </a:t>
            </a:r>
            <a:r>
              <a:rPr sz="3200" b="1" dirty="0">
                <a:solidFill>
                  <a:srgbClr val="201D6F"/>
                </a:solidFill>
                <a:latin typeface="Arial"/>
                <a:cs typeface="Arial"/>
              </a:rPr>
              <a:t>data</a:t>
            </a:r>
            <a:r>
              <a:rPr sz="3200" b="1" spc="-40" dirty="0">
                <a:solidFill>
                  <a:srgbClr val="201D6F"/>
                </a:solidFill>
                <a:latin typeface="Arial"/>
                <a:cs typeface="Arial"/>
              </a:rPr>
              <a:t> </a:t>
            </a:r>
            <a:r>
              <a:rPr sz="3200" b="1" spc="-10" dirty="0">
                <a:solidFill>
                  <a:srgbClr val="201D6F"/>
                </a:solidFill>
                <a:latin typeface="Arial"/>
                <a:cs typeface="Arial"/>
              </a:rPr>
              <a:t>processing</a:t>
            </a:r>
            <a:endParaRPr sz="3200">
              <a:latin typeface="Arial"/>
              <a:cs typeface="Arial"/>
            </a:endParaRPr>
          </a:p>
        </p:txBody>
      </p:sp>
      <p:sp>
        <p:nvSpPr>
          <p:cNvPr id="4" name="object 4"/>
          <p:cNvSpPr txBox="1"/>
          <p:nvPr/>
        </p:nvSpPr>
        <p:spPr>
          <a:xfrm>
            <a:off x="850493" y="1322069"/>
            <a:ext cx="10462895" cy="4695190"/>
          </a:xfrm>
          <a:prstGeom prst="rect">
            <a:avLst/>
          </a:prstGeom>
        </p:spPr>
        <p:txBody>
          <a:bodyPr vert="horz" wrap="square" lIns="0" tIns="12065" rIns="0" bIns="0" rtlCol="0">
            <a:spAutoFit/>
          </a:bodyPr>
          <a:lstStyle/>
          <a:p>
            <a:pPr marL="393065" indent="-380365">
              <a:lnSpc>
                <a:spcPct val="100000"/>
              </a:lnSpc>
              <a:spcBef>
                <a:spcPts val="95"/>
              </a:spcBef>
              <a:buSzPct val="126315"/>
              <a:buChar char="•"/>
              <a:tabLst>
                <a:tab pos="393065" algn="l"/>
              </a:tabLst>
            </a:pPr>
            <a:r>
              <a:rPr sz="1900" dirty="0">
                <a:latin typeface="Arial MT"/>
                <a:cs typeface="Arial MT"/>
              </a:rPr>
              <a:t>Now</a:t>
            </a:r>
            <a:r>
              <a:rPr sz="1900" spc="-30" dirty="0">
                <a:latin typeface="Arial MT"/>
                <a:cs typeface="Arial MT"/>
              </a:rPr>
              <a:t> </a:t>
            </a:r>
            <a:r>
              <a:rPr sz="1900" dirty="0">
                <a:latin typeface="Arial MT"/>
                <a:cs typeface="Arial MT"/>
              </a:rPr>
              <a:t>that</a:t>
            </a:r>
            <a:r>
              <a:rPr sz="1900" spc="-25" dirty="0">
                <a:latin typeface="Arial MT"/>
                <a:cs typeface="Arial MT"/>
              </a:rPr>
              <a:t> </a:t>
            </a:r>
            <a:r>
              <a:rPr sz="1900" dirty="0">
                <a:latin typeface="Arial MT"/>
                <a:cs typeface="Arial MT"/>
              </a:rPr>
              <a:t>you</a:t>
            </a:r>
            <a:r>
              <a:rPr sz="1900" spc="-30" dirty="0">
                <a:latin typeface="Arial MT"/>
                <a:cs typeface="Arial MT"/>
              </a:rPr>
              <a:t> </a:t>
            </a:r>
            <a:r>
              <a:rPr sz="1900" dirty="0">
                <a:latin typeface="Arial MT"/>
                <a:cs typeface="Arial MT"/>
              </a:rPr>
              <a:t>have</a:t>
            </a:r>
            <a:r>
              <a:rPr sz="1900" spc="-25" dirty="0">
                <a:latin typeface="Arial MT"/>
                <a:cs typeface="Arial MT"/>
              </a:rPr>
              <a:t> </a:t>
            </a:r>
            <a:r>
              <a:rPr sz="1900" dirty="0">
                <a:latin typeface="Arial MT"/>
                <a:cs typeface="Arial MT"/>
              </a:rPr>
              <a:t>a</a:t>
            </a:r>
            <a:r>
              <a:rPr sz="1900" spc="-30" dirty="0">
                <a:latin typeface="Arial MT"/>
                <a:cs typeface="Arial MT"/>
              </a:rPr>
              <a:t> </a:t>
            </a:r>
            <a:r>
              <a:rPr sz="1900" dirty="0">
                <a:latin typeface="Arial MT"/>
                <a:cs typeface="Arial MT"/>
              </a:rPr>
              <a:t>group</a:t>
            </a:r>
            <a:r>
              <a:rPr sz="1900" spc="-20" dirty="0">
                <a:latin typeface="Arial MT"/>
                <a:cs typeface="Arial MT"/>
              </a:rPr>
              <a:t> </a:t>
            </a:r>
            <a:r>
              <a:rPr sz="1900" dirty="0">
                <a:latin typeface="Arial MT"/>
                <a:cs typeface="Arial MT"/>
              </a:rPr>
              <a:t>of</a:t>
            </a:r>
            <a:r>
              <a:rPr sz="1900" spc="-40" dirty="0">
                <a:latin typeface="Arial MT"/>
                <a:cs typeface="Arial MT"/>
              </a:rPr>
              <a:t> </a:t>
            </a:r>
            <a:r>
              <a:rPr sz="1900" dirty="0">
                <a:latin typeface="Arial MT"/>
                <a:cs typeface="Arial MT"/>
              </a:rPr>
              <a:t>nodes</a:t>
            </a:r>
            <a:r>
              <a:rPr sz="1900" spc="-20" dirty="0">
                <a:latin typeface="Arial MT"/>
                <a:cs typeface="Arial MT"/>
              </a:rPr>
              <a:t> </a:t>
            </a:r>
            <a:r>
              <a:rPr sz="1900" dirty="0">
                <a:latin typeface="Arial MT"/>
                <a:cs typeface="Arial MT"/>
              </a:rPr>
              <a:t>managed</a:t>
            </a:r>
            <a:r>
              <a:rPr sz="1900" spc="-10" dirty="0">
                <a:latin typeface="Arial MT"/>
                <a:cs typeface="Arial MT"/>
              </a:rPr>
              <a:t> </a:t>
            </a:r>
            <a:r>
              <a:rPr sz="1900" dirty="0">
                <a:latin typeface="Arial MT"/>
                <a:cs typeface="Arial MT"/>
              </a:rPr>
              <a:t>as</a:t>
            </a:r>
            <a:r>
              <a:rPr sz="1900" spc="-30" dirty="0">
                <a:latin typeface="Arial MT"/>
                <a:cs typeface="Arial MT"/>
              </a:rPr>
              <a:t> </a:t>
            </a:r>
            <a:r>
              <a:rPr sz="1900" dirty="0">
                <a:latin typeface="Arial MT"/>
                <a:cs typeface="Arial MT"/>
              </a:rPr>
              <a:t>a</a:t>
            </a:r>
            <a:r>
              <a:rPr sz="1900" spc="-40" dirty="0">
                <a:latin typeface="Arial MT"/>
                <a:cs typeface="Arial MT"/>
              </a:rPr>
              <a:t> </a:t>
            </a:r>
            <a:r>
              <a:rPr sz="1900" spc="-10" dirty="0">
                <a:latin typeface="Arial MT"/>
                <a:cs typeface="Arial MT"/>
              </a:rPr>
              <a:t>cluster</a:t>
            </a:r>
            <a:endParaRPr sz="1900">
              <a:latin typeface="Arial MT"/>
              <a:cs typeface="Arial MT"/>
            </a:endParaRPr>
          </a:p>
          <a:p>
            <a:pPr marL="850265" lvl="1" indent="-368300">
              <a:lnSpc>
                <a:spcPct val="100000"/>
              </a:lnSpc>
              <a:spcBef>
                <a:spcPts val="595"/>
              </a:spcBef>
              <a:buSzPct val="129411"/>
              <a:buChar char="•"/>
              <a:tabLst>
                <a:tab pos="850265" algn="l"/>
              </a:tabLst>
            </a:pPr>
            <a:r>
              <a:rPr sz="1700" dirty="0">
                <a:latin typeface="Arial MT"/>
                <a:cs typeface="Arial MT"/>
              </a:rPr>
              <a:t>Create</a:t>
            </a:r>
            <a:r>
              <a:rPr sz="1700" spc="-45" dirty="0">
                <a:latin typeface="Arial MT"/>
                <a:cs typeface="Arial MT"/>
              </a:rPr>
              <a:t> </a:t>
            </a:r>
            <a:r>
              <a:rPr sz="1700" dirty="0">
                <a:latin typeface="Arial MT"/>
                <a:cs typeface="Arial MT"/>
              </a:rPr>
              <a:t>a</a:t>
            </a:r>
            <a:r>
              <a:rPr sz="1700" spc="-55" dirty="0">
                <a:latin typeface="Arial MT"/>
                <a:cs typeface="Arial MT"/>
              </a:rPr>
              <a:t> </a:t>
            </a:r>
            <a:r>
              <a:rPr sz="1700" dirty="0">
                <a:latin typeface="Arial MT"/>
                <a:cs typeface="Arial MT"/>
              </a:rPr>
              <a:t>distributed</a:t>
            </a:r>
            <a:r>
              <a:rPr sz="1700" spc="-50" dirty="0">
                <a:latin typeface="Arial MT"/>
                <a:cs typeface="Arial MT"/>
              </a:rPr>
              <a:t> </a:t>
            </a:r>
            <a:r>
              <a:rPr sz="1700" dirty="0">
                <a:latin typeface="Arial MT"/>
                <a:cs typeface="Arial MT"/>
              </a:rPr>
              <a:t>data</a:t>
            </a:r>
            <a:r>
              <a:rPr sz="1700" spc="-40" dirty="0">
                <a:latin typeface="Arial MT"/>
                <a:cs typeface="Arial MT"/>
              </a:rPr>
              <a:t> </a:t>
            </a:r>
            <a:r>
              <a:rPr sz="1700" dirty="0">
                <a:latin typeface="Arial MT"/>
                <a:cs typeface="Arial MT"/>
              </a:rPr>
              <a:t>processing</a:t>
            </a:r>
            <a:r>
              <a:rPr sz="1700" spc="-50" dirty="0">
                <a:latin typeface="Arial MT"/>
                <a:cs typeface="Arial MT"/>
              </a:rPr>
              <a:t> </a:t>
            </a:r>
            <a:r>
              <a:rPr sz="1700" spc="-10" dirty="0">
                <a:latin typeface="Arial MT"/>
                <a:cs typeface="Arial MT"/>
              </a:rPr>
              <a:t>capability.</a:t>
            </a:r>
            <a:endParaRPr sz="1700">
              <a:latin typeface="Arial MT"/>
              <a:cs typeface="Arial MT"/>
            </a:endParaRPr>
          </a:p>
          <a:p>
            <a:pPr marL="850265" lvl="1" indent="-368300">
              <a:lnSpc>
                <a:spcPts val="1835"/>
              </a:lnSpc>
              <a:spcBef>
                <a:spcPts val="600"/>
              </a:spcBef>
              <a:buSzPct val="129411"/>
              <a:buChar char="•"/>
              <a:tabLst>
                <a:tab pos="850265" algn="l"/>
              </a:tabLst>
            </a:pPr>
            <a:r>
              <a:rPr sz="1700" dirty="0">
                <a:latin typeface="Arial MT"/>
                <a:cs typeface="Arial MT"/>
              </a:rPr>
              <a:t>Master</a:t>
            </a:r>
            <a:r>
              <a:rPr sz="1700" spc="-40" dirty="0">
                <a:latin typeface="Arial MT"/>
                <a:cs typeface="Arial MT"/>
              </a:rPr>
              <a:t> </a:t>
            </a:r>
            <a:r>
              <a:rPr sz="1700" dirty="0">
                <a:latin typeface="Arial MT"/>
                <a:cs typeface="Arial MT"/>
              </a:rPr>
              <a:t>node</a:t>
            </a:r>
            <a:r>
              <a:rPr sz="1700" spc="-30" dirty="0">
                <a:latin typeface="Arial MT"/>
                <a:cs typeface="Arial MT"/>
              </a:rPr>
              <a:t> </a:t>
            </a:r>
            <a:r>
              <a:rPr sz="1700" dirty="0">
                <a:latin typeface="Arial MT"/>
                <a:cs typeface="Arial MT"/>
              </a:rPr>
              <a:t>takes</a:t>
            </a:r>
            <a:r>
              <a:rPr sz="1700" spc="-30" dirty="0">
                <a:latin typeface="Arial MT"/>
                <a:cs typeface="Arial MT"/>
              </a:rPr>
              <a:t> </a:t>
            </a:r>
            <a:r>
              <a:rPr sz="1700" dirty="0">
                <a:latin typeface="Arial MT"/>
                <a:cs typeface="Arial MT"/>
              </a:rPr>
              <a:t>a</a:t>
            </a:r>
            <a:r>
              <a:rPr sz="1700" spc="-30" dirty="0">
                <a:latin typeface="Arial MT"/>
                <a:cs typeface="Arial MT"/>
              </a:rPr>
              <a:t> </a:t>
            </a:r>
            <a:r>
              <a:rPr sz="1700" dirty="0">
                <a:latin typeface="Arial MT"/>
                <a:cs typeface="Arial MT"/>
              </a:rPr>
              <a:t>dataset</a:t>
            </a:r>
            <a:r>
              <a:rPr sz="1700" spc="-25" dirty="0">
                <a:latin typeface="Arial MT"/>
                <a:cs typeface="Arial MT"/>
              </a:rPr>
              <a:t> </a:t>
            </a:r>
            <a:r>
              <a:rPr sz="1700" dirty="0">
                <a:latin typeface="Arial MT"/>
                <a:cs typeface="Arial MT"/>
              </a:rPr>
              <a:t>and</a:t>
            </a:r>
            <a:r>
              <a:rPr sz="1700" spc="-30" dirty="0">
                <a:latin typeface="Arial MT"/>
                <a:cs typeface="Arial MT"/>
              </a:rPr>
              <a:t> </a:t>
            </a:r>
            <a:r>
              <a:rPr sz="1700" dirty="0">
                <a:latin typeface="Arial MT"/>
                <a:cs typeface="Arial MT"/>
              </a:rPr>
              <a:t>distributes</a:t>
            </a:r>
            <a:r>
              <a:rPr sz="1700" spc="-40" dirty="0">
                <a:latin typeface="Arial MT"/>
                <a:cs typeface="Arial MT"/>
              </a:rPr>
              <a:t> </a:t>
            </a:r>
            <a:r>
              <a:rPr sz="1700" dirty="0">
                <a:latin typeface="Arial MT"/>
                <a:cs typeface="Arial MT"/>
              </a:rPr>
              <a:t>/</a:t>
            </a:r>
            <a:r>
              <a:rPr sz="1700" spc="-35" dirty="0">
                <a:latin typeface="Arial MT"/>
                <a:cs typeface="Arial MT"/>
              </a:rPr>
              <a:t> </a:t>
            </a:r>
            <a:r>
              <a:rPr sz="1700" dirty="0">
                <a:latin typeface="Arial MT"/>
                <a:cs typeface="Arial MT"/>
              </a:rPr>
              <a:t>partitions</a:t>
            </a:r>
            <a:r>
              <a:rPr sz="1700" spc="-30" dirty="0">
                <a:latin typeface="Arial MT"/>
                <a:cs typeface="Arial MT"/>
              </a:rPr>
              <a:t> </a:t>
            </a:r>
            <a:r>
              <a:rPr sz="1700" dirty="0">
                <a:latin typeface="Arial MT"/>
                <a:cs typeface="Arial MT"/>
              </a:rPr>
              <a:t>the</a:t>
            </a:r>
            <a:r>
              <a:rPr sz="1700" spc="-30" dirty="0">
                <a:latin typeface="Arial MT"/>
                <a:cs typeface="Arial MT"/>
              </a:rPr>
              <a:t> </a:t>
            </a:r>
            <a:r>
              <a:rPr sz="1700" dirty="0">
                <a:latin typeface="Arial MT"/>
                <a:cs typeface="Arial MT"/>
              </a:rPr>
              <a:t>data</a:t>
            </a:r>
            <a:r>
              <a:rPr sz="1700" spc="-25" dirty="0">
                <a:latin typeface="Arial MT"/>
                <a:cs typeface="Arial MT"/>
              </a:rPr>
              <a:t> </a:t>
            </a:r>
            <a:r>
              <a:rPr sz="1700" dirty="0">
                <a:latin typeface="Arial MT"/>
                <a:cs typeface="Arial MT"/>
              </a:rPr>
              <a:t>on</a:t>
            </a:r>
            <a:r>
              <a:rPr sz="1700" spc="-30" dirty="0">
                <a:latin typeface="Arial MT"/>
                <a:cs typeface="Arial MT"/>
              </a:rPr>
              <a:t> </a:t>
            </a:r>
            <a:r>
              <a:rPr sz="1700" dirty="0">
                <a:latin typeface="Arial MT"/>
                <a:cs typeface="Arial MT"/>
              </a:rPr>
              <a:t>multiple</a:t>
            </a:r>
            <a:r>
              <a:rPr sz="1700" spc="-55" dirty="0">
                <a:latin typeface="Arial MT"/>
                <a:cs typeface="Arial MT"/>
              </a:rPr>
              <a:t> </a:t>
            </a:r>
            <a:r>
              <a:rPr sz="1700" dirty="0">
                <a:latin typeface="Arial MT"/>
                <a:cs typeface="Arial MT"/>
              </a:rPr>
              <a:t>active</a:t>
            </a:r>
            <a:r>
              <a:rPr sz="1700" spc="-40" dirty="0">
                <a:latin typeface="Arial MT"/>
                <a:cs typeface="Arial MT"/>
              </a:rPr>
              <a:t> </a:t>
            </a:r>
            <a:r>
              <a:rPr sz="1700" dirty="0">
                <a:latin typeface="Arial MT"/>
                <a:cs typeface="Arial MT"/>
              </a:rPr>
              <a:t>slaves</a:t>
            </a:r>
            <a:r>
              <a:rPr sz="1700" spc="-35" dirty="0">
                <a:latin typeface="Arial MT"/>
                <a:cs typeface="Arial MT"/>
              </a:rPr>
              <a:t> </a:t>
            </a:r>
            <a:r>
              <a:rPr sz="1700" dirty="0">
                <a:latin typeface="Arial MT"/>
                <a:cs typeface="Arial MT"/>
              </a:rPr>
              <a:t>that</a:t>
            </a:r>
            <a:r>
              <a:rPr sz="1700" spc="-25" dirty="0">
                <a:latin typeface="Arial MT"/>
                <a:cs typeface="Arial MT"/>
              </a:rPr>
              <a:t> </a:t>
            </a:r>
            <a:r>
              <a:rPr sz="1700" spc="-20" dirty="0">
                <a:latin typeface="Arial MT"/>
                <a:cs typeface="Arial MT"/>
              </a:rPr>
              <a:t>have</a:t>
            </a:r>
            <a:endParaRPr sz="1700">
              <a:latin typeface="Arial MT"/>
              <a:cs typeface="Arial MT"/>
            </a:endParaRPr>
          </a:p>
          <a:p>
            <a:pPr marL="850900">
              <a:lnSpc>
                <a:spcPts val="1835"/>
              </a:lnSpc>
            </a:pPr>
            <a:r>
              <a:rPr sz="1700" dirty="0">
                <a:latin typeface="Arial MT"/>
                <a:cs typeface="Arial MT"/>
              </a:rPr>
              <a:t>enough</a:t>
            </a:r>
            <a:r>
              <a:rPr sz="1700" spc="-75" dirty="0">
                <a:latin typeface="Arial MT"/>
                <a:cs typeface="Arial MT"/>
              </a:rPr>
              <a:t> </a:t>
            </a:r>
            <a:r>
              <a:rPr sz="1700" spc="-10" dirty="0">
                <a:latin typeface="Arial MT"/>
                <a:cs typeface="Arial MT"/>
              </a:rPr>
              <a:t>resources.</a:t>
            </a:r>
            <a:endParaRPr sz="1700">
              <a:latin typeface="Arial MT"/>
              <a:cs typeface="Arial MT"/>
            </a:endParaRPr>
          </a:p>
          <a:p>
            <a:pPr marL="850900" marR="384810" lvl="1" indent="-368935">
              <a:lnSpc>
                <a:spcPts val="1630"/>
              </a:lnSpc>
              <a:spcBef>
                <a:spcPts val="985"/>
              </a:spcBef>
              <a:buSzPct val="129411"/>
              <a:buChar char="•"/>
              <a:tabLst>
                <a:tab pos="850900" algn="l"/>
              </a:tabLst>
            </a:pPr>
            <a:r>
              <a:rPr sz="1700" dirty="0">
                <a:latin typeface="Arial MT"/>
                <a:cs typeface="Arial MT"/>
              </a:rPr>
              <a:t>Slaves</a:t>
            </a:r>
            <a:r>
              <a:rPr sz="1700" spc="-25" dirty="0">
                <a:latin typeface="Arial MT"/>
                <a:cs typeface="Arial MT"/>
              </a:rPr>
              <a:t> </a:t>
            </a:r>
            <a:r>
              <a:rPr sz="1700" dirty="0">
                <a:latin typeface="Arial MT"/>
                <a:cs typeface="Arial MT"/>
              </a:rPr>
              <a:t>process</a:t>
            </a:r>
            <a:r>
              <a:rPr sz="1700" spc="-25" dirty="0">
                <a:latin typeface="Arial MT"/>
                <a:cs typeface="Arial MT"/>
              </a:rPr>
              <a:t> </a:t>
            </a:r>
            <a:r>
              <a:rPr sz="1700" dirty="0">
                <a:latin typeface="Arial MT"/>
                <a:cs typeface="Arial MT"/>
              </a:rPr>
              <a:t>the</a:t>
            </a:r>
            <a:r>
              <a:rPr sz="1700" spc="-10" dirty="0">
                <a:latin typeface="Arial MT"/>
                <a:cs typeface="Arial MT"/>
              </a:rPr>
              <a:t> </a:t>
            </a:r>
            <a:r>
              <a:rPr sz="1700" dirty="0">
                <a:latin typeface="Arial MT"/>
                <a:cs typeface="Arial MT"/>
              </a:rPr>
              <a:t>data</a:t>
            </a:r>
            <a:r>
              <a:rPr sz="1700" spc="-20" dirty="0">
                <a:latin typeface="Arial MT"/>
                <a:cs typeface="Arial MT"/>
              </a:rPr>
              <a:t> </a:t>
            </a:r>
            <a:r>
              <a:rPr sz="1700" dirty="0">
                <a:latin typeface="Arial MT"/>
                <a:cs typeface="Arial MT"/>
              </a:rPr>
              <a:t>and</a:t>
            </a:r>
            <a:r>
              <a:rPr sz="1700" spc="-20" dirty="0">
                <a:latin typeface="Arial MT"/>
                <a:cs typeface="Arial MT"/>
              </a:rPr>
              <a:t> </a:t>
            </a:r>
            <a:r>
              <a:rPr sz="1700" dirty="0">
                <a:latin typeface="Arial MT"/>
                <a:cs typeface="Arial MT"/>
              </a:rPr>
              <a:t>send</a:t>
            </a:r>
            <a:r>
              <a:rPr sz="1700" spc="-20" dirty="0">
                <a:latin typeface="Arial MT"/>
                <a:cs typeface="Arial MT"/>
              </a:rPr>
              <a:t> </a:t>
            </a:r>
            <a:r>
              <a:rPr sz="1700" dirty="0">
                <a:latin typeface="Arial MT"/>
                <a:cs typeface="Arial MT"/>
              </a:rPr>
              <a:t>results</a:t>
            </a:r>
            <a:r>
              <a:rPr sz="1700" spc="-20" dirty="0">
                <a:latin typeface="Arial MT"/>
                <a:cs typeface="Arial MT"/>
              </a:rPr>
              <a:t> </a:t>
            </a:r>
            <a:r>
              <a:rPr sz="1700" dirty="0">
                <a:latin typeface="Arial MT"/>
                <a:cs typeface="Arial MT"/>
              </a:rPr>
              <a:t>back</a:t>
            </a:r>
            <a:r>
              <a:rPr sz="1700" spc="-30" dirty="0">
                <a:latin typeface="Arial MT"/>
                <a:cs typeface="Arial MT"/>
              </a:rPr>
              <a:t> </a:t>
            </a:r>
            <a:r>
              <a:rPr sz="1700" dirty="0">
                <a:latin typeface="Arial MT"/>
                <a:cs typeface="Arial MT"/>
              </a:rPr>
              <a:t>to</a:t>
            </a:r>
            <a:r>
              <a:rPr sz="1700" spc="-20" dirty="0">
                <a:latin typeface="Arial MT"/>
                <a:cs typeface="Arial MT"/>
              </a:rPr>
              <a:t> </a:t>
            </a:r>
            <a:r>
              <a:rPr sz="1700" dirty="0">
                <a:latin typeface="Arial MT"/>
                <a:cs typeface="Arial MT"/>
              </a:rPr>
              <a:t>Master.</a:t>
            </a:r>
            <a:r>
              <a:rPr sz="1700" spc="-15" dirty="0">
                <a:latin typeface="Arial MT"/>
                <a:cs typeface="Arial MT"/>
              </a:rPr>
              <a:t> </a:t>
            </a:r>
            <a:r>
              <a:rPr sz="1700" dirty="0">
                <a:latin typeface="Arial MT"/>
                <a:cs typeface="Arial MT"/>
              </a:rPr>
              <a:t>Master</a:t>
            </a:r>
            <a:r>
              <a:rPr sz="1700" spc="-25" dirty="0">
                <a:latin typeface="Arial MT"/>
                <a:cs typeface="Arial MT"/>
              </a:rPr>
              <a:t> </a:t>
            </a:r>
            <a:r>
              <a:rPr sz="1700" dirty="0">
                <a:latin typeface="Arial MT"/>
                <a:cs typeface="Arial MT"/>
              </a:rPr>
              <a:t>merges</a:t>
            </a:r>
            <a:r>
              <a:rPr sz="1700" spc="-30" dirty="0">
                <a:latin typeface="Arial MT"/>
                <a:cs typeface="Arial MT"/>
              </a:rPr>
              <a:t> </a:t>
            </a:r>
            <a:r>
              <a:rPr sz="1700" dirty="0">
                <a:latin typeface="Arial MT"/>
                <a:cs typeface="Arial MT"/>
              </a:rPr>
              <a:t>/</a:t>
            </a:r>
            <a:r>
              <a:rPr sz="1700" spc="-15" dirty="0">
                <a:latin typeface="Arial MT"/>
                <a:cs typeface="Arial MT"/>
              </a:rPr>
              <a:t> </a:t>
            </a:r>
            <a:r>
              <a:rPr sz="1700" dirty="0">
                <a:latin typeface="Arial MT"/>
                <a:cs typeface="Arial MT"/>
              </a:rPr>
              <a:t>reduces</a:t>
            </a:r>
            <a:r>
              <a:rPr sz="1700" spc="-35" dirty="0">
                <a:latin typeface="Arial MT"/>
                <a:cs typeface="Arial MT"/>
              </a:rPr>
              <a:t> </a:t>
            </a:r>
            <a:r>
              <a:rPr sz="1700" dirty="0">
                <a:latin typeface="Arial MT"/>
                <a:cs typeface="Arial MT"/>
              </a:rPr>
              <a:t>the</a:t>
            </a:r>
            <a:r>
              <a:rPr sz="1700" spc="-5" dirty="0">
                <a:latin typeface="Arial MT"/>
                <a:cs typeface="Arial MT"/>
              </a:rPr>
              <a:t> </a:t>
            </a:r>
            <a:r>
              <a:rPr sz="1700" dirty="0">
                <a:latin typeface="Arial MT"/>
                <a:cs typeface="Arial MT"/>
              </a:rPr>
              <a:t>data</a:t>
            </a:r>
            <a:r>
              <a:rPr sz="1700" spc="-15" dirty="0">
                <a:latin typeface="Arial MT"/>
                <a:cs typeface="Arial MT"/>
              </a:rPr>
              <a:t> </a:t>
            </a:r>
            <a:r>
              <a:rPr sz="1700" spc="-25" dirty="0">
                <a:latin typeface="Arial MT"/>
                <a:cs typeface="Arial MT"/>
              </a:rPr>
              <a:t>and </a:t>
            </a:r>
            <a:r>
              <a:rPr sz="1700" dirty="0">
                <a:latin typeface="Arial MT"/>
                <a:cs typeface="Arial MT"/>
              </a:rPr>
              <a:t>reports</a:t>
            </a:r>
            <a:r>
              <a:rPr sz="1700" spc="-25" dirty="0">
                <a:latin typeface="Arial MT"/>
                <a:cs typeface="Arial MT"/>
              </a:rPr>
              <a:t> </a:t>
            </a:r>
            <a:r>
              <a:rPr sz="1700" dirty="0">
                <a:latin typeface="Arial MT"/>
                <a:cs typeface="Arial MT"/>
              </a:rPr>
              <a:t>back</a:t>
            </a:r>
            <a:r>
              <a:rPr sz="1700" spc="-20" dirty="0">
                <a:latin typeface="Arial MT"/>
                <a:cs typeface="Arial MT"/>
              </a:rPr>
              <a:t> </a:t>
            </a:r>
            <a:r>
              <a:rPr sz="1700" dirty="0">
                <a:latin typeface="Arial MT"/>
                <a:cs typeface="Arial MT"/>
              </a:rPr>
              <a:t>to</a:t>
            </a:r>
            <a:r>
              <a:rPr sz="1700" spc="-25" dirty="0">
                <a:latin typeface="Arial MT"/>
                <a:cs typeface="Arial MT"/>
              </a:rPr>
              <a:t> </a:t>
            </a:r>
            <a:r>
              <a:rPr sz="1700" dirty="0">
                <a:latin typeface="Arial MT"/>
                <a:cs typeface="Arial MT"/>
              </a:rPr>
              <a:t>the</a:t>
            </a:r>
            <a:r>
              <a:rPr sz="1700" spc="-10" dirty="0">
                <a:latin typeface="Arial MT"/>
                <a:cs typeface="Arial MT"/>
              </a:rPr>
              <a:t> user.</a:t>
            </a:r>
            <a:endParaRPr sz="1700">
              <a:latin typeface="Arial MT"/>
              <a:cs typeface="Arial MT"/>
            </a:endParaRPr>
          </a:p>
          <a:p>
            <a:pPr marL="850265" lvl="1" indent="-368300">
              <a:lnSpc>
                <a:spcPct val="100000"/>
              </a:lnSpc>
              <a:spcBef>
                <a:spcPts val="605"/>
              </a:spcBef>
              <a:buSzPct val="129411"/>
              <a:buChar char="•"/>
              <a:tabLst>
                <a:tab pos="850265" algn="l"/>
              </a:tabLst>
            </a:pPr>
            <a:r>
              <a:rPr sz="1700" dirty="0">
                <a:latin typeface="Arial MT"/>
                <a:cs typeface="Arial MT"/>
              </a:rPr>
              <a:t>Use</a:t>
            </a:r>
            <a:r>
              <a:rPr sz="1700" spc="-40" dirty="0">
                <a:latin typeface="Arial MT"/>
                <a:cs typeface="Arial MT"/>
              </a:rPr>
              <a:t> </a:t>
            </a:r>
            <a:r>
              <a:rPr sz="1700" dirty="0">
                <a:latin typeface="Arial MT"/>
                <a:cs typeface="Arial MT"/>
              </a:rPr>
              <a:t>blocking</a:t>
            </a:r>
            <a:r>
              <a:rPr sz="1700" spc="-50" dirty="0">
                <a:latin typeface="Arial MT"/>
                <a:cs typeface="Arial MT"/>
              </a:rPr>
              <a:t> </a:t>
            </a:r>
            <a:r>
              <a:rPr sz="1700" dirty="0">
                <a:latin typeface="Arial MT"/>
                <a:cs typeface="Arial MT"/>
              </a:rPr>
              <a:t>vs</a:t>
            </a:r>
            <a:r>
              <a:rPr sz="1700" spc="-40" dirty="0">
                <a:latin typeface="Arial MT"/>
                <a:cs typeface="Arial MT"/>
              </a:rPr>
              <a:t> </a:t>
            </a:r>
            <a:r>
              <a:rPr sz="1700" spc="-10" dirty="0">
                <a:latin typeface="Arial MT"/>
                <a:cs typeface="Arial MT"/>
              </a:rPr>
              <a:t>non-</a:t>
            </a:r>
            <a:r>
              <a:rPr sz="1700" dirty="0">
                <a:latin typeface="Arial MT"/>
                <a:cs typeface="Arial MT"/>
              </a:rPr>
              <a:t>blocking</a:t>
            </a:r>
            <a:r>
              <a:rPr sz="1700" spc="-30" dirty="0">
                <a:latin typeface="Arial MT"/>
                <a:cs typeface="Arial MT"/>
              </a:rPr>
              <a:t> </a:t>
            </a:r>
            <a:r>
              <a:rPr sz="1700" dirty="0">
                <a:latin typeface="Arial MT"/>
                <a:cs typeface="Arial MT"/>
              </a:rPr>
              <a:t>messages</a:t>
            </a:r>
            <a:r>
              <a:rPr sz="1700" spc="-30" dirty="0">
                <a:latin typeface="Arial MT"/>
                <a:cs typeface="Arial MT"/>
              </a:rPr>
              <a:t> </a:t>
            </a:r>
            <a:r>
              <a:rPr sz="1700" dirty="0">
                <a:latin typeface="Arial MT"/>
                <a:cs typeface="Arial MT"/>
              </a:rPr>
              <a:t>in</a:t>
            </a:r>
            <a:r>
              <a:rPr sz="1700" spc="-30" dirty="0">
                <a:latin typeface="Arial MT"/>
                <a:cs typeface="Arial MT"/>
              </a:rPr>
              <a:t> </a:t>
            </a:r>
            <a:r>
              <a:rPr sz="1700" spc="-10" dirty="0">
                <a:latin typeface="Arial MT"/>
                <a:cs typeface="Arial MT"/>
              </a:rPr>
              <a:t>OpenMPI.</a:t>
            </a:r>
            <a:endParaRPr sz="1700">
              <a:latin typeface="Arial MT"/>
              <a:cs typeface="Arial MT"/>
            </a:endParaRPr>
          </a:p>
          <a:p>
            <a:pPr marL="850265" lvl="1" indent="-368300">
              <a:lnSpc>
                <a:spcPct val="100000"/>
              </a:lnSpc>
              <a:spcBef>
                <a:spcPts val="600"/>
              </a:spcBef>
              <a:buSzPct val="129411"/>
              <a:buChar char="•"/>
              <a:tabLst>
                <a:tab pos="850265" algn="l"/>
              </a:tabLst>
            </a:pPr>
            <a:r>
              <a:rPr sz="1700" dirty="0">
                <a:latin typeface="Arial MT"/>
                <a:cs typeface="Arial MT"/>
              </a:rPr>
              <a:t>Status</a:t>
            </a:r>
            <a:r>
              <a:rPr sz="1700" spc="-10" dirty="0">
                <a:latin typeface="Arial MT"/>
                <a:cs typeface="Arial MT"/>
              </a:rPr>
              <a:t> </a:t>
            </a:r>
            <a:r>
              <a:rPr sz="1700" dirty="0">
                <a:latin typeface="Arial MT"/>
                <a:cs typeface="Arial MT"/>
              </a:rPr>
              <a:t>of</a:t>
            </a:r>
            <a:r>
              <a:rPr sz="1700" spc="-30" dirty="0">
                <a:latin typeface="Arial MT"/>
                <a:cs typeface="Arial MT"/>
              </a:rPr>
              <a:t> </a:t>
            </a:r>
            <a:r>
              <a:rPr sz="1700" dirty="0">
                <a:latin typeface="Arial MT"/>
                <a:cs typeface="Arial MT"/>
              </a:rPr>
              <a:t>the</a:t>
            </a:r>
            <a:r>
              <a:rPr sz="1700" spc="-10" dirty="0">
                <a:latin typeface="Arial MT"/>
                <a:cs typeface="Arial MT"/>
              </a:rPr>
              <a:t> </a:t>
            </a:r>
            <a:r>
              <a:rPr sz="1700" dirty="0">
                <a:latin typeface="Arial MT"/>
                <a:cs typeface="Arial MT"/>
              </a:rPr>
              <a:t>work</a:t>
            </a:r>
            <a:r>
              <a:rPr sz="1700" spc="-30" dirty="0">
                <a:latin typeface="Arial MT"/>
                <a:cs typeface="Arial MT"/>
              </a:rPr>
              <a:t> </a:t>
            </a:r>
            <a:r>
              <a:rPr sz="1700" dirty="0">
                <a:latin typeface="Arial MT"/>
                <a:cs typeface="Arial MT"/>
              </a:rPr>
              <a:t>at</a:t>
            </a:r>
            <a:r>
              <a:rPr sz="1700" spc="-30" dirty="0">
                <a:latin typeface="Arial MT"/>
                <a:cs typeface="Arial MT"/>
              </a:rPr>
              <a:t> </a:t>
            </a:r>
            <a:r>
              <a:rPr sz="1700" dirty="0">
                <a:latin typeface="Arial MT"/>
                <a:cs typeface="Arial MT"/>
              </a:rPr>
              <a:t>slaves</a:t>
            </a:r>
            <a:r>
              <a:rPr sz="1700" spc="-30" dirty="0">
                <a:latin typeface="Arial MT"/>
                <a:cs typeface="Arial MT"/>
              </a:rPr>
              <a:t> </a:t>
            </a:r>
            <a:r>
              <a:rPr sz="1700" dirty="0">
                <a:latin typeface="Arial MT"/>
                <a:cs typeface="Arial MT"/>
              </a:rPr>
              <a:t>is</a:t>
            </a:r>
            <a:r>
              <a:rPr sz="1700" spc="-25" dirty="0">
                <a:latin typeface="Arial MT"/>
                <a:cs typeface="Arial MT"/>
              </a:rPr>
              <a:t> </a:t>
            </a:r>
            <a:r>
              <a:rPr sz="1700" dirty="0">
                <a:latin typeface="Arial MT"/>
                <a:cs typeface="Arial MT"/>
              </a:rPr>
              <a:t>reported</a:t>
            </a:r>
            <a:r>
              <a:rPr sz="1700" spc="-15" dirty="0">
                <a:latin typeface="Arial MT"/>
                <a:cs typeface="Arial MT"/>
              </a:rPr>
              <a:t> </a:t>
            </a:r>
            <a:r>
              <a:rPr sz="1700" dirty="0">
                <a:latin typeface="Arial MT"/>
                <a:cs typeface="Arial MT"/>
              </a:rPr>
              <a:t>back</a:t>
            </a:r>
            <a:r>
              <a:rPr sz="1700" spc="-30" dirty="0">
                <a:latin typeface="Arial MT"/>
                <a:cs typeface="Arial MT"/>
              </a:rPr>
              <a:t> </a:t>
            </a:r>
            <a:r>
              <a:rPr sz="1700" dirty="0">
                <a:latin typeface="Arial MT"/>
                <a:cs typeface="Arial MT"/>
              </a:rPr>
              <a:t>to</a:t>
            </a:r>
            <a:r>
              <a:rPr sz="1700" spc="-25" dirty="0">
                <a:latin typeface="Arial MT"/>
                <a:cs typeface="Arial MT"/>
              </a:rPr>
              <a:t> </a:t>
            </a:r>
            <a:r>
              <a:rPr sz="1700" dirty="0">
                <a:latin typeface="Arial MT"/>
                <a:cs typeface="Arial MT"/>
              </a:rPr>
              <a:t>the</a:t>
            </a:r>
            <a:r>
              <a:rPr sz="1700" spc="-10" dirty="0">
                <a:latin typeface="Arial MT"/>
                <a:cs typeface="Arial MT"/>
              </a:rPr>
              <a:t> </a:t>
            </a:r>
            <a:r>
              <a:rPr sz="1700" dirty="0">
                <a:latin typeface="Arial MT"/>
                <a:cs typeface="Arial MT"/>
              </a:rPr>
              <a:t>master</a:t>
            </a:r>
            <a:r>
              <a:rPr sz="1700" spc="-25" dirty="0">
                <a:latin typeface="Arial MT"/>
                <a:cs typeface="Arial MT"/>
              </a:rPr>
              <a:t> </a:t>
            </a:r>
            <a:r>
              <a:rPr sz="1700" dirty="0">
                <a:latin typeface="Arial MT"/>
                <a:cs typeface="Arial MT"/>
              </a:rPr>
              <a:t>as</a:t>
            </a:r>
            <a:r>
              <a:rPr sz="1700" spc="-35" dirty="0">
                <a:latin typeface="Arial MT"/>
                <a:cs typeface="Arial MT"/>
              </a:rPr>
              <a:t> </a:t>
            </a:r>
            <a:r>
              <a:rPr sz="1700" dirty="0">
                <a:latin typeface="Arial MT"/>
                <a:cs typeface="Arial MT"/>
              </a:rPr>
              <a:t>work</a:t>
            </a:r>
            <a:r>
              <a:rPr sz="1700" spc="-15" dirty="0">
                <a:latin typeface="Arial MT"/>
                <a:cs typeface="Arial MT"/>
              </a:rPr>
              <a:t> </a:t>
            </a:r>
            <a:r>
              <a:rPr sz="1700" dirty="0">
                <a:latin typeface="Arial MT"/>
                <a:cs typeface="Arial MT"/>
              </a:rPr>
              <a:t>progresses</a:t>
            </a:r>
            <a:r>
              <a:rPr sz="1700" spc="-25" dirty="0">
                <a:latin typeface="Arial MT"/>
                <a:cs typeface="Arial MT"/>
              </a:rPr>
              <a:t> </a:t>
            </a:r>
            <a:r>
              <a:rPr sz="1700" dirty="0">
                <a:latin typeface="Arial MT"/>
                <a:cs typeface="Arial MT"/>
              </a:rPr>
              <a:t>and</a:t>
            </a:r>
            <a:r>
              <a:rPr sz="1700" spc="-20" dirty="0">
                <a:latin typeface="Arial MT"/>
                <a:cs typeface="Arial MT"/>
              </a:rPr>
              <a:t> </a:t>
            </a:r>
            <a:r>
              <a:rPr sz="1700" spc="-10" dirty="0">
                <a:latin typeface="Arial MT"/>
                <a:cs typeface="Arial MT"/>
              </a:rPr>
              <a:t>finishes.</a:t>
            </a:r>
            <a:endParaRPr sz="1700">
              <a:latin typeface="Arial MT"/>
              <a:cs typeface="Arial MT"/>
            </a:endParaRPr>
          </a:p>
          <a:p>
            <a:pPr marL="850265" lvl="1" indent="-368300">
              <a:lnSpc>
                <a:spcPct val="100000"/>
              </a:lnSpc>
              <a:spcBef>
                <a:spcPts val="590"/>
              </a:spcBef>
              <a:buSzPct val="129411"/>
              <a:buChar char="•"/>
              <a:tabLst>
                <a:tab pos="850265" algn="l"/>
              </a:tabLst>
            </a:pPr>
            <a:r>
              <a:rPr sz="1700" dirty="0">
                <a:latin typeface="Arial MT"/>
                <a:cs typeface="Arial MT"/>
              </a:rPr>
              <a:t>Master</a:t>
            </a:r>
            <a:r>
              <a:rPr sz="1700" spc="-30" dirty="0">
                <a:latin typeface="Arial MT"/>
                <a:cs typeface="Arial MT"/>
              </a:rPr>
              <a:t> </a:t>
            </a:r>
            <a:r>
              <a:rPr sz="1700" dirty="0">
                <a:latin typeface="Arial MT"/>
                <a:cs typeface="Arial MT"/>
              </a:rPr>
              <a:t>collects</a:t>
            </a:r>
            <a:r>
              <a:rPr sz="1700" spc="-45" dirty="0">
                <a:latin typeface="Arial MT"/>
                <a:cs typeface="Arial MT"/>
              </a:rPr>
              <a:t> </a:t>
            </a:r>
            <a:r>
              <a:rPr sz="1700" dirty="0">
                <a:latin typeface="Arial MT"/>
                <a:cs typeface="Arial MT"/>
              </a:rPr>
              <a:t>the</a:t>
            </a:r>
            <a:r>
              <a:rPr sz="1700" spc="-15" dirty="0">
                <a:latin typeface="Arial MT"/>
                <a:cs typeface="Arial MT"/>
              </a:rPr>
              <a:t> </a:t>
            </a:r>
            <a:r>
              <a:rPr sz="1700" dirty="0">
                <a:latin typeface="Arial MT"/>
                <a:cs typeface="Arial MT"/>
              </a:rPr>
              <a:t>performance</a:t>
            </a:r>
            <a:r>
              <a:rPr sz="1700" spc="-20" dirty="0">
                <a:latin typeface="Arial MT"/>
                <a:cs typeface="Arial MT"/>
              </a:rPr>
              <a:t> </a:t>
            </a:r>
            <a:r>
              <a:rPr sz="1700" dirty="0">
                <a:latin typeface="Arial MT"/>
                <a:cs typeface="Arial MT"/>
              </a:rPr>
              <a:t>data</a:t>
            </a:r>
            <a:r>
              <a:rPr sz="1700" spc="-20" dirty="0">
                <a:latin typeface="Arial MT"/>
                <a:cs typeface="Arial MT"/>
              </a:rPr>
              <a:t> </a:t>
            </a:r>
            <a:r>
              <a:rPr sz="1700" dirty="0">
                <a:latin typeface="Arial MT"/>
                <a:cs typeface="Arial MT"/>
              </a:rPr>
              <a:t>(CPU,</a:t>
            </a:r>
            <a:r>
              <a:rPr sz="1700" spc="-50" dirty="0">
                <a:latin typeface="Arial MT"/>
                <a:cs typeface="Arial MT"/>
              </a:rPr>
              <a:t> </a:t>
            </a:r>
            <a:r>
              <a:rPr sz="1700" dirty="0">
                <a:latin typeface="Arial MT"/>
                <a:cs typeface="Arial MT"/>
              </a:rPr>
              <a:t>mem,</a:t>
            </a:r>
            <a:r>
              <a:rPr sz="1700" spc="-25" dirty="0">
                <a:latin typeface="Arial MT"/>
                <a:cs typeface="Arial MT"/>
              </a:rPr>
              <a:t> </a:t>
            </a:r>
            <a:r>
              <a:rPr sz="1700" dirty="0">
                <a:latin typeface="Arial MT"/>
                <a:cs typeface="Arial MT"/>
              </a:rPr>
              <a:t>IO)</a:t>
            </a:r>
            <a:r>
              <a:rPr sz="1700" spc="-30" dirty="0">
                <a:latin typeface="Arial MT"/>
                <a:cs typeface="Arial MT"/>
              </a:rPr>
              <a:t> </a:t>
            </a:r>
            <a:r>
              <a:rPr sz="1700" dirty="0">
                <a:latin typeface="Arial MT"/>
                <a:cs typeface="Arial MT"/>
              </a:rPr>
              <a:t>and</a:t>
            </a:r>
            <a:r>
              <a:rPr sz="1700" spc="-20" dirty="0">
                <a:latin typeface="Arial MT"/>
                <a:cs typeface="Arial MT"/>
              </a:rPr>
              <a:t> </a:t>
            </a:r>
            <a:r>
              <a:rPr sz="1700" dirty="0">
                <a:latin typeface="Arial MT"/>
                <a:cs typeface="Arial MT"/>
              </a:rPr>
              <a:t>stores</a:t>
            </a:r>
            <a:r>
              <a:rPr sz="1700" spc="-25" dirty="0">
                <a:latin typeface="Arial MT"/>
                <a:cs typeface="Arial MT"/>
              </a:rPr>
              <a:t> </a:t>
            </a:r>
            <a:r>
              <a:rPr sz="1700" dirty="0">
                <a:latin typeface="Arial MT"/>
                <a:cs typeface="Arial MT"/>
              </a:rPr>
              <a:t>it</a:t>
            </a:r>
            <a:r>
              <a:rPr sz="1700" spc="-30" dirty="0">
                <a:latin typeface="Arial MT"/>
                <a:cs typeface="Arial MT"/>
              </a:rPr>
              <a:t> </a:t>
            </a:r>
            <a:r>
              <a:rPr sz="1700" dirty="0">
                <a:latin typeface="Arial MT"/>
                <a:cs typeface="Arial MT"/>
              </a:rPr>
              <a:t>for</a:t>
            </a:r>
            <a:r>
              <a:rPr sz="1700" spc="-25" dirty="0">
                <a:latin typeface="Arial MT"/>
                <a:cs typeface="Arial MT"/>
              </a:rPr>
              <a:t> </a:t>
            </a:r>
            <a:r>
              <a:rPr sz="1700" spc="-10" dirty="0">
                <a:latin typeface="Arial MT"/>
                <a:cs typeface="Arial MT"/>
              </a:rPr>
              <a:t>analysis.</a:t>
            </a:r>
            <a:endParaRPr sz="1700">
              <a:latin typeface="Arial MT"/>
              <a:cs typeface="Arial MT"/>
            </a:endParaRPr>
          </a:p>
          <a:p>
            <a:pPr marL="850265" lvl="1" indent="-368300">
              <a:lnSpc>
                <a:spcPct val="100000"/>
              </a:lnSpc>
              <a:spcBef>
                <a:spcPts val="590"/>
              </a:spcBef>
              <a:buSzPct val="129411"/>
              <a:buChar char="•"/>
              <a:tabLst>
                <a:tab pos="850265" algn="l"/>
              </a:tabLst>
            </a:pPr>
            <a:r>
              <a:rPr sz="1700" dirty="0">
                <a:latin typeface="Arial MT"/>
                <a:cs typeface="Arial MT"/>
              </a:rPr>
              <a:t>Any</a:t>
            </a:r>
            <a:r>
              <a:rPr sz="1700" spc="-30" dirty="0">
                <a:latin typeface="Arial MT"/>
                <a:cs typeface="Arial MT"/>
              </a:rPr>
              <a:t> </a:t>
            </a:r>
            <a:r>
              <a:rPr sz="1700" dirty="0">
                <a:latin typeface="Arial MT"/>
                <a:cs typeface="Arial MT"/>
              </a:rPr>
              <a:t>errors</a:t>
            </a:r>
            <a:r>
              <a:rPr sz="1700" spc="-25" dirty="0">
                <a:latin typeface="Arial MT"/>
                <a:cs typeface="Arial MT"/>
              </a:rPr>
              <a:t> </a:t>
            </a:r>
            <a:r>
              <a:rPr sz="1700" dirty="0">
                <a:latin typeface="Arial MT"/>
                <a:cs typeface="Arial MT"/>
              </a:rPr>
              <a:t>are</a:t>
            </a:r>
            <a:r>
              <a:rPr sz="1700" spc="-20" dirty="0">
                <a:latin typeface="Arial MT"/>
                <a:cs typeface="Arial MT"/>
              </a:rPr>
              <a:t> </a:t>
            </a:r>
            <a:r>
              <a:rPr sz="1700" dirty="0">
                <a:latin typeface="Arial MT"/>
                <a:cs typeface="Arial MT"/>
              </a:rPr>
              <a:t>also</a:t>
            </a:r>
            <a:r>
              <a:rPr sz="1700" spc="-30" dirty="0">
                <a:latin typeface="Arial MT"/>
                <a:cs typeface="Arial MT"/>
              </a:rPr>
              <a:t> </a:t>
            </a:r>
            <a:r>
              <a:rPr sz="1700" dirty="0">
                <a:latin typeface="Arial MT"/>
                <a:cs typeface="Arial MT"/>
              </a:rPr>
              <a:t>reported</a:t>
            </a:r>
            <a:r>
              <a:rPr sz="1700" spc="-20" dirty="0">
                <a:latin typeface="Arial MT"/>
                <a:cs typeface="Arial MT"/>
              </a:rPr>
              <a:t> </a:t>
            </a:r>
            <a:r>
              <a:rPr sz="1700" dirty="0">
                <a:latin typeface="Arial MT"/>
                <a:cs typeface="Arial MT"/>
              </a:rPr>
              <a:t>to</a:t>
            </a:r>
            <a:r>
              <a:rPr sz="1700" spc="-10" dirty="0">
                <a:latin typeface="Arial MT"/>
                <a:cs typeface="Arial MT"/>
              </a:rPr>
              <a:t> </a:t>
            </a:r>
            <a:r>
              <a:rPr sz="1700" dirty="0">
                <a:latin typeface="Arial MT"/>
                <a:cs typeface="Arial MT"/>
              </a:rPr>
              <a:t>the</a:t>
            </a:r>
            <a:r>
              <a:rPr sz="1700" spc="-20" dirty="0">
                <a:latin typeface="Arial MT"/>
                <a:cs typeface="Arial MT"/>
              </a:rPr>
              <a:t> </a:t>
            </a:r>
            <a:r>
              <a:rPr sz="1700" spc="-10" dirty="0">
                <a:latin typeface="Arial MT"/>
                <a:cs typeface="Arial MT"/>
              </a:rPr>
              <a:t>master.</a:t>
            </a:r>
            <a:endParaRPr sz="1700">
              <a:latin typeface="Arial MT"/>
              <a:cs typeface="Arial MT"/>
            </a:endParaRPr>
          </a:p>
          <a:p>
            <a:pPr marL="850265" lvl="1" indent="-368300">
              <a:lnSpc>
                <a:spcPts val="1835"/>
              </a:lnSpc>
              <a:spcBef>
                <a:spcPts val="600"/>
              </a:spcBef>
              <a:buSzPct val="129411"/>
              <a:buChar char="•"/>
              <a:tabLst>
                <a:tab pos="850265" algn="l"/>
              </a:tabLst>
            </a:pPr>
            <a:r>
              <a:rPr sz="1700" dirty="0">
                <a:latin typeface="Arial MT"/>
                <a:cs typeface="Arial MT"/>
              </a:rPr>
              <a:t>Use</a:t>
            </a:r>
            <a:r>
              <a:rPr sz="1700" spc="-40" dirty="0">
                <a:latin typeface="Arial MT"/>
                <a:cs typeface="Arial MT"/>
              </a:rPr>
              <a:t> </a:t>
            </a:r>
            <a:r>
              <a:rPr sz="1700" dirty="0">
                <a:latin typeface="Arial MT"/>
                <a:cs typeface="Arial MT"/>
              </a:rPr>
              <a:t>compression</a:t>
            </a:r>
            <a:r>
              <a:rPr sz="1700" spc="-55" dirty="0">
                <a:latin typeface="Arial MT"/>
                <a:cs typeface="Arial MT"/>
              </a:rPr>
              <a:t> </a:t>
            </a:r>
            <a:r>
              <a:rPr sz="1700" dirty="0">
                <a:latin typeface="Arial MT"/>
                <a:cs typeface="Arial MT"/>
              </a:rPr>
              <a:t>to</a:t>
            </a:r>
            <a:r>
              <a:rPr sz="1700" spc="-15" dirty="0">
                <a:latin typeface="Arial MT"/>
                <a:cs typeface="Arial MT"/>
              </a:rPr>
              <a:t> </a:t>
            </a:r>
            <a:r>
              <a:rPr sz="1700" dirty="0">
                <a:latin typeface="Arial MT"/>
                <a:cs typeface="Arial MT"/>
              </a:rPr>
              <a:t>transfer</a:t>
            </a:r>
            <a:r>
              <a:rPr sz="1700" spc="-20" dirty="0">
                <a:latin typeface="Arial MT"/>
                <a:cs typeface="Arial MT"/>
              </a:rPr>
              <a:t> </a:t>
            </a:r>
            <a:r>
              <a:rPr sz="1700" dirty="0">
                <a:latin typeface="Arial MT"/>
                <a:cs typeface="Arial MT"/>
              </a:rPr>
              <a:t>data.</a:t>
            </a:r>
            <a:r>
              <a:rPr sz="1700" spc="-30" dirty="0">
                <a:latin typeface="Arial MT"/>
                <a:cs typeface="Arial MT"/>
              </a:rPr>
              <a:t> </a:t>
            </a:r>
            <a:r>
              <a:rPr sz="1700" dirty="0">
                <a:latin typeface="Arial MT"/>
                <a:cs typeface="Arial MT"/>
              </a:rPr>
              <a:t>Quantify</a:t>
            </a:r>
            <a:r>
              <a:rPr sz="1700" spc="-20" dirty="0">
                <a:latin typeface="Arial MT"/>
                <a:cs typeface="Arial MT"/>
              </a:rPr>
              <a:t> </a:t>
            </a:r>
            <a:r>
              <a:rPr sz="1700" dirty="0">
                <a:latin typeface="Arial MT"/>
                <a:cs typeface="Arial MT"/>
              </a:rPr>
              <a:t>communication</a:t>
            </a:r>
            <a:r>
              <a:rPr sz="1700" spc="-55" dirty="0">
                <a:latin typeface="Arial MT"/>
                <a:cs typeface="Arial MT"/>
              </a:rPr>
              <a:t> </a:t>
            </a:r>
            <a:r>
              <a:rPr sz="1700" dirty="0">
                <a:latin typeface="Arial MT"/>
                <a:cs typeface="Arial MT"/>
              </a:rPr>
              <a:t>cost</a:t>
            </a:r>
            <a:r>
              <a:rPr sz="1700" spc="-15" dirty="0">
                <a:latin typeface="Arial MT"/>
                <a:cs typeface="Arial MT"/>
              </a:rPr>
              <a:t> </a:t>
            </a:r>
            <a:r>
              <a:rPr sz="1700" dirty="0">
                <a:latin typeface="Arial MT"/>
                <a:cs typeface="Arial MT"/>
              </a:rPr>
              <a:t>-</a:t>
            </a:r>
            <a:r>
              <a:rPr sz="1700" spc="-35" dirty="0">
                <a:latin typeface="Arial MT"/>
                <a:cs typeface="Arial MT"/>
              </a:rPr>
              <a:t> </a:t>
            </a:r>
            <a:r>
              <a:rPr sz="1700" dirty="0">
                <a:latin typeface="Arial MT"/>
                <a:cs typeface="Arial MT"/>
              </a:rPr>
              <a:t>bytes</a:t>
            </a:r>
            <a:r>
              <a:rPr sz="1700" spc="-5" dirty="0">
                <a:latin typeface="Arial MT"/>
                <a:cs typeface="Arial MT"/>
              </a:rPr>
              <a:t> </a:t>
            </a:r>
            <a:r>
              <a:rPr sz="1700" dirty="0">
                <a:latin typeface="Arial MT"/>
                <a:cs typeface="Arial MT"/>
              </a:rPr>
              <a:t>sent</a:t>
            </a:r>
            <a:r>
              <a:rPr sz="1700" spc="-35" dirty="0">
                <a:latin typeface="Arial MT"/>
                <a:cs typeface="Arial MT"/>
              </a:rPr>
              <a:t> </a:t>
            </a:r>
            <a:r>
              <a:rPr sz="1700" dirty="0">
                <a:latin typeface="Arial MT"/>
                <a:cs typeface="Arial MT"/>
              </a:rPr>
              <a:t>over</a:t>
            </a:r>
            <a:r>
              <a:rPr sz="1700" spc="-35" dirty="0">
                <a:latin typeface="Arial MT"/>
                <a:cs typeface="Arial MT"/>
              </a:rPr>
              <a:t> </a:t>
            </a:r>
            <a:r>
              <a:rPr sz="1700" dirty="0">
                <a:latin typeface="Arial MT"/>
                <a:cs typeface="Arial MT"/>
              </a:rPr>
              <a:t>the</a:t>
            </a:r>
            <a:r>
              <a:rPr sz="1700" spc="-25" dirty="0">
                <a:latin typeface="Arial MT"/>
                <a:cs typeface="Arial MT"/>
              </a:rPr>
              <a:t> </a:t>
            </a:r>
            <a:r>
              <a:rPr sz="1700" spc="-10" dirty="0">
                <a:latin typeface="Arial MT"/>
                <a:cs typeface="Arial MT"/>
              </a:rPr>
              <a:t>network,</a:t>
            </a:r>
            <a:endParaRPr sz="1700">
              <a:latin typeface="Arial MT"/>
              <a:cs typeface="Arial MT"/>
            </a:endParaRPr>
          </a:p>
          <a:p>
            <a:pPr marL="850900">
              <a:lnSpc>
                <a:spcPts val="1835"/>
              </a:lnSpc>
            </a:pPr>
            <a:r>
              <a:rPr sz="1700" dirty="0">
                <a:latin typeface="Arial MT"/>
                <a:cs typeface="Arial MT"/>
              </a:rPr>
              <a:t>latency</a:t>
            </a:r>
            <a:r>
              <a:rPr sz="1700" spc="-20" dirty="0">
                <a:latin typeface="Arial MT"/>
                <a:cs typeface="Arial MT"/>
              </a:rPr>
              <a:t> </a:t>
            </a:r>
            <a:r>
              <a:rPr sz="1700" dirty="0">
                <a:latin typeface="Arial MT"/>
                <a:cs typeface="Arial MT"/>
              </a:rPr>
              <a:t>of</a:t>
            </a:r>
            <a:r>
              <a:rPr sz="1700" spc="-20" dirty="0">
                <a:latin typeface="Arial MT"/>
                <a:cs typeface="Arial MT"/>
              </a:rPr>
              <a:t> </a:t>
            </a:r>
            <a:r>
              <a:rPr sz="1700" spc="-10" dirty="0">
                <a:latin typeface="Arial MT"/>
                <a:cs typeface="Arial MT"/>
              </a:rPr>
              <a:t>transfer.</a:t>
            </a:r>
            <a:endParaRPr sz="1700">
              <a:latin typeface="Arial MT"/>
              <a:cs typeface="Arial MT"/>
            </a:endParaRPr>
          </a:p>
          <a:p>
            <a:pPr marL="850265" lvl="1" indent="-368300">
              <a:lnSpc>
                <a:spcPct val="100000"/>
              </a:lnSpc>
              <a:spcBef>
                <a:spcPts val="590"/>
              </a:spcBef>
              <a:buSzPct val="129411"/>
              <a:buChar char="•"/>
              <a:tabLst>
                <a:tab pos="850265" algn="l"/>
              </a:tabLst>
            </a:pPr>
            <a:r>
              <a:rPr sz="1700" dirty="0">
                <a:latin typeface="Arial MT"/>
                <a:cs typeface="Arial MT"/>
              </a:rPr>
              <a:t>Use</a:t>
            </a:r>
            <a:r>
              <a:rPr sz="1700" spc="-55" dirty="0">
                <a:latin typeface="Arial MT"/>
                <a:cs typeface="Arial MT"/>
              </a:rPr>
              <a:t> </a:t>
            </a:r>
            <a:r>
              <a:rPr sz="1700" dirty="0">
                <a:latin typeface="Arial MT"/>
                <a:cs typeface="Arial MT"/>
              </a:rPr>
              <a:t>OpenMPI</a:t>
            </a:r>
            <a:r>
              <a:rPr sz="1700" spc="-45" dirty="0">
                <a:latin typeface="Arial MT"/>
                <a:cs typeface="Arial MT"/>
              </a:rPr>
              <a:t> </a:t>
            </a:r>
            <a:r>
              <a:rPr sz="1700" dirty="0">
                <a:latin typeface="Arial MT"/>
                <a:cs typeface="Arial MT"/>
              </a:rPr>
              <a:t>for</a:t>
            </a:r>
            <a:r>
              <a:rPr sz="1700" spc="-45" dirty="0">
                <a:latin typeface="Arial MT"/>
                <a:cs typeface="Arial MT"/>
              </a:rPr>
              <a:t> </a:t>
            </a:r>
            <a:r>
              <a:rPr sz="1700" dirty="0">
                <a:latin typeface="Arial MT"/>
                <a:cs typeface="Arial MT"/>
              </a:rPr>
              <a:t>communication</a:t>
            </a:r>
            <a:r>
              <a:rPr sz="1700" spc="-50" dirty="0">
                <a:latin typeface="Arial MT"/>
                <a:cs typeface="Arial MT"/>
              </a:rPr>
              <a:t> </a:t>
            </a:r>
            <a:r>
              <a:rPr sz="1700" dirty="0">
                <a:latin typeface="Arial MT"/>
                <a:cs typeface="Arial MT"/>
              </a:rPr>
              <a:t>between</a:t>
            </a:r>
            <a:r>
              <a:rPr sz="1700" spc="-20" dirty="0">
                <a:latin typeface="Arial MT"/>
                <a:cs typeface="Arial MT"/>
              </a:rPr>
              <a:t> </a:t>
            </a:r>
            <a:r>
              <a:rPr sz="1700" dirty="0">
                <a:latin typeface="Arial MT"/>
                <a:cs typeface="Arial MT"/>
              </a:rPr>
              <a:t>nodes,</a:t>
            </a:r>
            <a:r>
              <a:rPr sz="1700" spc="-25" dirty="0">
                <a:latin typeface="Arial MT"/>
                <a:cs typeface="Arial MT"/>
              </a:rPr>
              <a:t> </a:t>
            </a:r>
            <a:r>
              <a:rPr sz="1700" dirty="0">
                <a:latin typeface="Arial MT"/>
                <a:cs typeface="Arial MT"/>
              </a:rPr>
              <a:t>zlib</a:t>
            </a:r>
            <a:r>
              <a:rPr sz="1700" spc="-60" dirty="0">
                <a:latin typeface="Arial MT"/>
                <a:cs typeface="Arial MT"/>
              </a:rPr>
              <a:t> </a:t>
            </a:r>
            <a:r>
              <a:rPr sz="1700" dirty="0">
                <a:latin typeface="Arial MT"/>
                <a:cs typeface="Arial MT"/>
              </a:rPr>
              <a:t>etc.</a:t>
            </a:r>
            <a:r>
              <a:rPr sz="1700" spc="-35" dirty="0">
                <a:latin typeface="Arial MT"/>
                <a:cs typeface="Arial MT"/>
              </a:rPr>
              <a:t> </a:t>
            </a:r>
            <a:r>
              <a:rPr sz="1700" dirty="0">
                <a:latin typeface="Arial MT"/>
                <a:cs typeface="Arial MT"/>
              </a:rPr>
              <a:t>compression</a:t>
            </a:r>
            <a:r>
              <a:rPr sz="1700" spc="-45" dirty="0">
                <a:latin typeface="Arial MT"/>
                <a:cs typeface="Arial MT"/>
              </a:rPr>
              <a:t> </a:t>
            </a:r>
            <a:r>
              <a:rPr sz="1700" spc="-20" dirty="0">
                <a:latin typeface="Arial MT"/>
                <a:cs typeface="Arial MT"/>
              </a:rPr>
              <a:t>libs</a:t>
            </a:r>
            <a:endParaRPr sz="1700">
              <a:latin typeface="Arial MT"/>
              <a:cs typeface="Arial MT"/>
            </a:endParaRPr>
          </a:p>
          <a:p>
            <a:pPr marL="850900" marR="5080" lvl="1" indent="-368935">
              <a:lnSpc>
                <a:spcPct val="80000"/>
              </a:lnSpc>
              <a:spcBef>
                <a:spcPts val="994"/>
              </a:spcBef>
              <a:buSzPct val="129411"/>
              <a:buChar char="•"/>
              <a:tabLst>
                <a:tab pos="850900" algn="l"/>
              </a:tabLst>
            </a:pPr>
            <a:r>
              <a:rPr sz="1700" dirty="0">
                <a:latin typeface="Arial MT"/>
                <a:cs typeface="Arial MT"/>
              </a:rPr>
              <a:t>Handle</a:t>
            </a:r>
            <a:r>
              <a:rPr sz="1700" spc="-40" dirty="0">
                <a:latin typeface="Arial MT"/>
                <a:cs typeface="Arial MT"/>
              </a:rPr>
              <a:t> </a:t>
            </a:r>
            <a:r>
              <a:rPr sz="1700" dirty="0">
                <a:latin typeface="Arial MT"/>
                <a:cs typeface="Arial MT"/>
              </a:rPr>
              <a:t>a</a:t>
            </a:r>
            <a:r>
              <a:rPr sz="1700" spc="-35" dirty="0">
                <a:latin typeface="Arial MT"/>
                <a:cs typeface="Arial MT"/>
              </a:rPr>
              <a:t> </a:t>
            </a:r>
            <a:r>
              <a:rPr sz="1700" dirty="0">
                <a:latin typeface="Arial MT"/>
                <a:cs typeface="Arial MT"/>
              </a:rPr>
              <a:t>node</a:t>
            </a:r>
            <a:r>
              <a:rPr sz="1700" spc="-15" dirty="0">
                <a:latin typeface="Arial MT"/>
                <a:cs typeface="Arial MT"/>
              </a:rPr>
              <a:t> </a:t>
            </a:r>
            <a:r>
              <a:rPr sz="1700" dirty="0">
                <a:latin typeface="Arial MT"/>
                <a:cs typeface="Arial MT"/>
              </a:rPr>
              <a:t>crash</a:t>
            </a:r>
            <a:r>
              <a:rPr sz="1700" spc="-35" dirty="0">
                <a:latin typeface="Arial MT"/>
                <a:cs typeface="Arial MT"/>
              </a:rPr>
              <a:t> </a:t>
            </a:r>
            <a:r>
              <a:rPr sz="1700" dirty="0">
                <a:latin typeface="Arial MT"/>
                <a:cs typeface="Arial MT"/>
              </a:rPr>
              <a:t>-</a:t>
            </a:r>
            <a:r>
              <a:rPr sz="1700" spc="-30" dirty="0">
                <a:latin typeface="Arial MT"/>
                <a:cs typeface="Arial MT"/>
              </a:rPr>
              <a:t> </a:t>
            </a:r>
            <a:r>
              <a:rPr sz="1700" dirty="0">
                <a:latin typeface="Arial MT"/>
                <a:cs typeface="Arial MT"/>
              </a:rPr>
              <a:t>Master</a:t>
            </a:r>
            <a:r>
              <a:rPr sz="1700" spc="-40" dirty="0">
                <a:latin typeface="Arial MT"/>
                <a:cs typeface="Arial MT"/>
              </a:rPr>
              <a:t> </a:t>
            </a:r>
            <a:r>
              <a:rPr sz="1700" dirty="0">
                <a:latin typeface="Arial MT"/>
                <a:cs typeface="Arial MT"/>
              </a:rPr>
              <a:t>should</a:t>
            </a:r>
            <a:r>
              <a:rPr sz="1700" spc="-25" dirty="0">
                <a:latin typeface="Arial MT"/>
                <a:cs typeface="Arial MT"/>
              </a:rPr>
              <a:t> </a:t>
            </a:r>
            <a:r>
              <a:rPr sz="1700" dirty="0">
                <a:latin typeface="Arial MT"/>
                <a:cs typeface="Arial MT"/>
              </a:rPr>
              <a:t>get</a:t>
            </a:r>
            <a:r>
              <a:rPr sz="1700" spc="-30" dirty="0">
                <a:latin typeface="Arial MT"/>
                <a:cs typeface="Arial MT"/>
              </a:rPr>
              <a:t> </a:t>
            </a:r>
            <a:r>
              <a:rPr sz="1700" dirty="0">
                <a:latin typeface="Arial MT"/>
                <a:cs typeface="Arial MT"/>
              </a:rPr>
              <a:t>work</a:t>
            </a:r>
            <a:r>
              <a:rPr sz="1700" spc="-20" dirty="0">
                <a:latin typeface="Arial MT"/>
                <a:cs typeface="Arial MT"/>
              </a:rPr>
              <a:t> </a:t>
            </a:r>
            <a:r>
              <a:rPr sz="1700" dirty="0">
                <a:latin typeface="Arial MT"/>
                <a:cs typeface="Arial MT"/>
              </a:rPr>
              <a:t>done</a:t>
            </a:r>
            <a:r>
              <a:rPr sz="1700" spc="-25" dirty="0">
                <a:latin typeface="Arial MT"/>
                <a:cs typeface="Arial MT"/>
              </a:rPr>
              <a:t> </a:t>
            </a:r>
            <a:r>
              <a:rPr sz="1700" dirty="0">
                <a:latin typeface="Arial MT"/>
                <a:cs typeface="Arial MT"/>
              </a:rPr>
              <a:t>on</a:t>
            </a:r>
            <a:r>
              <a:rPr sz="1700" spc="-30" dirty="0">
                <a:latin typeface="Arial MT"/>
                <a:cs typeface="Arial MT"/>
              </a:rPr>
              <a:t> </a:t>
            </a:r>
            <a:r>
              <a:rPr sz="1700" dirty="0">
                <a:latin typeface="Arial MT"/>
                <a:cs typeface="Arial MT"/>
              </a:rPr>
              <a:t>remaining</a:t>
            </a:r>
            <a:r>
              <a:rPr sz="1700" spc="-50" dirty="0">
                <a:latin typeface="Arial MT"/>
                <a:cs typeface="Arial MT"/>
              </a:rPr>
              <a:t> </a:t>
            </a:r>
            <a:r>
              <a:rPr sz="1700" dirty="0">
                <a:latin typeface="Arial MT"/>
                <a:cs typeface="Arial MT"/>
              </a:rPr>
              <a:t>nodes.</a:t>
            </a:r>
            <a:r>
              <a:rPr sz="1700" spc="-15" dirty="0">
                <a:latin typeface="Arial MT"/>
                <a:cs typeface="Arial MT"/>
              </a:rPr>
              <a:t> </a:t>
            </a:r>
            <a:r>
              <a:rPr sz="1700" dirty="0">
                <a:latin typeface="Arial MT"/>
                <a:cs typeface="Arial MT"/>
              </a:rPr>
              <a:t>What</a:t>
            </a:r>
            <a:r>
              <a:rPr sz="1700" spc="-30" dirty="0">
                <a:latin typeface="Arial MT"/>
                <a:cs typeface="Arial MT"/>
              </a:rPr>
              <a:t> </a:t>
            </a:r>
            <a:r>
              <a:rPr sz="1700" dirty="0">
                <a:latin typeface="Arial MT"/>
                <a:cs typeface="Arial MT"/>
              </a:rPr>
              <a:t>are</a:t>
            </a:r>
            <a:r>
              <a:rPr sz="1700" spc="-35" dirty="0">
                <a:latin typeface="Arial MT"/>
                <a:cs typeface="Arial MT"/>
              </a:rPr>
              <a:t> </a:t>
            </a:r>
            <a:r>
              <a:rPr sz="1700" dirty="0">
                <a:latin typeface="Arial MT"/>
                <a:cs typeface="Arial MT"/>
              </a:rPr>
              <a:t>the</a:t>
            </a:r>
            <a:r>
              <a:rPr sz="1700" spc="-30" dirty="0">
                <a:latin typeface="Arial MT"/>
                <a:cs typeface="Arial MT"/>
              </a:rPr>
              <a:t> </a:t>
            </a:r>
            <a:r>
              <a:rPr sz="1700" dirty="0">
                <a:latin typeface="Arial MT"/>
                <a:cs typeface="Arial MT"/>
              </a:rPr>
              <a:t>options</a:t>
            </a:r>
            <a:r>
              <a:rPr sz="1700" spc="-5" dirty="0">
                <a:latin typeface="Arial MT"/>
                <a:cs typeface="Arial MT"/>
              </a:rPr>
              <a:t> </a:t>
            </a:r>
            <a:r>
              <a:rPr sz="1700" spc="-50" dirty="0">
                <a:latin typeface="Arial MT"/>
                <a:cs typeface="Arial MT"/>
              </a:rPr>
              <a:t>- </a:t>
            </a:r>
            <a:r>
              <a:rPr sz="1700" dirty="0">
                <a:latin typeface="Arial MT"/>
                <a:cs typeface="Arial MT"/>
              </a:rPr>
              <a:t>should</a:t>
            </a:r>
            <a:r>
              <a:rPr sz="1700" spc="-35" dirty="0">
                <a:latin typeface="Arial MT"/>
                <a:cs typeface="Arial MT"/>
              </a:rPr>
              <a:t> </a:t>
            </a:r>
            <a:r>
              <a:rPr sz="1700" dirty="0">
                <a:latin typeface="Arial MT"/>
                <a:cs typeface="Arial MT"/>
              </a:rPr>
              <a:t>it</a:t>
            </a:r>
            <a:r>
              <a:rPr sz="1700" spc="-25" dirty="0">
                <a:latin typeface="Arial MT"/>
                <a:cs typeface="Arial MT"/>
              </a:rPr>
              <a:t> </a:t>
            </a:r>
            <a:r>
              <a:rPr sz="1700" dirty="0">
                <a:latin typeface="Arial MT"/>
                <a:cs typeface="Arial MT"/>
              </a:rPr>
              <a:t>restart</a:t>
            </a:r>
            <a:r>
              <a:rPr sz="1700" spc="-30" dirty="0">
                <a:latin typeface="Arial MT"/>
                <a:cs typeface="Arial MT"/>
              </a:rPr>
              <a:t> </a:t>
            </a:r>
            <a:r>
              <a:rPr sz="1700" dirty="0">
                <a:latin typeface="Arial MT"/>
                <a:cs typeface="Arial MT"/>
              </a:rPr>
              <a:t>the</a:t>
            </a:r>
            <a:r>
              <a:rPr sz="1700" spc="-10" dirty="0">
                <a:latin typeface="Arial MT"/>
                <a:cs typeface="Arial MT"/>
              </a:rPr>
              <a:t> </a:t>
            </a:r>
            <a:r>
              <a:rPr sz="1700" dirty="0">
                <a:latin typeface="Arial MT"/>
                <a:cs typeface="Arial MT"/>
              </a:rPr>
              <a:t>job</a:t>
            </a:r>
            <a:r>
              <a:rPr sz="1700" spc="-25" dirty="0">
                <a:latin typeface="Arial MT"/>
                <a:cs typeface="Arial MT"/>
              </a:rPr>
              <a:t> </a:t>
            </a:r>
            <a:r>
              <a:rPr sz="1700" dirty="0">
                <a:latin typeface="Arial MT"/>
                <a:cs typeface="Arial MT"/>
              </a:rPr>
              <a:t>or</a:t>
            </a:r>
            <a:r>
              <a:rPr sz="1700" spc="-30" dirty="0">
                <a:latin typeface="Arial MT"/>
                <a:cs typeface="Arial MT"/>
              </a:rPr>
              <a:t> </a:t>
            </a:r>
            <a:r>
              <a:rPr sz="1700" dirty="0">
                <a:latin typeface="Arial MT"/>
                <a:cs typeface="Arial MT"/>
              </a:rPr>
              <a:t>only</a:t>
            </a:r>
            <a:r>
              <a:rPr sz="1700" spc="-35" dirty="0">
                <a:latin typeface="Arial MT"/>
                <a:cs typeface="Arial MT"/>
              </a:rPr>
              <a:t> </a:t>
            </a:r>
            <a:r>
              <a:rPr sz="1700" dirty="0">
                <a:latin typeface="Arial MT"/>
                <a:cs typeface="Arial MT"/>
              </a:rPr>
              <a:t>shift</a:t>
            </a:r>
            <a:r>
              <a:rPr sz="1700" spc="-30" dirty="0">
                <a:latin typeface="Arial MT"/>
                <a:cs typeface="Arial MT"/>
              </a:rPr>
              <a:t> </a:t>
            </a:r>
            <a:r>
              <a:rPr sz="1700" dirty="0">
                <a:latin typeface="Arial MT"/>
                <a:cs typeface="Arial MT"/>
              </a:rPr>
              <a:t>part</a:t>
            </a:r>
            <a:r>
              <a:rPr sz="1700" spc="-30" dirty="0">
                <a:latin typeface="Arial MT"/>
                <a:cs typeface="Arial MT"/>
              </a:rPr>
              <a:t> </a:t>
            </a:r>
            <a:r>
              <a:rPr sz="1700" dirty="0">
                <a:latin typeface="Arial MT"/>
                <a:cs typeface="Arial MT"/>
              </a:rPr>
              <a:t>of</a:t>
            </a:r>
            <a:r>
              <a:rPr sz="1700" spc="-25" dirty="0">
                <a:latin typeface="Arial MT"/>
                <a:cs typeface="Arial MT"/>
              </a:rPr>
              <a:t> </a:t>
            </a:r>
            <a:r>
              <a:rPr sz="1700" dirty="0">
                <a:latin typeface="Arial MT"/>
                <a:cs typeface="Arial MT"/>
              </a:rPr>
              <a:t>the</a:t>
            </a:r>
            <a:r>
              <a:rPr sz="1700" spc="-10" dirty="0">
                <a:latin typeface="Arial MT"/>
                <a:cs typeface="Arial MT"/>
              </a:rPr>
              <a:t> </a:t>
            </a:r>
            <a:r>
              <a:rPr sz="1700" dirty="0">
                <a:latin typeface="Arial MT"/>
                <a:cs typeface="Arial MT"/>
              </a:rPr>
              <a:t>work</a:t>
            </a:r>
            <a:r>
              <a:rPr sz="1700" spc="-25" dirty="0">
                <a:latin typeface="Arial MT"/>
                <a:cs typeface="Arial MT"/>
              </a:rPr>
              <a:t> </a:t>
            </a:r>
            <a:r>
              <a:rPr sz="1700" dirty="0">
                <a:latin typeface="Arial MT"/>
                <a:cs typeface="Arial MT"/>
              </a:rPr>
              <a:t>to</a:t>
            </a:r>
            <a:r>
              <a:rPr sz="1700" spc="-15" dirty="0">
                <a:latin typeface="Arial MT"/>
                <a:cs typeface="Arial MT"/>
              </a:rPr>
              <a:t> </a:t>
            </a:r>
            <a:r>
              <a:rPr sz="1700" dirty="0">
                <a:latin typeface="Arial MT"/>
                <a:cs typeface="Arial MT"/>
              </a:rPr>
              <a:t>another</a:t>
            </a:r>
            <a:r>
              <a:rPr sz="1700" spc="-15" dirty="0">
                <a:latin typeface="Arial MT"/>
                <a:cs typeface="Arial MT"/>
              </a:rPr>
              <a:t> </a:t>
            </a:r>
            <a:r>
              <a:rPr sz="1700" dirty="0">
                <a:latin typeface="Arial MT"/>
                <a:cs typeface="Arial MT"/>
              </a:rPr>
              <a:t>node</a:t>
            </a:r>
            <a:r>
              <a:rPr sz="1700" spc="-20" dirty="0">
                <a:latin typeface="Arial MT"/>
                <a:cs typeface="Arial MT"/>
              </a:rPr>
              <a:t> </a:t>
            </a:r>
            <a:r>
              <a:rPr sz="1700" dirty="0">
                <a:latin typeface="Arial MT"/>
                <a:cs typeface="Arial MT"/>
              </a:rPr>
              <a:t>?</a:t>
            </a:r>
            <a:r>
              <a:rPr sz="1700" spc="-20" dirty="0">
                <a:latin typeface="Arial MT"/>
                <a:cs typeface="Arial MT"/>
              </a:rPr>
              <a:t> </a:t>
            </a:r>
            <a:r>
              <a:rPr sz="1700" dirty="0">
                <a:latin typeface="Arial MT"/>
                <a:cs typeface="Arial MT"/>
              </a:rPr>
              <a:t>How</a:t>
            </a:r>
            <a:r>
              <a:rPr sz="1700" spc="-40" dirty="0">
                <a:latin typeface="Arial MT"/>
                <a:cs typeface="Arial MT"/>
              </a:rPr>
              <a:t> </a:t>
            </a:r>
            <a:r>
              <a:rPr sz="1700" dirty="0">
                <a:latin typeface="Arial MT"/>
                <a:cs typeface="Arial MT"/>
              </a:rPr>
              <a:t>is</a:t>
            </a:r>
            <a:r>
              <a:rPr sz="1700" spc="-45" dirty="0">
                <a:latin typeface="Arial MT"/>
                <a:cs typeface="Arial MT"/>
              </a:rPr>
              <a:t> </a:t>
            </a:r>
            <a:r>
              <a:rPr sz="1700" dirty="0">
                <a:latin typeface="Arial MT"/>
                <a:cs typeface="Arial MT"/>
              </a:rPr>
              <a:t>a</a:t>
            </a:r>
            <a:r>
              <a:rPr sz="1700" spc="-20" dirty="0">
                <a:latin typeface="Arial MT"/>
                <a:cs typeface="Arial MT"/>
              </a:rPr>
              <a:t> </a:t>
            </a:r>
            <a:r>
              <a:rPr sz="1700" dirty="0">
                <a:latin typeface="Arial MT"/>
                <a:cs typeface="Arial MT"/>
              </a:rPr>
              <a:t>slave</a:t>
            </a:r>
            <a:r>
              <a:rPr sz="1700" spc="-30" dirty="0">
                <a:latin typeface="Arial MT"/>
                <a:cs typeface="Arial MT"/>
              </a:rPr>
              <a:t> </a:t>
            </a:r>
            <a:r>
              <a:rPr sz="1700" dirty="0">
                <a:latin typeface="Arial MT"/>
                <a:cs typeface="Arial MT"/>
              </a:rPr>
              <a:t>crash</a:t>
            </a:r>
            <a:r>
              <a:rPr sz="1700" spc="-25" dirty="0">
                <a:latin typeface="Arial MT"/>
                <a:cs typeface="Arial MT"/>
              </a:rPr>
              <a:t> </a:t>
            </a:r>
            <a:r>
              <a:rPr sz="1700" spc="-10" dirty="0">
                <a:latin typeface="Arial MT"/>
                <a:cs typeface="Arial MT"/>
              </a:rPr>
              <a:t>detected</a:t>
            </a:r>
            <a:endParaRPr sz="1700">
              <a:latin typeface="Arial MT"/>
              <a:cs typeface="Arial MT"/>
            </a:endParaRPr>
          </a:p>
          <a:p>
            <a:pPr marL="850900">
              <a:lnSpc>
                <a:spcPts val="1630"/>
              </a:lnSpc>
            </a:pPr>
            <a:r>
              <a:rPr sz="1700" dirty="0">
                <a:latin typeface="Arial MT"/>
                <a:cs typeface="Arial MT"/>
              </a:rPr>
              <a:t>?</a:t>
            </a:r>
            <a:r>
              <a:rPr sz="1700" spc="-35" dirty="0">
                <a:latin typeface="Arial MT"/>
                <a:cs typeface="Arial MT"/>
              </a:rPr>
              <a:t> </a:t>
            </a:r>
            <a:r>
              <a:rPr sz="1700" dirty="0">
                <a:latin typeface="Arial MT"/>
                <a:cs typeface="Arial MT"/>
              </a:rPr>
              <a:t>Use</a:t>
            </a:r>
            <a:r>
              <a:rPr sz="1700" spc="-55" dirty="0">
                <a:latin typeface="Arial MT"/>
                <a:cs typeface="Arial MT"/>
              </a:rPr>
              <a:t> </a:t>
            </a:r>
            <a:r>
              <a:rPr sz="1700" dirty="0">
                <a:latin typeface="Arial MT"/>
                <a:cs typeface="Arial MT"/>
              </a:rPr>
              <a:t>the</a:t>
            </a:r>
            <a:r>
              <a:rPr sz="1700" spc="-20" dirty="0">
                <a:latin typeface="Arial MT"/>
                <a:cs typeface="Arial MT"/>
              </a:rPr>
              <a:t> </a:t>
            </a:r>
            <a:r>
              <a:rPr sz="1700" dirty="0">
                <a:latin typeface="Arial MT"/>
                <a:cs typeface="Arial MT"/>
              </a:rPr>
              <a:t>heartbeat</a:t>
            </a:r>
            <a:r>
              <a:rPr sz="1700" spc="-15" dirty="0">
                <a:latin typeface="Arial MT"/>
                <a:cs typeface="Arial MT"/>
              </a:rPr>
              <a:t> </a:t>
            </a:r>
            <a:r>
              <a:rPr sz="1700" spc="-10" dirty="0">
                <a:latin typeface="Arial MT"/>
                <a:cs typeface="Arial MT"/>
              </a:rPr>
              <a:t>mechanism.</a:t>
            </a:r>
            <a:endParaRPr sz="1700">
              <a:latin typeface="Arial MT"/>
              <a:cs typeface="Arial MT"/>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1EE993-2614-1BEE-61F8-B146608A844D}"/>
              </a:ext>
            </a:extLst>
          </p:cNvPr>
          <p:cNvSpPr>
            <a:spLocks noGrp="1"/>
          </p:cNvSpPr>
          <p:nvPr>
            <p:ph type="title"/>
          </p:nvPr>
        </p:nvSpPr>
        <p:spPr>
          <a:xfrm>
            <a:off x="774293" y="319785"/>
            <a:ext cx="10643412" cy="1107996"/>
          </a:xfrm>
        </p:spPr>
        <p:txBody>
          <a:bodyPr/>
          <a:lstStyle/>
          <a:p>
            <a:pPr rtl="0"/>
            <a:r>
              <a:rPr kumimoji="0" lang="en-US" altLang="en-US" sz="3600" b="1" i="0" u="none" strike="noStrike" cap="none" normalizeH="0" baseline="0" dirty="0">
                <a:ln>
                  <a:noFill/>
                </a:ln>
                <a:solidFill>
                  <a:schemeClr val="tx1"/>
                </a:solidFill>
                <a:effectLst/>
                <a:latin typeface="Arial" panose="020B0604020202020204" pitchFamily="34" charset="0"/>
              </a:rPr>
              <a:t>Context in Parallel Computing</a:t>
            </a:r>
            <a:br>
              <a:rPr kumimoji="0" lang="en-US" altLang="en-US" sz="3600" b="1" i="0" u="none" strike="noStrike" cap="none" normalizeH="0" baseline="0" dirty="0">
                <a:ln>
                  <a:noFill/>
                </a:ln>
                <a:solidFill>
                  <a:schemeClr val="tx1"/>
                </a:solidFill>
                <a:effectLst/>
                <a:latin typeface="Arial" panose="020B0604020202020204" pitchFamily="34" charset="0"/>
              </a:rPr>
            </a:br>
            <a:endParaRPr lang="en-IN" dirty="0"/>
          </a:p>
        </p:txBody>
      </p:sp>
      <p:sp>
        <p:nvSpPr>
          <p:cNvPr id="4" name="Rectangle 1">
            <a:extLst>
              <a:ext uri="{FF2B5EF4-FFF2-40B4-BE49-F238E27FC236}">
                <a16:creationId xmlns:a16="http://schemas.microsoft.com/office/drawing/2014/main" id="{5D9DE42E-46B8-895F-9553-FAA37B88B6BA}"/>
              </a:ext>
            </a:extLst>
          </p:cNvPr>
          <p:cNvSpPr>
            <a:spLocks noChangeArrowheads="1"/>
          </p:cNvSpPr>
          <p:nvPr/>
        </p:nvSpPr>
        <p:spPr bwMode="auto">
          <a:xfrm>
            <a:off x="1143000" y="928301"/>
            <a:ext cx="8001000" cy="5216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1400" b="0" i="0" u="none" strike="noStrike" cap="none" normalizeH="0" baseline="0" dirty="0">
                <a:ln>
                  <a:noFill/>
                </a:ln>
                <a:solidFill>
                  <a:schemeClr val="tx1"/>
                </a:solidFill>
                <a:effectLst/>
                <a:latin typeface="Arial" panose="020B0604020202020204" pitchFamily="34" charset="0"/>
              </a:rPr>
              <a:t>This computation is often distributed across multiple processes to improve performance, especially for large vectors:</a:t>
            </a:r>
          </a:p>
          <a:p>
            <a:pPr marL="0" marR="0" lvl="0" indent="0" algn="l" defTabSz="914400" rtl="0" eaLnBrk="0" fontAlgn="base" latinLnBrk="0" hangingPunct="0">
              <a:lnSpc>
                <a:spcPct val="150000"/>
              </a:lnSpc>
              <a:spcBef>
                <a:spcPct val="0"/>
              </a:spcBef>
              <a:spcAft>
                <a:spcPct val="0"/>
              </a:spcAft>
              <a:buClrTx/>
              <a:buSzTx/>
              <a:buFontTx/>
              <a:buAutoNum type="arabicPeriod"/>
              <a:tabLst/>
            </a:pPr>
            <a:r>
              <a:rPr kumimoji="0" lang="en-US" altLang="en-US" sz="1400" b="1" i="0" u="none" strike="noStrike" cap="none" normalizeH="0" baseline="0" dirty="0">
                <a:ln>
                  <a:noFill/>
                </a:ln>
                <a:solidFill>
                  <a:schemeClr val="tx1"/>
                </a:solidFill>
                <a:effectLst/>
                <a:latin typeface="Arial" panose="020B0604020202020204" pitchFamily="34" charset="0"/>
              </a:rPr>
              <a:t>Data Distribution:</a:t>
            </a:r>
            <a:endParaRPr kumimoji="0" lang="en-US" altLang="en-US" sz="14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50000"/>
              </a:lnSpc>
              <a:spcBef>
                <a:spcPct val="0"/>
              </a:spcBef>
              <a:spcAft>
                <a:spcPct val="0"/>
              </a:spcAft>
              <a:buClrTx/>
              <a:buSzTx/>
              <a:buFontTx/>
              <a:buChar char="•"/>
              <a:tabLst/>
            </a:pPr>
            <a:r>
              <a:rPr kumimoji="0" lang="en-US" altLang="en-US" sz="1400" b="0" i="0" u="none" strike="noStrike" cap="none" normalizeH="0" baseline="0" dirty="0">
                <a:ln>
                  <a:noFill/>
                </a:ln>
                <a:solidFill>
                  <a:schemeClr val="tx1"/>
                </a:solidFill>
                <a:effectLst/>
                <a:latin typeface="Arial" panose="020B0604020202020204" pitchFamily="34" charset="0"/>
              </a:rPr>
              <a:t>Each process works on a subset of the vectors x\</a:t>
            </a:r>
            <a:r>
              <a:rPr kumimoji="0" lang="en-US" altLang="en-US" sz="1400" b="0" i="0" u="none" strike="noStrike" cap="none" normalizeH="0" baseline="0" dirty="0" err="1">
                <a:ln>
                  <a:noFill/>
                </a:ln>
                <a:solidFill>
                  <a:schemeClr val="tx1"/>
                </a:solidFill>
                <a:effectLst/>
                <a:latin typeface="Arial" panose="020B0604020202020204" pitchFamily="34" charset="0"/>
              </a:rPr>
              <a:t>mathbf</a:t>
            </a:r>
            <a:r>
              <a:rPr kumimoji="0" lang="en-US" altLang="en-US" sz="1400" b="0" i="0" u="none" strike="noStrike" cap="none" normalizeH="0" baseline="0" dirty="0">
                <a:ln>
                  <a:noFill/>
                </a:ln>
                <a:solidFill>
                  <a:schemeClr val="tx1"/>
                </a:solidFill>
                <a:effectLst/>
                <a:latin typeface="Arial" panose="020B0604020202020204" pitchFamily="34" charset="0"/>
              </a:rPr>
              <a:t>{x}x and y\</a:t>
            </a:r>
            <a:r>
              <a:rPr kumimoji="0" lang="en-US" altLang="en-US" sz="1400" b="0" i="0" u="none" strike="noStrike" cap="none" normalizeH="0" baseline="0" dirty="0" err="1">
                <a:ln>
                  <a:noFill/>
                </a:ln>
                <a:solidFill>
                  <a:schemeClr val="tx1"/>
                </a:solidFill>
                <a:effectLst/>
                <a:latin typeface="Arial" panose="020B0604020202020204" pitchFamily="34" charset="0"/>
              </a:rPr>
              <a:t>mathbf</a:t>
            </a:r>
            <a:r>
              <a:rPr kumimoji="0" lang="en-US" altLang="en-US" sz="1400" b="0" i="0" u="none" strike="noStrike" cap="none" normalizeH="0" baseline="0" dirty="0">
                <a:ln>
                  <a:noFill/>
                </a:ln>
                <a:solidFill>
                  <a:schemeClr val="tx1"/>
                </a:solidFill>
                <a:effectLst/>
                <a:latin typeface="Arial" panose="020B0604020202020204" pitchFamily="34" charset="0"/>
              </a:rPr>
              <a:t>{y}y.</a:t>
            </a:r>
          </a:p>
          <a:p>
            <a:pPr marL="457200" marR="0" lvl="1" indent="0" algn="l" defTabSz="914400" rtl="0" eaLnBrk="0" fontAlgn="base" latinLnBrk="0" hangingPunct="0">
              <a:lnSpc>
                <a:spcPct val="150000"/>
              </a:lnSpc>
              <a:spcBef>
                <a:spcPct val="0"/>
              </a:spcBef>
              <a:spcAft>
                <a:spcPct val="0"/>
              </a:spcAft>
              <a:buClrTx/>
              <a:buSzTx/>
              <a:buFontTx/>
              <a:buChar char="•"/>
              <a:tabLst/>
            </a:pPr>
            <a:r>
              <a:rPr kumimoji="0" lang="en-US" altLang="en-US" sz="1400" b="0" i="0" u="none" strike="noStrike" cap="none" normalizeH="0" baseline="0" dirty="0">
                <a:ln>
                  <a:noFill/>
                </a:ln>
                <a:solidFill>
                  <a:schemeClr val="tx1"/>
                </a:solidFill>
                <a:effectLst/>
                <a:latin typeface="Arial" panose="020B0604020202020204" pitchFamily="34" charset="0"/>
              </a:rPr>
              <a:t>For example:</a:t>
            </a:r>
          </a:p>
          <a:p>
            <a:pPr marL="914400" marR="0" lvl="2" indent="0" algn="l" defTabSz="914400" rtl="0" eaLnBrk="0" fontAlgn="base" latinLnBrk="0" hangingPunct="0">
              <a:lnSpc>
                <a:spcPct val="150000"/>
              </a:lnSpc>
              <a:spcBef>
                <a:spcPct val="0"/>
              </a:spcBef>
              <a:spcAft>
                <a:spcPct val="0"/>
              </a:spcAft>
              <a:buClrTx/>
              <a:buSzTx/>
              <a:buFontTx/>
              <a:buChar char="•"/>
              <a:tabLst/>
            </a:pPr>
            <a:r>
              <a:rPr kumimoji="0" lang="en-US" altLang="en-US" sz="1400" b="0" i="0" u="none" strike="noStrike" cap="none" normalizeH="0" baseline="0" dirty="0">
                <a:ln>
                  <a:noFill/>
                </a:ln>
                <a:solidFill>
                  <a:schemeClr val="tx1"/>
                </a:solidFill>
                <a:effectLst/>
                <a:latin typeface="Arial" panose="020B0604020202020204" pitchFamily="34" charset="0"/>
              </a:rPr>
              <a:t>Process 0 computes z0=x0+y0z_0 = x_0 + y_0z0​=x0​+y0​, z1=x1+y1z_1 = x_1 + y_1z1​=x1​+y1​.</a:t>
            </a:r>
          </a:p>
          <a:p>
            <a:pPr marL="914400" marR="0" lvl="2" indent="0" algn="l" defTabSz="914400" rtl="0" eaLnBrk="0" fontAlgn="base" latinLnBrk="0" hangingPunct="0">
              <a:lnSpc>
                <a:spcPct val="150000"/>
              </a:lnSpc>
              <a:spcBef>
                <a:spcPct val="0"/>
              </a:spcBef>
              <a:spcAft>
                <a:spcPct val="0"/>
              </a:spcAft>
              <a:buClrTx/>
              <a:buSzTx/>
              <a:buFontTx/>
              <a:buChar char="•"/>
              <a:tabLst/>
            </a:pPr>
            <a:r>
              <a:rPr kumimoji="0" lang="en-US" altLang="en-US" sz="1400" b="0" i="0" u="none" strike="noStrike" cap="none" normalizeH="0" baseline="0" dirty="0">
                <a:ln>
                  <a:noFill/>
                </a:ln>
                <a:solidFill>
                  <a:schemeClr val="tx1"/>
                </a:solidFill>
                <a:effectLst/>
                <a:latin typeface="Arial" panose="020B0604020202020204" pitchFamily="34" charset="0"/>
              </a:rPr>
              <a:t>Process 1 computes z2=x2+y2z_2 = x_2 + y_2z2​=x2​+y2​, z3=x3+y3z_3 = x_3 + y_3z3​=x3​+y3​.</a:t>
            </a:r>
          </a:p>
          <a:p>
            <a:pPr marL="0" marR="0" lvl="0" indent="0" algn="l" defTabSz="914400" rtl="0" eaLnBrk="0" fontAlgn="base" latinLnBrk="0" hangingPunct="0">
              <a:lnSpc>
                <a:spcPct val="150000"/>
              </a:lnSpc>
              <a:spcBef>
                <a:spcPct val="0"/>
              </a:spcBef>
              <a:spcAft>
                <a:spcPct val="0"/>
              </a:spcAft>
              <a:buClrTx/>
              <a:buSzTx/>
              <a:buFontTx/>
              <a:buAutoNum type="arabicPeriod" startAt="2"/>
              <a:tabLst/>
            </a:pPr>
            <a:r>
              <a:rPr kumimoji="0" lang="en-US" altLang="en-US" sz="1400" b="1" i="0" u="none" strike="noStrike" cap="none" normalizeH="0" baseline="0" dirty="0">
                <a:ln>
                  <a:noFill/>
                </a:ln>
                <a:solidFill>
                  <a:schemeClr val="tx1"/>
                </a:solidFill>
                <a:effectLst/>
                <a:latin typeface="Arial" panose="020B0604020202020204" pitchFamily="34" charset="0"/>
              </a:rPr>
              <a:t>Parallel Efficiency:</a:t>
            </a:r>
            <a:endParaRPr kumimoji="0" lang="en-US" altLang="en-US" sz="14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50000"/>
              </a:lnSpc>
              <a:spcBef>
                <a:spcPct val="0"/>
              </a:spcBef>
              <a:spcAft>
                <a:spcPct val="0"/>
              </a:spcAft>
              <a:buClrTx/>
              <a:buSzTx/>
              <a:buFontTx/>
              <a:buChar char="•"/>
              <a:tabLst/>
            </a:pPr>
            <a:r>
              <a:rPr kumimoji="0" lang="en-US" altLang="en-US" sz="1400" b="0" i="0" u="none" strike="noStrike" cap="none" normalizeH="0" baseline="0" dirty="0">
                <a:ln>
                  <a:noFill/>
                </a:ln>
                <a:solidFill>
                  <a:schemeClr val="tx1"/>
                </a:solidFill>
                <a:effectLst/>
                <a:latin typeface="Arial" panose="020B0604020202020204" pitchFamily="34" charset="0"/>
              </a:rPr>
              <a:t>By dividing the workload, each process handles fewer elements, speeding up the overall computation.</a:t>
            </a:r>
          </a:p>
          <a:p>
            <a:pPr marL="457200" marR="0" lvl="1" indent="0" algn="l" defTabSz="914400" rtl="0" eaLnBrk="0" fontAlgn="base" latinLnBrk="0" hangingPunct="0">
              <a:lnSpc>
                <a:spcPct val="150000"/>
              </a:lnSpc>
              <a:spcBef>
                <a:spcPct val="0"/>
              </a:spcBef>
              <a:spcAft>
                <a:spcPct val="0"/>
              </a:spcAft>
              <a:buClrTx/>
              <a:buSzTx/>
              <a:buFontTx/>
              <a:buChar char="•"/>
              <a:tabLst/>
            </a:pPr>
            <a:r>
              <a:rPr kumimoji="0" lang="en-US" altLang="en-US" sz="1400" b="0" i="0" u="none" strike="noStrike" cap="none" normalizeH="0" baseline="0" dirty="0">
                <a:ln>
                  <a:noFill/>
                </a:ln>
                <a:solidFill>
                  <a:schemeClr val="tx1"/>
                </a:solidFill>
                <a:effectLst/>
                <a:latin typeface="Arial" panose="020B0604020202020204" pitchFamily="34" charset="0"/>
              </a:rPr>
              <a:t>After all processes compute their part of z\</a:t>
            </a:r>
            <a:r>
              <a:rPr kumimoji="0" lang="en-US" altLang="en-US" sz="1400" b="0" i="0" u="none" strike="noStrike" cap="none" normalizeH="0" baseline="0" dirty="0" err="1">
                <a:ln>
                  <a:noFill/>
                </a:ln>
                <a:solidFill>
                  <a:schemeClr val="tx1"/>
                </a:solidFill>
                <a:effectLst/>
                <a:latin typeface="Arial" panose="020B0604020202020204" pitchFamily="34" charset="0"/>
              </a:rPr>
              <a:t>mathbf</a:t>
            </a:r>
            <a:r>
              <a:rPr kumimoji="0" lang="en-US" altLang="en-US" sz="1400" b="0" i="0" u="none" strike="noStrike" cap="none" normalizeH="0" baseline="0" dirty="0">
                <a:ln>
                  <a:noFill/>
                </a:ln>
                <a:solidFill>
                  <a:schemeClr val="tx1"/>
                </a:solidFill>
                <a:effectLst/>
                <a:latin typeface="Arial" panose="020B0604020202020204" pitchFamily="34" charset="0"/>
              </a:rPr>
              <a:t>{z}z, the results are combined.</a:t>
            </a:r>
          </a:p>
          <a:p>
            <a:pPr marL="0" marR="0" lvl="0" indent="0" algn="l" defTabSz="914400" rtl="0" eaLnBrk="0" fontAlgn="base" latinLnBrk="0" hangingPunct="0">
              <a:lnSpc>
                <a:spcPct val="150000"/>
              </a:lnSpc>
              <a:spcBef>
                <a:spcPct val="0"/>
              </a:spcBef>
              <a:spcAft>
                <a:spcPct val="0"/>
              </a:spcAft>
              <a:buClrTx/>
              <a:buSzTx/>
              <a:buFontTx/>
              <a:buAutoNum type="arabicPeriod" startAt="3"/>
              <a:tabLst/>
            </a:pPr>
            <a:r>
              <a:rPr kumimoji="0" lang="en-US" altLang="en-US" sz="1400" b="1" i="0" u="none" strike="noStrike" cap="none" normalizeH="0" baseline="0" dirty="0">
                <a:ln>
                  <a:noFill/>
                </a:ln>
                <a:solidFill>
                  <a:schemeClr val="tx1"/>
                </a:solidFill>
                <a:effectLst/>
                <a:latin typeface="Arial" panose="020B0604020202020204" pitchFamily="34" charset="0"/>
              </a:rPr>
              <a:t>MPI Example:</a:t>
            </a:r>
            <a:r>
              <a:rPr kumimoji="0" lang="en-US" altLang="en-US" sz="1400" b="0" i="0" u="none" strike="noStrike" cap="none" normalizeH="0" baseline="0" dirty="0">
                <a:ln>
                  <a:noFill/>
                </a:ln>
                <a:solidFill>
                  <a:schemeClr val="tx1"/>
                </a:solidFill>
                <a:effectLst/>
                <a:latin typeface="Arial" panose="020B0604020202020204" pitchFamily="34" charset="0"/>
              </a:rPr>
              <a:t> Using </a:t>
            </a:r>
            <a:r>
              <a:rPr kumimoji="0" lang="en-US" altLang="en-US" sz="1400" b="1" i="0" u="none" strike="noStrike" cap="none" normalizeH="0" baseline="0" dirty="0">
                <a:ln>
                  <a:noFill/>
                </a:ln>
                <a:solidFill>
                  <a:schemeClr val="tx1"/>
                </a:solidFill>
                <a:effectLst/>
                <a:latin typeface="Arial" panose="020B0604020202020204" pitchFamily="34" charset="0"/>
              </a:rPr>
              <a:t>MPI</a:t>
            </a:r>
            <a:r>
              <a:rPr kumimoji="0" lang="en-US" altLang="en-US" sz="1400" b="0" i="0" u="none" strike="noStrike" cap="none" normalizeH="0" baseline="0" dirty="0">
                <a:ln>
                  <a:noFill/>
                </a:ln>
                <a:solidFill>
                  <a:schemeClr val="tx1"/>
                </a:solidFill>
                <a:effectLst/>
                <a:latin typeface="Arial" panose="020B0604020202020204" pitchFamily="34" charset="0"/>
              </a:rPr>
              <a:t>, the vectors x\</a:t>
            </a:r>
            <a:r>
              <a:rPr kumimoji="0" lang="en-US" altLang="en-US" sz="1400" b="0" i="0" u="none" strike="noStrike" cap="none" normalizeH="0" baseline="0" dirty="0" err="1">
                <a:ln>
                  <a:noFill/>
                </a:ln>
                <a:solidFill>
                  <a:schemeClr val="tx1"/>
                </a:solidFill>
                <a:effectLst/>
                <a:latin typeface="Arial" panose="020B0604020202020204" pitchFamily="34" charset="0"/>
              </a:rPr>
              <a:t>mathbf</a:t>
            </a:r>
            <a:r>
              <a:rPr kumimoji="0" lang="en-US" altLang="en-US" sz="1400" b="0" i="0" u="none" strike="noStrike" cap="none" normalizeH="0" baseline="0" dirty="0">
                <a:ln>
                  <a:noFill/>
                </a:ln>
                <a:solidFill>
                  <a:schemeClr val="tx1"/>
                </a:solidFill>
                <a:effectLst/>
                <a:latin typeface="Arial" panose="020B0604020202020204" pitchFamily="34" charset="0"/>
              </a:rPr>
              <a:t>{x}x and y\</a:t>
            </a:r>
            <a:r>
              <a:rPr kumimoji="0" lang="en-US" altLang="en-US" sz="1400" b="0" i="0" u="none" strike="noStrike" cap="none" normalizeH="0" baseline="0" dirty="0" err="1">
                <a:ln>
                  <a:noFill/>
                </a:ln>
                <a:solidFill>
                  <a:schemeClr val="tx1"/>
                </a:solidFill>
                <a:effectLst/>
                <a:latin typeface="Arial" panose="020B0604020202020204" pitchFamily="34" charset="0"/>
              </a:rPr>
              <a:t>mathbf</a:t>
            </a:r>
            <a:r>
              <a:rPr kumimoji="0" lang="en-US" altLang="en-US" sz="1400" b="0" i="0" u="none" strike="noStrike" cap="none" normalizeH="0" baseline="0" dirty="0">
                <a:ln>
                  <a:noFill/>
                </a:ln>
                <a:solidFill>
                  <a:schemeClr val="tx1"/>
                </a:solidFill>
                <a:effectLst/>
                <a:latin typeface="Arial" panose="020B0604020202020204" pitchFamily="34" charset="0"/>
              </a:rPr>
              <a:t>{y}y can be distributed among processes using functions like </a:t>
            </a:r>
            <a:r>
              <a:rPr kumimoji="0" lang="en-US" altLang="en-US" sz="1400" b="0" i="0" u="none" strike="noStrike" cap="none" normalizeH="0" baseline="0" dirty="0" err="1">
                <a:ln>
                  <a:noFill/>
                </a:ln>
                <a:solidFill>
                  <a:schemeClr val="tx1"/>
                </a:solidFill>
                <a:effectLst/>
                <a:latin typeface="Arial Unicode MS"/>
              </a:rPr>
              <a:t>MPI_Scatter</a:t>
            </a:r>
            <a:r>
              <a:rPr kumimoji="0" lang="en-US" altLang="en-US" sz="1400" b="0" i="0" u="none" strike="noStrike" cap="none" normalizeH="0" baseline="0" dirty="0">
                <a:ln>
                  <a:noFill/>
                </a:ln>
                <a:solidFill>
                  <a:schemeClr val="tx1"/>
                </a:solidFill>
                <a:effectLst/>
              </a:rPr>
              <a:t>, and the results can be gathered using </a:t>
            </a:r>
            <a:r>
              <a:rPr kumimoji="0" lang="en-US" altLang="en-US" sz="1400" b="0" i="0" u="none" strike="noStrike" cap="none" normalizeH="0" baseline="0" dirty="0" err="1">
                <a:ln>
                  <a:noFill/>
                </a:ln>
                <a:solidFill>
                  <a:schemeClr val="tx1"/>
                </a:solidFill>
                <a:effectLst/>
                <a:latin typeface="Arial Unicode MS"/>
              </a:rPr>
              <a:t>MPI_Gather</a:t>
            </a:r>
            <a:r>
              <a:rPr kumimoji="0" lang="en-US" altLang="en-US" sz="1400" b="0" i="0" u="none" strike="noStrike" cap="none" normalizeH="0" baseline="0" dirty="0">
                <a:ln>
                  <a:noFill/>
                </a:ln>
                <a:solidFill>
                  <a:schemeClr val="tx1"/>
                </a:solidFill>
                <a:effectLst/>
              </a:rPr>
              <a:t>.</a:t>
            </a:r>
            <a:endParaRPr kumimoji="0" lang="en-US" altLang="en-US" sz="1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42504637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dirty="0"/>
              <a:t>Serial</a:t>
            </a:r>
            <a:r>
              <a:rPr spc="-25" dirty="0"/>
              <a:t> </a:t>
            </a:r>
            <a:r>
              <a:rPr dirty="0"/>
              <a:t>implementation</a:t>
            </a:r>
            <a:r>
              <a:rPr spc="-25" dirty="0"/>
              <a:t> </a:t>
            </a:r>
            <a:r>
              <a:rPr dirty="0"/>
              <a:t>of</a:t>
            </a:r>
            <a:r>
              <a:rPr spc="-20" dirty="0"/>
              <a:t> </a:t>
            </a:r>
            <a:r>
              <a:rPr dirty="0"/>
              <a:t>vector</a:t>
            </a:r>
            <a:r>
              <a:rPr spc="-40" dirty="0"/>
              <a:t> </a:t>
            </a:r>
            <a:r>
              <a:rPr spc="-10" dirty="0"/>
              <a:t>addition</a:t>
            </a:r>
          </a:p>
        </p:txBody>
      </p:sp>
      <p:pic>
        <p:nvPicPr>
          <p:cNvPr id="3" name="object 3"/>
          <p:cNvPicPr/>
          <p:nvPr/>
        </p:nvPicPr>
        <p:blipFill>
          <a:blip r:embed="rId2" cstate="print"/>
          <a:stretch>
            <a:fillRect/>
          </a:stretch>
        </p:blipFill>
        <p:spPr>
          <a:xfrm>
            <a:off x="2105843" y="2147629"/>
            <a:ext cx="7908457" cy="1588097"/>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74293" y="133857"/>
            <a:ext cx="10492740" cy="513715"/>
          </a:xfrm>
          <a:prstGeom prst="rect">
            <a:avLst/>
          </a:prstGeom>
        </p:spPr>
        <p:txBody>
          <a:bodyPr vert="horz" wrap="square" lIns="0" tIns="12700" rIns="0" bIns="0" rtlCol="0">
            <a:spAutoFit/>
          </a:bodyPr>
          <a:lstStyle/>
          <a:p>
            <a:pPr marL="12700">
              <a:lnSpc>
                <a:spcPct val="100000"/>
              </a:lnSpc>
              <a:spcBef>
                <a:spcPts val="100"/>
              </a:spcBef>
            </a:pPr>
            <a:r>
              <a:rPr sz="3200" dirty="0"/>
              <a:t>Different</a:t>
            </a:r>
            <a:r>
              <a:rPr sz="3200" spc="-35" dirty="0"/>
              <a:t> </a:t>
            </a:r>
            <a:r>
              <a:rPr sz="3200" dirty="0"/>
              <a:t>partitions</a:t>
            </a:r>
            <a:r>
              <a:rPr sz="3200" spc="-45" dirty="0"/>
              <a:t> </a:t>
            </a:r>
            <a:r>
              <a:rPr sz="3200" dirty="0"/>
              <a:t>of</a:t>
            </a:r>
            <a:r>
              <a:rPr sz="3200" spc="-15" dirty="0"/>
              <a:t> </a:t>
            </a:r>
            <a:r>
              <a:rPr sz="3200" dirty="0"/>
              <a:t>a </a:t>
            </a:r>
            <a:r>
              <a:rPr sz="3200" spc="-10" dirty="0"/>
              <a:t>12-</a:t>
            </a:r>
            <a:r>
              <a:rPr sz="3200" dirty="0"/>
              <a:t>component</a:t>
            </a:r>
            <a:r>
              <a:rPr sz="3200" spc="-40" dirty="0"/>
              <a:t> </a:t>
            </a:r>
            <a:r>
              <a:rPr sz="3200" dirty="0"/>
              <a:t>vector</a:t>
            </a:r>
            <a:r>
              <a:rPr sz="3200" spc="-15" dirty="0"/>
              <a:t> </a:t>
            </a:r>
            <a:r>
              <a:rPr sz="3200" dirty="0"/>
              <a:t>among</a:t>
            </a:r>
            <a:r>
              <a:rPr sz="3200" spc="-15" dirty="0"/>
              <a:t> </a:t>
            </a:r>
            <a:r>
              <a:rPr sz="3200" spc="-50" dirty="0"/>
              <a:t>3</a:t>
            </a:r>
            <a:endParaRPr sz="3200"/>
          </a:p>
        </p:txBody>
      </p:sp>
      <p:sp>
        <p:nvSpPr>
          <p:cNvPr id="3" name="object 3"/>
          <p:cNvSpPr txBox="1"/>
          <p:nvPr/>
        </p:nvSpPr>
        <p:spPr>
          <a:xfrm>
            <a:off x="774293" y="572465"/>
            <a:ext cx="2035810" cy="514350"/>
          </a:xfrm>
          <a:prstGeom prst="rect">
            <a:avLst/>
          </a:prstGeom>
        </p:spPr>
        <p:txBody>
          <a:bodyPr vert="horz" wrap="square" lIns="0" tIns="13335" rIns="0" bIns="0" rtlCol="0">
            <a:spAutoFit/>
          </a:bodyPr>
          <a:lstStyle/>
          <a:p>
            <a:pPr marL="12700">
              <a:lnSpc>
                <a:spcPct val="100000"/>
              </a:lnSpc>
              <a:spcBef>
                <a:spcPts val="105"/>
              </a:spcBef>
            </a:pPr>
            <a:r>
              <a:rPr sz="3200" b="1" spc="-10" dirty="0">
                <a:solidFill>
                  <a:srgbClr val="201D6F"/>
                </a:solidFill>
                <a:latin typeface="Arial"/>
                <a:cs typeface="Arial"/>
              </a:rPr>
              <a:t>processes</a:t>
            </a:r>
            <a:endParaRPr sz="3200">
              <a:latin typeface="Arial"/>
              <a:cs typeface="Arial"/>
            </a:endParaRPr>
          </a:p>
        </p:txBody>
      </p:sp>
      <p:pic>
        <p:nvPicPr>
          <p:cNvPr id="4" name="object 4"/>
          <p:cNvPicPr/>
          <p:nvPr/>
        </p:nvPicPr>
        <p:blipFill>
          <a:blip r:embed="rId2" cstate="print"/>
          <a:stretch>
            <a:fillRect/>
          </a:stretch>
        </p:blipFill>
        <p:spPr>
          <a:xfrm>
            <a:off x="2117297" y="2505259"/>
            <a:ext cx="8166854" cy="2425077"/>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dirty="0"/>
              <a:t>Partitioning</a:t>
            </a:r>
            <a:r>
              <a:rPr spc="-55" dirty="0"/>
              <a:t> </a:t>
            </a:r>
            <a:r>
              <a:rPr spc="-10" dirty="0"/>
              <a:t>options</a:t>
            </a:r>
          </a:p>
        </p:txBody>
      </p:sp>
      <p:sp>
        <p:nvSpPr>
          <p:cNvPr id="3" name="object 3"/>
          <p:cNvSpPr txBox="1"/>
          <p:nvPr/>
        </p:nvSpPr>
        <p:spPr>
          <a:xfrm>
            <a:off x="850493" y="1238549"/>
            <a:ext cx="8162925" cy="2903855"/>
          </a:xfrm>
          <a:prstGeom prst="rect">
            <a:avLst/>
          </a:prstGeom>
        </p:spPr>
        <p:txBody>
          <a:bodyPr vert="horz" wrap="square" lIns="0" tIns="152400" rIns="0" bIns="0" rtlCol="0">
            <a:spAutoFit/>
          </a:bodyPr>
          <a:lstStyle/>
          <a:p>
            <a:pPr marL="393065" indent="-380365">
              <a:lnSpc>
                <a:spcPct val="100000"/>
              </a:lnSpc>
              <a:spcBef>
                <a:spcPts val="1200"/>
              </a:spcBef>
              <a:buChar char="•"/>
              <a:tabLst>
                <a:tab pos="393065" algn="l"/>
              </a:tabLst>
            </a:pPr>
            <a:r>
              <a:rPr sz="2400" dirty="0">
                <a:latin typeface="Arial MT"/>
                <a:cs typeface="Arial MT"/>
              </a:rPr>
              <a:t>Block</a:t>
            </a:r>
            <a:r>
              <a:rPr sz="2400" spc="-65" dirty="0">
                <a:latin typeface="Arial MT"/>
                <a:cs typeface="Arial MT"/>
              </a:rPr>
              <a:t> </a:t>
            </a:r>
            <a:r>
              <a:rPr sz="2400" spc="-10" dirty="0">
                <a:latin typeface="Arial MT"/>
                <a:cs typeface="Arial MT"/>
              </a:rPr>
              <a:t>partitioning</a:t>
            </a:r>
            <a:endParaRPr sz="2400" dirty="0">
              <a:latin typeface="Arial MT"/>
              <a:cs typeface="Arial MT"/>
            </a:endParaRPr>
          </a:p>
          <a:p>
            <a:pPr marL="850265" lvl="1" indent="-368300">
              <a:lnSpc>
                <a:spcPct val="100000"/>
              </a:lnSpc>
              <a:spcBef>
                <a:spcPts val="1005"/>
              </a:spcBef>
              <a:buChar char="•"/>
              <a:tabLst>
                <a:tab pos="850265" algn="l"/>
              </a:tabLst>
            </a:pPr>
            <a:r>
              <a:rPr sz="2200" dirty="0">
                <a:latin typeface="Arial MT"/>
                <a:cs typeface="Arial MT"/>
              </a:rPr>
              <a:t>Assign</a:t>
            </a:r>
            <a:r>
              <a:rPr sz="2200" spc="-80" dirty="0">
                <a:latin typeface="Arial MT"/>
                <a:cs typeface="Arial MT"/>
              </a:rPr>
              <a:t> </a:t>
            </a:r>
            <a:r>
              <a:rPr sz="2200" dirty="0">
                <a:latin typeface="Arial MT"/>
                <a:cs typeface="Arial MT"/>
              </a:rPr>
              <a:t>blocks</a:t>
            </a:r>
            <a:r>
              <a:rPr sz="2200" spc="-70" dirty="0">
                <a:latin typeface="Arial MT"/>
                <a:cs typeface="Arial MT"/>
              </a:rPr>
              <a:t> </a:t>
            </a:r>
            <a:r>
              <a:rPr sz="2200" dirty="0">
                <a:latin typeface="Arial MT"/>
                <a:cs typeface="Arial MT"/>
              </a:rPr>
              <a:t>of</a:t>
            </a:r>
            <a:r>
              <a:rPr sz="2200" spc="-70" dirty="0">
                <a:latin typeface="Arial MT"/>
                <a:cs typeface="Arial MT"/>
              </a:rPr>
              <a:t> </a:t>
            </a:r>
            <a:r>
              <a:rPr sz="2200" dirty="0">
                <a:latin typeface="Arial MT"/>
                <a:cs typeface="Arial MT"/>
              </a:rPr>
              <a:t>consecutive</a:t>
            </a:r>
            <a:r>
              <a:rPr sz="2200" spc="-70" dirty="0">
                <a:latin typeface="Arial MT"/>
                <a:cs typeface="Arial MT"/>
              </a:rPr>
              <a:t> </a:t>
            </a:r>
            <a:r>
              <a:rPr sz="2200" dirty="0">
                <a:latin typeface="Arial MT"/>
                <a:cs typeface="Arial MT"/>
              </a:rPr>
              <a:t>components</a:t>
            </a:r>
            <a:r>
              <a:rPr sz="2200" spc="-55" dirty="0">
                <a:latin typeface="Arial MT"/>
                <a:cs typeface="Arial MT"/>
              </a:rPr>
              <a:t> </a:t>
            </a:r>
            <a:r>
              <a:rPr sz="2200" dirty="0">
                <a:latin typeface="Arial MT"/>
                <a:cs typeface="Arial MT"/>
              </a:rPr>
              <a:t>to</a:t>
            </a:r>
            <a:r>
              <a:rPr sz="2200" spc="-70" dirty="0">
                <a:latin typeface="Arial MT"/>
                <a:cs typeface="Arial MT"/>
              </a:rPr>
              <a:t> </a:t>
            </a:r>
            <a:r>
              <a:rPr sz="2200" dirty="0">
                <a:latin typeface="Arial MT"/>
                <a:cs typeface="Arial MT"/>
              </a:rPr>
              <a:t>each</a:t>
            </a:r>
            <a:r>
              <a:rPr sz="2200" spc="-70" dirty="0">
                <a:latin typeface="Arial MT"/>
                <a:cs typeface="Arial MT"/>
              </a:rPr>
              <a:t> </a:t>
            </a:r>
            <a:r>
              <a:rPr sz="2200" spc="-10" dirty="0">
                <a:latin typeface="Arial MT"/>
                <a:cs typeface="Arial MT"/>
              </a:rPr>
              <a:t>process.</a:t>
            </a:r>
            <a:endParaRPr sz="2200" dirty="0">
              <a:latin typeface="Arial MT"/>
              <a:cs typeface="Arial MT"/>
            </a:endParaRPr>
          </a:p>
          <a:p>
            <a:pPr marL="393065" indent="-380365">
              <a:lnSpc>
                <a:spcPct val="100000"/>
              </a:lnSpc>
              <a:spcBef>
                <a:spcPts val="1000"/>
              </a:spcBef>
              <a:buChar char="•"/>
              <a:tabLst>
                <a:tab pos="393065" algn="l"/>
              </a:tabLst>
            </a:pPr>
            <a:r>
              <a:rPr sz="2400" dirty="0">
                <a:latin typeface="Arial MT"/>
                <a:cs typeface="Arial MT"/>
              </a:rPr>
              <a:t>Cyclic</a:t>
            </a:r>
            <a:r>
              <a:rPr sz="2400" spc="-70" dirty="0">
                <a:latin typeface="Arial MT"/>
                <a:cs typeface="Arial MT"/>
              </a:rPr>
              <a:t> </a:t>
            </a:r>
            <a:r>
              <a:rPr sz="2400" spc="-10" dirty="0">
                <a:latin typeface="Arial MT"/>
                <a:cs typeface="Arial MT"/>
              </a:rPr>
              <a:t>partitioning</a:t>
            </a:r>
            <a:endParaRPr sz="2400" dirty="0">
              <a:latin typeface="Arial MT"/>
              <a:cs typeface="Arial MT"/>
            </a:endParaRPr>
          </a:p>
          <a:p>
            <a:pPr marL="850265" lvl="1" indent="-368300">
              <a:lnSpc>
                <a:spcPct val="100000"/>
              </a:lnSpc>
              <a:spcBef>
                <a:spcPts val="1005"/>
              </a:spcBef>
              <a:buChar char="•"/>
              <a:tabLst>
                <a:tab pos="850265" algn="l"/>
              </a:tabLst>
            </a:pPr>
            <a:r>
              <a:rPr sz="2200" dirty="0">
                <a:latin typeface="Arial MT"/>
                <a:cs typeface="Arial MT"/>
              </a:rPr>
              <a:t>Assign</a:t>
            </a:r>
            <a:r>
              <a:rPr sz="2200" spc="-70" dirty="0">
                <a:latin typeface="Arial MT"/>
                <a:cs typeface="Arial MT"/>
              </a:rPr>
              <a:t> </a:t>
            </a:r>
            <a:r>
              <a:rPr sz="2200" dirty="0">
                <a:latin typeface="Arial MT"/>
                <a:cs typeface="Arial MT"/>
              </a:rPr>
              <a:t>components</a:t>
            </a:r>
            <a:r>
              <a:rPr sz="2200" spc="-50" dirty="0">
                <a:latin typeface="Arial MT"/>
                <a:cs typeface="Arial MT"/>
              </a:rPr>
              <a:t> </a:t>
            </a:r>
            <a:r>
              <a:rPr sz="2200" dirty="0">
                <a:latin typeface="Arial MT"/>
                <a:cs typeface="Arial MT"/>
              </a:rPr>
              <a:t>in</a:t>
            </a:r>
            <a:r>
              <a:rPr sz="2200" spc="-60" dirty="0">
                <a:latin typeface="Arial MT"/>
                <a:cs typeface="Arial MT"/>
              </a:rPr>
              <a:t> </a:t>
            </a:r>
            <a:r>
              <a:rPr sz="2200" dirty="0">
                <a:latin typeface="Arial MT"/>
                <a:cs typeface="Arial MT"/>
              </a:rPr>
              <a:t>a</a:t>
            </a:r>
            <a:r>
              <a:rPr sz="2200" spc="-65" dirty="0">
                <a:latin typeface="Arial MT"/>
                <a:cs typeface="Arial MT"/>
              </a:rPr>
              <a:t> </a:t>
            </a:r>
            <a:r>
              <a:rPr sz="2200" dirty="0">
                <a:latin typeface="Arial MT"/>
                <a:cs typeface="Arial MT"/>
              </a:rPr>
              <a:t>round</a:t>
            </a:r>
            <a:r>
              <a:rPr sz="2200" spc="-50" dirty="0">
                <a:latin typeface="Arial MT"/>
                <a:cs typeface="Arial MT"/>
              </a:rPr>
              <a:t> </a:t>
            </a:r>
            <a:r>
              <a:rPr sz="2200" dirty="0">
                <a:latin typeface="Arial MT"/>
                <a:cs typeface="Arial MT"/>
              </a:rPr>
              <a:t>robin</a:t>
            </a:r>
            <a:r>
              <a:rPr sz="2200" spc="-65" dirty="0">
                <a:latin typeface="Arial MT"/>
                <a:cs typeface="Arial MT"/>
              </a:rPr>
              <a:t> </a:t>
            </a:r>
            <a:r>
              <a:rPr sz="2200" spc="-10" dirty="0">
                <a:latin typeface="Arial MT"/>
                <a:cs typeface="Arial MT"/>
              </a:rPr>
              <a:t>fashion.</a:t>
            </a:r>
            <a:endParaRPr sz="2200" dirty="0">
              <a:latin typeface="Arial MT"/>
              <a:cs typeface="Arial MT"/>
            </a:endParaRPr>
          </a:p>
          <a:p>
            <a:pPr marL="393065" indent="-380365">
              <a:lnSpc>
                <a:spcPct val="100000"/>
              </a:lnSpc>
              <a:spcBef>
                <a:spcPts val="990"/>
              </a:spcBef>
              <a:buChar char="•"/>
              <a:tabLst>
                <a:tab pos="393065" algn="l"/>
              </a:tabLst>
            </a:pPr>
            <a:r>
              <a:rPr sz="2400" spc="-10" dirty="0">
                <a:latin typeface="Arial MT"/>
                <a:cs typeface="Arial MT"/>
              </a:rPr>
              <a:t>Block-</a:t>
            </a:r>
            <a:r>
              <a:rPr sz="2400" dirty="0">
                <a:latin typeface="Arial MT"/>
                <a:cs typeface="Arial MT"/>
              </a:rPr>
              <a:t>cyclic</a:t>
            </a:r>
            <a:r>
              <a:rPr sz="2400" spc="-15" dirty="0">
                <a:latin typeface="Arial MT"/>
                <a:cs typeface="Arial MT"/>
              </a:rPr>
              <a:t> </a:t>
            </a:r>
            <a:r>
              <a:rPr sz="2400" spc="-10" dirty="0">
                <a:latin typeface="Arial MT"/>
                <a:cs typeface="Arial MT"/>
              </a:rPr>
              <a:t>partitioning</a:t>
            </a:r>
            <a:endParaRPr sz="2400" dirty="0">
              <a:latin typeface="Arial MT"/>
              <a:cs typeface="Arial MT"/>
            </a:endParaRPr>
          </a:p>
          <a:p>
            <a:pPr marL="850265" lvl="1" indent="-368300">
              <a:lnSpc>
                <a:spcPct val="100000"/>
              </a:lnSpc>
              <a:spcBef>
                <a:spcPts val="1005"/>
              </a:spcBef>
              <a:buChar char="•"/>
              <a:tabLst>
                <a:tab pos="850265" algn="l"/>
              </a:tabLst>
            </a:pPr>
            <a:r>
              <a:rPr sz="2200" dirty="0">
                <a:latin typeface="Arial MT"/>
                <a:cs typeface="Arial MT"/>
              </a:rPr>
              <a:t>Use</a:t>
            </a:r>
            <a:r>
              <a:rPr sz="2200" spc="-50" dirty="0">
                <a:latin typeface="Arial MT"/>
                <a:cs typeface="Arial MT"/>
              </a:rPr>
              <a:t> </a:t>
            </a:r>
            <a:r>
              <a:rPr sz="2200" dirty="0">
                <a:latin typeface="Arial MT"/>
                <a:cs typeface="Arial MT"/>
              </a:rPr>
              <a:t>a</a:t>
            </a:r>
            <a:r>
              <a:rPr sz="2200" spc="-50" dirty="0">
                <a:latin typeface="Arial MT"/>
                <a:cs typeface="Arial MT"/>
              </a:rPr>
              <a:t> </a:t>
            </a:r>
            <a:r>
              <a:rPr sz="2200" dirty="0">
                <a:latin typeface="Arial MT"/>
                <a:cs typeface="Arial MT"/>
              </a:rPr>
              <a:t>cyclic</a:t>
            </a:r>
            <a:r>
              <a:rPr sz="2200" spc="-55" dirty="0">
                <a:latin typeface="Arial MT"/>
                <a:cs typeface="Arial MT"/>
              </a:rPr>
              <a:t> </a:t>
            </a:r>
            <a:r>
              <a:rPr sz="2200" dirty="0">
                <a:latin typeface="Arial MT"/>
                <a:cs typeface="Arial MT"/>
              </a:rPr>
              <a:t>distribution</a:t>
            </a:r>
            <a:r>
              <a:rPr sz="2200" spc="-50" dirty="0">
                <a:latin typeface="Arial MT"/>
                <a:cs typeface="Arial MT"/>
              </a:rPr>
              <a:t> </a:t>
            </a:r>
            <a:r>
              <a:rPr sz="2200" dirty="0">
                <a:latin typeface="Arial MT"/>
                <a:cs typeface="Arial MT"/>
              </a:rPr>
              <a:t>of</a:t>
            </a:r>
            <a:r>
              <a:rPr sz="2200" spc="-55" dirty="0">
                <a:latin typeface="Arial MT"/>
                <a:cs typeface="Arial MT"/>
              </a:rPr>
              <a:t> </a:t>
            </a:r>
            <a:r>
              <a:rPr sz="2200" dirty="0">
                <a:latin typeface="Arial MT"/>
                <a:cs typeface="Arial MT"/>
              </a:rPr>
              <a:t>blocks</a:t>
            </a:r>
            <a:r>
              <a:rPr sz="2200" spc="-50" dirty="0">
                <a:latin typeface="Arial MT"/>
                <a:cs typeface="Arial MT"/>
              </a:rPr>
              <a:t> </a:t>
            </a:r>
            <a:r>
              <a:rPr sz="2200" dirty="0">
                <a:latin typeface="Arial MT"/>
                <a:cs typeface="Arial MT"/>
              </a:rPr>
              <a:t>of</a:t>
            </a:r>
            <a:r>
              <a:rPr sz="2200" spc="-55" dirty="0">
                <a:latin typeface="Arial MT"/>
                <a:cs typeface="Arial MT"/>
              </a:rPr>
              <a:t> </a:t>
            </a:r>
            <a:r>
              <a:rPr sz="2200" spc="-10" dirty="0">
                <a:latin typeface="Arial MT"/>
                <a:cs typeface="Arial MT"/>
              </a:rPr>
              <a:t>components.</a:t>
            </a:r>
            <a:endParaRPr sz="2200" dirty="0">
              <a:latin typeface="Arial MT"/>
              <a:cs typeface="Arial MT"/>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74293" y="133857"/>
            <a:ext cx="5080000" cy="953135"/>
          </a:xfrm>
          <a:prstGeom prst="rect">
            <a:avLst/>
          </a:prstGeom>
        </p:spPr>
        <p:txBody>
          <a:bodyPr vert="horz" wrap="square" lIns="0" tIns="67945" rIns="0" bIns="0" rtlCol="0">
            <a:spAutoFit/>
          </a:bodyPr>
          <a:lstStyle/>
          <a:p>
            <a:pPr marL="12700" marR="5080">
              <a:lnSpc>
                <a:spcPts val="3460"/>
              </a:lnSpc>
              <a:spcBef>
                <a:spcPts val="535"/>
              </a:spcBef>
            </a:pPr>
            <a:r>
              <a:rPr sz="3200" dirty="0"/>
              <a:t>Parallel</a:t>
            </a:r>
            <a:r>
              <a:rPr sz="3200" spc="-30" dirty="0"/>
              <a:t> </a:t>
            </a:r>
            <a:r>
              <a:rPr sz="3200" dirty="0"/>
              <a:t>implementation</a:t>
            </a:r>
            <a:r>
              <a:rPr sz="3200" spc="-60" dirty="0"/>
              <a:t> </a:t>
            </a:r>
            <a:r>
              <a:rPr sz="3200" spc="-25" dirty="0"/>
              <a:t>of </a:t>
            </a:r>
            <a:r>
              <a:rPr sz="3200" dirty="0"/>
              <a:t>vector</a:t>
            </a:r>
            <a:r>
              <a:rPr sz="3200" spc="-40" dirty="0"/>
              <a:t> </a:t>
            </a:r>
            <a:r>
              <a:rPr sz="3200" spc="-10" dirty="0"/>
              <a:t>addition</a:t>
            </a:r>
            <a:endParaRPr sz="3200"/>
          </a:p>
        </p:txBody>
      </p:sp>
      <p:pic>
        <p:nvPicPr>
          <p:cNvPr id="3" name="object 3"/>
          <p:cNvPicPr/>
          <p:nvPr/>
        </p:nvPicPr>
        <p:blipFill>
          <a:blip r:embed="rId2" cstate="print"/>
          <a:stretch>
            <a:fillRect/>
          </a:stretch>
        </p:blipFill>
        <p:spPr>
          <a:xfrm>
            <a:off x="2155928" y="1815518"/>
            <a:ext cx="7863982" cy="2630099"/>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10" dirty="0"/>
              <a:t>Scatter</a:t>
            </a:r>
          </a:p>
        </p:txBody>
      </p:sp>
      <p:sp>
        <p:nvSpPr>
          <p:cNvPr id="3" name="object 3"/>
          <p:cNvSpPr txBox="1"/>
          <p:nvPr/>
        </p:nvSpPr>
        <p:spPr>
          <a:xfrm>
            <a:off x="850493" y="1378458"/>
            <a:ext cx="9927590" cy="1123315"/>
          </a:xfrm>
          <a:prstGeom prst="rect">
            <a:avLst/>
          </a:prstGeom>
        </p:spPr>
        <p:txBody>
          <a:bodyPr vert="horz" wrap="square" lIns="0" tIns="12700" rIns="0" bIns="0" rtlCol="0">
            <a:spAutoFit/>
          </a:bodyPr>
          <a:lstStyle/>
          <a:p>
            <a:pPr marL="391160" marR="5080" indent="-378460" algn="just">
              <a:lnSpc>
                <a:spcPct val="100000"/>
              </a:lnSpc>
              <a:spcBef>
                <a:spcPts val="100"/>
              </a:spcBef>
              <a:buChar char="•"/>
              <a:tabLst>
                <a:tab pos="393700" algn="l"/>
              </a:tabLst>
            </a:pPr>
            <a:r>
              <a:rPr sz="2400" dirty="0">
                <a:latin typeface="Arial MT"/>
                <a:cs typeface="Arial MT"/>
              </a:rPr>
              <a:t>MPI_Scatter</a:t>
            </a:r>
            <a:r>
              <a:rPr sz="2400" spc="-60" dirty="0">
                <a:latin typeface="Arial MT"/>
                <a:cs typeface="Arial MT"/>
              </a:rPr>
              <a:t> </a:t>
            </a:r>
            <a:r>
              <a:rPr sz="2400" dirty="0">
                <a:latin typeface="Arial MT"/>
                <a:cs typeface="Arial MT"/>
              </a:rPr>
              <a:t>can</a:t>
            </a:r>
            <a:r>
              <a:rPr sz="2400" spc="-45" dirty="0">
                <a:latin typeface="Arial MT"/>
                <a:cs typeface="Arial MT"/>
              </a:rPr>
              <a:t> </a:t>
            </a:r>
            <a:r>
              <a:rPr sz="2400" dirty="0">
                <a:latin typeface="Arial MT"/>
                <a:cs typeface="Arial MT"/>
              </a:rPr>
              <a:t>be</a:t>
            </a:r>
            <a:r>
              <a:rPr sz="2400" spc="-45" dirty="0">
                <a:latin typeface="Arial MT"/>
                <a:cs typeface="Arial MT"/>
              </a:rPr>
              <a:t> </a:t>
            </a:r>
            <a:r>
              <a:rPr sz="2400" dirty="0">
                <a:latin typeface="Arial MT"/>
                <a:cs typeface="Arial MT"/>
              </a:rPr>
              <a:t>used</a:t>
            </a:r>
            <a:r>
              <a:rPr sz="2400" spc="-35" dirty="0">
                <a:latin typeface="Arial MT"/>
                <a:cs typeface="Arial MT"/>
              </a:rPr>
              <a:t> </a:t>
            </a:r>
            <a:r>
              <a:rPr sz="2400" dirty="0">
                <a:latin typeface="Arial MT"/>
                <a:cs typeface="Arial MT"/>
              </a:rPr>
              <a:t>in</a:t>
            </a:r>
            <a:r>
              <a:rPr sz="2400" spc="-40" dirty="0">
                <a:latin typeface="Arial MT"/>
                <a:cs typeface="Arial MT"/>
              </a:rPr>
              <a:t> </a:t>
            </a:r>
            <a:r>
              <a:rPr sz="2400" dirty="0">
                <a:latin typeface="Arial MT"/>
                <a:cs typeface="Arial MT"/>
              </a:rPr>
              <a:t>a</a:t>
            </a:r>
            <a:r>
              <a:rPr sz="2400" spc="-55" dirty="0">
                <a:latin typeface="Arial MT"/>
                <a:cs typeface="Arial MT"/>
              </a:rPr>
              <a:t> </a:t>
            </a:r>
            <a:r>
              <a:rPr sz="2400" dirty="0">
                <a:latin typeface="Arial MT"/>
                <a:cs typeface="Arial MT"/>
              </a:rPr>
              <a:t>function</a:t>
            </a:r>
            <a:r>
              <a:rPr sz="2400" spc="-45" dirty="0">
                <a:latin typeface="Arial MT"/>
                <a:cs typeface="Arial MT"/>
              </a:rPr>
              <a:t> </a:t>
            </a:r>
            <a:r>
              <a:rPr sz="2400" dirty="0">
                <a:latin typeface="Arial MT"/>
                <a:cs typeface="Arial MT"/>
              </a:rPr>
              <a:t>that</a:t>
            </a:r>
            <a:r>
              <a:rPr sz="2400" spc="-40" dirty="0">
                <a:latin typeface="Arial MT"/>
                <a:cs typeface="Arial MT"/>
              </a:rPr>
              <a:t> </a:t>
            </a:r>
            <a:r>
              <a:rPr sz="2400" dirty="0">
                <a:latin typeface="Arial MT"/>
                <a:cs typeface="Arial MT"/>
              </a:rPr>
              <a:t>reads</a:t>
            </a:r>
            <a:r>
              <a:rPr sz="2400" spc="-45" dirty="0">
                <a:latin typeface="Arial MT"/>
                <a:cs typeface="Arial MT"/>
              </a:rPr>
              <a:t> </a:t>
            </a:r>
            <a:r>
              <a:rPr sz="2400" dirty="0">
                <a:latin typeface="Arial MT"/>
                <a:cs typeface="Arial MT"/>
              </a:rPr>
              <a:t>in</a:t>
            </a:r>
            <a:r>
              <a:rPr sz="2400" spc="-40" dirty="0">
                <a:latin typeface="Arial MT"/>
                <a:cs typeface="Arial MT"/>
              </a:rPr>
              <a:t> </a:t>
            </a:r>
            <a:r>
              <a:rPr sz="2400" dirty="0">
                <a:latin typeface="Arial MT"/>
                <a:cs typeface="Arial MT"/>
              </a:rPr>
              <a:t>an</a:t>
            </a:r>
            <a:r>
              <a:rPr sz="2400" spc="-45" dirty="0">
                <a:latin typeface="Arial MT"/>
                <a:cs typeface="Arial MT"/>
              </a:rPr>
              <a:t> </a:t>
            </a:r>
            <a:r>
              <a:rPr sz="2400" dirty="0">
                <a:latin typeface="Arial MT"/>
                <a:cs typeface="Arial MT"/>
              </a:rPr>
              <a:t>entire</a:t>
            </a:r>
            <a:r>
              <a:rPr sz="2400" spc="-45" dirty="0">
                <a:latin typeface="Arial MT"/>
                <a:cs typeface="Arial MT"/>
              </a:rPr>
              <a:t> </a:t>
            </a:r>
            <a:r>
              <a:rPr sz="2400" dirty="0">
                <a:latin typeface="Arial MT"/>
                <a:cs typeface="Arial MT"/>
              </a:rPr>
              <a:t>vector</a:t>
            </a:r>
            <a:r>
              <a:rPr sz="2400" spc="-35" dirty="0">
                <a:latin typeface="Arial MT"/>
                <a:cs typeface="Arial MT"/>
              </a:rPr>
              <a:t> </a:t>
            </a:r>
            <a:r>
              <a:rPr sz="2400" spc="-25" dirty="0">
                <a:latin typeface="Arial MT"/>
                <a:cs typeface="Arial MT"/>
              </a:rPr>
              <a:t>on 	</a:t>
            </a:r>
            <a:r>
              <a:rPr sz="2400" dirty="0">
                <a:latin typeface="Arial MT"/>
                <a:cs typeface="Arial MT"/>
              </a:rPr>
              <a:t>process</a:t>
            </a:r>
            <a:r>
              <a:rPr sz="2400" spc="-60" dirty="0">
                <a:latin typeface="Arial MT"/>
                <a:cs typeface="Arial MT"/>
              </a:rPr>
              <a:t> </a:t>
            </a:r>
            <a:r>
              <a:rPr sz="2400" dirty="0">
                <a:latin typeface="Arial MT"/>
                <a:cs typeface="Arial MT"/>
              </a:rPr>
              <a:t>0</a:t>
            </a:r>
            <a:r>
              <a:rPr sz="2400" spc="-55" dirty="0">
                <a:latin typeface="Arial MT"/>
                <a:cs typeface="Arial MT"/>
              </a:rPr>
              <a:t> </a:t>
            </a:r>
            <a:r>
              <a:rPr sz="2400" dirty="0">
                <a:latin typeface="Arial MT"/>
                <a:cs typeface="Arial MT"/>
              </a:rPr>
              <a:t>but</a:t>
            </a:r>
            <a:r>
              <a:rPr sz="2400" spc="-60" dirty="0">
                <a:latin typeface="Arial MT"/>
                <a:cs typeface="Arial MT"/>
              </a:rPr>
              <a:t> </a:t>
            </a:r>
            <a:r>
              <a:rPr sz="2400" dirty="0">
                <a:latin typeface="Arial MT"/>
                <a:cs typeface="Arial MT"/>
              </a:rPr>
              <a:t>only</a:t>
            </a:r>
            <a:r>
              <a:rPr sz="2400" spc="-45" dirty="0">
                <a:latin typeface="Arial MT"/>
                <a:cs typeface="Arial MT"/>
              </a:rPr>
              <a:t> </a:t>
            </a:r>
            <a:r>
              <a:rPr sz="2400" dirty="0">
                <a:latin typeface="Arial MT"/>
                <a:cs typeface="Arial MT"/>
              </a:rPr>
              <a:t>sends</a:t>
            </a:r>
            <a:r>
              <a:rPr sz="2400" spc="-55" dirty="0">
                <a:latin typeface="Arial MT"/>
                <a:cs typeface="Arial MT"/>
              </a:rPr>
              <a:t> </a:t>
            </a:r>
            <a:r>
              <a:rPr sz="2400" dirty="0">
                <a:latin typeface="Arial MT"/>
                <a:cs typeface="Arial MT"/>
              </a:rPr>
              <a:t>the</a:t>
            </a:r>
            <a:r>
              <a:rPr sz="2400" spc="-55" dirty="0">
                <a:latin typeface="Arial MT"/>
                <a:cs typeface="Arial MT"/>
              </a:rPr>
              <a:t> </a:t>
            </a:r>
            <a:r>
              <a:rPr sz="2400" dirty="0">
                <a:latin typeface="Arial MT"/>
                <a:cs typeface="Arial MT"/>
              </a:rPr>
              <a:t>needed</a:t>
            </a:r>
            <a:r>
              <a:rPr sz="2400" spc="-40" dirty="0">
                <a:latin typeface="Arial MT"/>
                <a:cs typeface="Arial MT"/>
              </a:rPr>
              <a:t> </a:t>
            </a:r>
            <a:r>
              <a:rPr sz="2400" dirty="0">
                <a:latin typeface="Arial MT"/>
                <a:cs typeface="Arial MT"/>
              </a:rPr>
              <a:t>components</a:t>
            </a:r>
            <a:r>
              <a:rPr sz="2400" spc="-45" dirty="0">
                <a:latin typeface="Arial MT"/>
                <a:cs typeface="Arial MT"/>
              </a:rPr>
              <a:t> </a:t>
            </a:r>
            <a:r>
              <a:rPr sz="2400" dirty="0">
                <a:latin typeface="Arial MT"/>
                <a:cs typeface="Arial MT"/>
              </a:rPr>
              <a:t>to</a:t>
            </a:r>
            <a:r>
              <a:rPr sz="2400" spc="-55" dirty="0">
                <a:latin typeface="Arial MT"/>
                <a:cs typeface="Arial MT"/>
              </a:rPr>
              <a:t> </a:t>
            </a:r>
            <a:r>
              <a:rPr sz="2400" dirty="0">
                <a:latin typeface="Arial MT"/>
                <a:cs typeface="Arial MT"/>
              </a:rPr>
              <a:t>each</a:t>
            </a:r>
            <a:r>
              <a:rPr sz="2400" spc="-55" dirty="0">
                <a:latin typeface="Arial MT"/>
                <a:cs typeface="Arial MT"/>
              </a:rPr>
              <a:t> </a:t>
            </a:r>
            <a:r>
              <a:rPr sz="2400" dirty="0">
                <a:latin typeface="Arial MT"/>
                <a:cs typeface="Arial MT"/>
              </a:rPr>
              <a:t>of</a:t>
            </a:r>
            <a:r>
              <a:rPr sz="2400" spc="-60" dirty="0">
                <a:latin typeface="Arial MT"/>
                <a:cs typeface="Arial MT"/>
              </a:rPr>
              <a:t> </a:t>
            </a:r>
            <a:r>
              <a:rPr sz="2400" dirty="0">
                <a:latin typeface="Arial MT"/>
                <a:cs typeface="Arial MT"/>
              </a:rPr>
              <a:t>the</a:t>
            </a:r>
            <a:r>
              <a:rPr sz="2400" spc="-55" dirty="0">
                <a:latin typeface="Arial MT"/>
                <a:cs typeface="Arial MT"/>
              </a:rPr>
              <a:t> </a:t>
            </a:r>
            <a:r>
              <a:rPr sz="2400" spc="-10" dirty="0">
                <a:latin typeface="Arial MT"/>
                <a:cs typeface="Arial MT"/>
              </a:rPr>
              <a:t>other 	processes.</a:t>
            </a:r>
            <a:endParaRPr sz="2400">
              <a:latin typeface="Arial MT"/>
              <a:cs typeface="Arial MT"/>
            </a:endParaRPr>
          </a:p>
        </p:txBody>
      </p:sp>
      <p:pic>
        <p:nvPicPr>
          <p:cNvPr id="4" name="object 4"/>
          <p:cNvPicPr/>
          <p:nvPr/>
        </p:nvPicPr>
        <p:blipFill>
          <a:blip r:embed="rId2" cstate="print"/>
          <a:stretch>
            <a:fillRect/>
          </a:stretch>
        </p:blipFill>
        <p:spPr>
          <a:xfrm>
            <a:off x="3215639" y="3357371"/>
            <a:ext cx="5268468" cy="2362200"/>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dirty="0"/>
              <a:t>Reading</a:t>
            </a:r>
            <a:r>
              <a:rPr spc="-60" dirty="0"/>
              <a:t> </a:t>
            </a:r>
            <a:r>
              <a:rPr dirty="0"/>
              <a:t>and</a:t>
            </a:r>
            <a:r>
              <a:rPr spc="-55" dirty="0"/>
              <a:t> </a:t>
            </a:r>
            <a:r>
              <a:rPr dirty="0"/>
              <a:t>distributing</a:t>
            </a:r>
            <a:r>
              <a:rPr spc="-40" dirty="0"/>
              <a:t> </a:t>
            </a:r>
            <a:r>
              <a:rPr dirty="0"/>
              <a:t>a</a:t>
            </a:r>
            <a:r>
              <a:rPr spc="-55" dirty="0"/>
              <a:t> </a:t>
            </a:r>
            <a:r>
              <a:rPr spc="-10" dirty="0"/>
              <a:t>vector</a:t>
            </a:r>
          </a:p>
        </p:txBody>
      </p:sp>
      <p:pic>
        <p:nvPicPr>
          <p:cNvPr id="3" name="object 3"/>
          <p:cNvPicPr/>
          <p:nvPr/>
        </p:nvPicPr>
        <p:blipFill>
          <a:blip r:embed="rId2" cstate="print"/>
          <a:stretch>
            <a:fillRect/>
          </a:stretch>
        </p:blipFill>
        <p:spPr>
          <a:xfrm>
            <a:off x="2208276" y="908303"/>
            <a:ext cx="7417308" cy="5190744"/>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10" dirty="0"/>
              <a:t>Gather</a:t>
            </a:r>
          </a:p>
        </p:txBody>
      </p:sp>
      <p:sp>
        <p:nvSpPr>
          <p:cNvPr id="3" name="object 3"/>
          <p:cNvSpPr txBox="1"/>
          <p:nvPr/>
        </p:nvSpPr>
        <p:spPr>
          <a:xfrm>
            <a:off x="850493" y="1378458"/>
            <a:ext cx="9522460" cy="756920"/>
          </a:xfrm>
          <a:prstGeom prst="rect">
            <a:avLst/>
          </a:prstGeom>
        </p:spPr>
        <p:txBody>
          <a:bodyPr vert="horz" wrap="square" lIns="0" tIns="12700" rIns="0" bIns="0" rtlCol="0">
            <a:spAutoFit/>
          </a:bodyPr>
          <a:lstStyle/>
          <a:p>
            <a:pPr marL="393700" marR="5080" indent="-381000">
              <a:lnSpc>
                <a:spcPct val="100000"/>
              </a:lnSpc>
              <a:spcBef>
                <a:spcPts val="100"/>
              </a:spcBef>
              <a:buChar char="•"/>
              <a:tabLst>
                <a:tab pos="393700" algn="l"/>
              </a:tabLst>
            </a:pPr>
            <a:r>
              <a:rPr sz="2400" dirty="0">
                <a:latin typeface="Arial MT"/>
                <a:cs typeface="Arial MT"/>
              </a:rPr>
              <a:t>Collect</a:t>
            </a:r>
            <a:r>
              <a:rPr sz="2400" spc="-30" dirty="0">
                <a:latin typeface="Arial MT"/>
                <a:cs typeface="Arial MT"/>
              </a:rPr>
              <a:t> </a:t>
            </a:r>
            <a:r>
              <a:rPr sz="2400" dirty="0">
                <a:latin typeface="Arial MT"/>
                <a:cs typeface="Arial MT"/>
              </a:rPr>
              <a:t>all</a:t>
            </a:r>
            <a:r>
              <a:rPr sz="2400" spc="-45" dirty="0">
                <a:latin typeface="Arial MT"/>
                <a:cs typeface="Arial MT"/>
              </a:rPr>
              <a:t> </a:t>
            </a:r>
            <a:r>
              <a:rPr sz="2400" dirty="0">
                <a:latin typeface="Arial MT"/>
                <a:cs typeface="Arial MT"/>
              </a:rPr>
              <a:t>of</a:t>
            </a:r>
            <a:r>
              <a:rPr sz="2400" spc="-55" dirty="0">
                <a:latin typeface="Arial MT"/>
                <a:cs typeface="Arial MT"/>
              </a:rPr>
              <a:t> </a:t>
            </a:r>
            <a:r>
              <a:rPr sz="2400" dirty="0">
                <a:latin typeface="Arial MT"/>
                <a:cs typeface="Arial MT"/>
              </a:rPr>
              <a:t>the</a:t>
            </a:r>
            <a:r>
              <a:rPr sz="2400" spc="-65" dirty="0">
                <a:latin typeface="Arial MT"/>
                <a:cs typeface="Arial MT"/>
              </a:rPr>
              <a:t> </a:t>
            </a:r>
            <a:r>
              <a:rPr sz="2400" dirty="0">
                <a:latin typeface="Arial MT"/>
                <a:cs typeface="Arial MT"/>
              </a:rPr>
              <a:t>components</a:t>
            </a:r>
            <a:r>
              <a:rPr sz="2400" spc="-35" dirty="0">
                <a:latin typeface="Arial MT"/>
                <a:cs typeface="Arial MT"/>
              </a:rPr>
              <a:t> </a:t>
            </a:r>
            <a:r>
              <a:rPr sz="2400" dirty="0">
                <a:latin typeface="Arial MT"/>
                <a:cs typeface="Arial MT"/>
              </a:rPr>
              <a:t>of</a:t>
            </a:r>
            <a:r>
              <a:rPr sz="2400" spc="-50" dirty="0">
                <a:latin typeface="Arial MT"/>
                <a:cs typeface="Arial MT"/>
              </a:rPr>
              <a:t> </a:t>
            </a:r>
            <a:r>
              <a:rPr sz="2400" dirty="0">
                <a:latin typeface="Arial MT"/>
                <a:cs typeface="Arial MT"/>
              </a:rPr>
              <a:t>the</a:t>
            </a:r>
            <a:r>
              <a:rPr sz="2400" spc="-65" dirty="0">
                <a:latin typeface="Arial MT"/>
                <a:cs typeface="Arial MT"/>
              </a:rPr>
              <a:t> </a:t>
            </a:r>
            <a:r>
              <a:rPr sz="2400" dirty="0">
                <a:latin typeface="Arial MT"/>
                <a:cs typeface="Arial MT"/>
              </a:rPr>
              <a:t>vector</a:t>
            </a:r>
            <a:r>
              <a:rPr sz="2400" spc="-55" dirty="0">
                <a:latin typeface="Arial MT"/>
                <a:cs typeface="Arial MT"/>
              </a:rPr>
              <a:t> </a:t>
            </a:r>
            <a:r>
              <a:rPr sz="2400" dirty="0">
                <a:latin typeface="Arial MT"/>
                <a:cs typeface="Arial MT"/>
              </a:rPr>
              <a:t>onto</a:t>
            </a:r>
            <a:r>
              <a:rPr sz="2400" spc="-50" dirty="0">
                <a:latin typeface="Arial MT"/>
                <a:cs typeface="Arial MT"/>
              </a:rPr>
              <a:t> </a:t>
            </a:r>
            <a:r>
              <a:rPr sz="2400" dirty="0">
                <a:latin typeface="Arial MT"/>
                <a:cs typeface="Arial MT"/>
              </a:rPr>
              <a:t>process</a:t>
            </a:r>
            <a:r>
              <a:rPr sz="2400" spc="-50" dirty="0">
                <a:latin typeface="Arial MT"/>
                <a:cs typeface="Arial MT"/>
              </a:rPr>
              <a:t> </a:t>
            </a:r>
            <a:r>
              <a:rPr sz="2400" dirty="0">
                <a:latin typeface="Arial MT"/>
                <a:cs typeface="Arial MT"/>
              </a:rPr>
              <a:t>0,</a:t>
            </a:r>
            <a:r>
              <a:rPr sz="2400" spc="-50" dirty="0">
                <a:latin typeface="Arial MT"/>
                <a:cs typeface="Arial MT"/>
              </a:rPr>
              <a:t> </a:t>
            </a:r>
            <a:r>
              <a:rPr sz="2400" dirty="0">
                <a:latin typeface="Arial MT"/>
                <a:cs typeface="Arial MT"/>
              </a:rPr>
              <a:t>and</a:t>
            </a:r>
            <a:r>
              <a:rPr sz="2400" spc="-55" dirty="0">
                <a:latin typeface="Arial MT"/>
                <a:cs typeface="Arial MT"/>
              </a:rPr>
              <a:t> </a:t>
            </a:r>
            <a:r>
              <a:rPr sz="2400" spc="-20" dirty="0">
                <a:latin typeface="Arial MT"/>
                <a:cs typeface="Arial MT"/>
              </a:rPr>
              <a:t>then </a:t>
            </a:r>
            <a:r>
              <a:rPr sz="2400" dirty="0">
                <a:latin typeface="Arial MT"/>
                <a:cs typeface="Arial MT"/>
              </a:rPr>
              <a:t>process</a:t>
            </a:r>
            <a:r>
              <a:rPr sz="2400" spc="-45" dirty="0">
                <a:latin typeface="Arial MT"/>
                <a:cs typeface="Arial MT"/>
              </a:rPr>
              <a:t> </a:t>
            </a:r>
            <a:r>
              <a:rPr sz="2400" dirty="0">
                <a:latin typeface="Arial MT"/>
                <a:cs typeface="Arial MT"/>
              </a:rPr>
              <a:t>0</a:t>
            </a:r>
            <a:r>
              <a:rPr sz="2400" spc="-45" dirty="0">
                <a:latin typeface="Arial MT"/>
                <a:cs typeface="Arial MT"/>
              </a:rPr>
              <a:t> </a:t>
            </a:r>
            <a:r>
              <a:rPr sz="2400" dirty="0">
                <a:latin typeface="Arial MT"/>
                <a:cs typeface="Arial MT"/>
              </a:rPr>
              <a:t>can</a:t>
            </a:r>
            <a:r>
              <a:rPr sz="2400" spc="-45" dirty="0">
                <a:latin typeface="Arial MT"/>
                <a:cs typeface="Arial MT"/>
              </a:rPr>
              <a:t> </a:t>
            </a:r>
            <a:r>
              <a:rPr sz="2400" dirty="0">
                <a:latin typeface="Arial MT"/>
                <a:cs typeface="Arial MT"/>
              </a:rPr>
              <a:t>process</a:t>
            </a:r>
            <a:r>
              <a:rPr sz="2400" spc="-45" dirty="0">
                <a:latin typeface="Arial MT"/>
                <a:cs typeface="Arial MT"/>
              </a:rPr>
              <a:t> </a:t>
            </a:r>
            <a:r>
              <a:rPr sz="2400" dirty="0">
                <a:latin typeface="Arial MT"/>
                <a:cs typeface="Arial MT"/>
              </a:rPr>
              <a:t>all</a:t>
            </a:r>
            <a:r>
              <a:rPr sz="2400" spc="-35" dirty="0">
                <a:latin typeface="Arial MT"/>
                <a:cs typeface="Arial MT"/>
              </a:rPr>
              <a:t> </a:t>
            </a:r>
            <a:r>
              <a:rPr sz="2400" dirty="0">
                <a:latin typeface="Arial MT"/>
                <a:cs typeface="Arial MT"/>
              </a:rPr>
              <a:t>of</a:t>
            </a:r>
            <a:r>
              <a:rPr sz="2400" spc="-60" dirty="0">
                <a:latin typeface="Arial MT"/>
                <a:cs typeface="Arial MT"/>
              </a:rPr>
              <a:t> </a:t>
            </a:r>
            <a:r>
              <a:rPr sz="2400" dirty="0">
                <a:latin typeface="Arial MT"/>
                <a:cs typeface="Arial MT"/>
              </a:rPr>
              <a:t>the</a:t>
            </a:r>
            <a:r>
              <a:rPr sz="2400" spc="-45" dirty="0">
                <a:latin typeface="Arial MT"/>
                <a:cs typeface="Arial MT"/>
              </a:rPr>
              <a:t> </a:t>
            </a:r>
            <a:r>
              <a:rPr sz="2400" spc="-10" dirty="0">
                <a:latin typeface="Arial MT"/>
                <a:cs typeface="Arial MT"/>
              </a:rPr>
              <a:t>components.</a:t>
            </a:r>
            <a:endParaRPr sz="2400">
              <a:latin typeface="Arial MT"/>
              <a:cs typeface="Arial MT"/>
            </a:endParaRPr>
          </a:p>
        </p:txBody>
      </p:sp>
      <p:pic>
        <p:nvPicPr>
          <p:cNvPr id="4" name="object 4"/>
          <p:cNvPicPr/>
          <p:nvPr/>
        </p:nvPicPr>
        <p:blipFill>
          <a:blip r:embed="rId2" cstate="print"/>
          <a:stretch>
            <a:fillRect/>
          </a:stretch>
        </p:blipFill>
        <p:spPr>
          <a:xfrm>
            <a:off x="2927604" y="2852927"/>
            <a:ext cx="6312408" cy="2837688"/>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dirty="0"/>
              <a:t>Print</a:t>
            </a:r>
            <a:r>
              <a:rPr spc="-5" dirty="0"/>
              <a:t> </a:t>
            </a:r>
            <a:r>
              <a:rPr dirty="0"/>
              <a:t>a distributed</a:t>
            </a:r>
            <a:r>
              <a:rPr spc="-5" dirty="0"/>
              <a:t> </a:t>
            </a:r>
            <a:r>
              <a:rPr dirty="0"/>
              <a:t>vector</a:t>
            </a:r>
            <a:r>
              <a:rPr spc="-15" dirty="0"/>
              <a:t> </a:t>
            </a:r>
            <a:r>
              <a:rPr spc="-25" dirty="0"/>
              <a:t>(1)</a:t>
            </a:r>
          </a:p>
        </p:txBody>
      </p:sp>
      <p:pic>
        <p:nvPicPr>
          <p:cNvPr id="3" name="object 3"/>
          <p:cNvPicPr/>
          <p:nvPr/>
        </p:nvPicPr>
        <p:blipFill>
          <a:blip r:embed="rId2" cstate="print"/>
          <a:stretch>
            <a:fillRect/>
          </a:stretch>
        </p:blipFill>
        <p:spPr>
          <a:xfrm>
            <a:off x="2566416" y="1341119"/>
            <a:ext cx="7606283" cy="3959352"/>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dirty="0"/>
              <a:t>Print</a:t>
            </a:r>
            <a:r>
              <a:rPr spc="-5" dirty="0"/>
              <a:t> </a:t>
            </a:r>
            <a:r>
              <a:rPr dirty="0"/>
              <a:t>a distributed</a:t>
            </a:r>
            <a:r>
              <a:rPr spc="-5" dirty="0"/>
              <a:t> </a:t>
            </a:r>
            <a:r>
              <a:rPr dirty="0"/>
              <a:t>vector</a:t>
            </a:r>
            <a:r>
              <a:rPr spc="-15" dirty="0"/>
              <a:t> </a:t>
            </a:r>
            <a:r>
              <a:rPr spc="-25" dirty="0"/>
              <a:t>(2)</a:t>
            </a:r>
          </a:p>
        </p:txBody>
      </p:sp>
      <p:pic>
        <p:nvPicPr>
          <p:cNvPr id="3" name="object 3"/>
          <p:cNvPicPr/>
          <p:nvPr/>
        </p:nvPicPr>
        <p:blipFill>
          <a:blip r:embed="rId2" cstate="print"/>
          <a:stretch>
            <a:fillRect/>
          </a:stretch>
        </p:blipFill>
        <p:spPr>
          <a:xfrm>
            <a:off x="1886711" y="1676400"/>
            <a:ext cx="8417052" cy="350520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dirty="0"/>
              <a:t>Setting</a:t>
            </a:r>
            <a:r>
              <a:rPr spc="-50" dirty="0"/>
              <a:t> </a:t>
            </a:r>
            <a:r>
              <a:rPr dirty="0"/>
              <a:t>up</a:t>
            </a:r>
            <a:r>
              <a:rPr spc="-40" dirty="0"/>
              <a:t> </a:t>
            </a:r>
            <a:r>
              <a:rPr dirty="0"/>
              <a:t>a</a:t>
            </a:r>
            <a:r>
              <a:rPr spc="-40" dirty="0"/>
              <a:t> </a:t>
            </a:r>
            <a:r>
              <a:rPr dirty="0"/>
              <a:t>cluster</a:t>
            </a:r>
            <a:r>
              <a:rPr spc="-40" dirty="0"/>
              <a:t> </a:t>
            </a:r>
            <a:r>
              <a:rPr dirty="0"/>
              <a:t>of</a:t>
            </a:r>
            <a:r>
              <a:rPr spc="-55" dirty="0"/>
              <a:t> </a:t>
            </a:r>
            <a:r>
              <a:rPr dirty="0"/>
              <a:t>VMs</a:t>
            </a:r>
            <a:r>
              <a:rPr spc="-40" dirty="0"/>
              <a:t> </a:t>
            </a:r>
            <a:r>
              <a:rPr dirty="0"/>
              <a:t>(MPI</a:t>
            </a:r>
            <a:r>
              <a:rPr spc="-40" dirty="0"/>
              <a:t> </a:t>
            </a:r>
            <a:r>
              <a:rPr spc="-10" dirty="0"/>
              <a:t>Cluster)</a:t>
            </a:r>
          </a:p>
        </p:txBody>
      </p:sp>
      <p:sp>
        <p:nvSpPr>
          <p:cNvPr id="3" name="object 3"/>
          <p:cNvSpPr txBox="1"/>
          <p:nvPr/>
        </p:nvSpPr>
        <p:spPr>
          <a:xfrm>
            <a:off x="774293" y="1335785"/>
            <a:ext cx="7618730" cy="3444875"/>
          </a:xfrm>
          <a:prstGeom prst="rect">
            <a:avLst/>
          </a:prstGeom>
        </p:spPr>
        <p:txBody>
          <a:bodyPr vert="horz" wrap="square" lIns="0" tIns="12700" rIns="0" bIns="0" rtlCol="0">
            <a:spAutoFit/>
          </a:bodyPr>
          <a:lstStyle/>
          <a:p>
            <a:pPr marL="469265" indent="-380365">
              <a:lnSpc>
                <a:spcPct val="100000"/>
              </a:lnSpc>
              <a:spcBef>
                <a:spcPts val="100"/>
              </a:spcBef>
              <a:buSzPct val="160000"/>
              <a:buFont typeface="Arial MT"/>
              <a:buChar char="•"/>
              <a:tabLst>
                <a:tab pos="469265" algn="l"/>
              </a:tabLst>
            </a:pPr>
            <a:r>
              <a:rPr sz="1500" b="1" dirty="0">
                <a:latin typeface="Arial"/>
                <a:cs typeface="Arial"/>
              </a:rPr>
              <a:t>Step</a:t>
            </a:r>
            <a:r>
              <a:rPr sz="1500" b="1" spc="-55" dirty="0">
                <a:latin typeface="Arial"/>
                <a:cs typeface="Arial"/>
              </a:rPr>
              <a:t> </a:t>
            </a:r>
            <a:r>
              <a:rPr sz="1500" b="1" dirty="0">
                <a:latin typeface="Arial"/>
                <a:cs typeface="Arial"/>
              </a:rPr>
              <a:t>1:</a:t>
            </a:r>
            <a:r>
              <a:rPr sz="1500" b="1" spc="-45" dirty="0">
                <a:latin typeface="Arial"/>
                <a:cs typeface="Arial"/>
              </a:rPr>
              <a:t> </a:t>
            </a:r>
            <a:r>
              <a:rPr sz="1500" b="1" dirty="0">
                <a:latin typeface="Arial"/>
                <a:cs typeface="Arial"/>
              </a:rPr>
              <a:t>Configure</a:t>
            </a:r>
            <a:r>
              <a:rPr sz="1500" b="1" spc="-35" dirty="0">
                <a:latin typeface="Arial"/>
                <a:cs typeface="Arial"/>
              </a:rPr>
              <a:t> </a:t>
            </a:r>
            <a:r>
              <a:rPr sz="1500" b="1" dirty="0">
                <a:latin typeface="Arial"/>
                <a:cs typeface="Arial"/>
              </a:rPr>
              <a:t>your</a:t>
            </a:r>
            <a:r>
              <a:rPr sz="1500" b="1" spc="10" dirty="0">
                <a:latin typeface="Arial"/>
                <a:cs typeface="Arial"/>
              </a:rPr>
              <a:t> </a:t>
            </a:r>
            <a:r>
              <a:rPr sz="1500" b="1" dirty="0">
                <a:latin typeface="Arial"/>
                <a:cs typeface="Arial"/>
              </a:rPr>
              <a:t>hosts</a:t>
            </a:r>
            <a:r>
              <a:rPr sz="1500" b="1" spc="-40" dirty="0">
                <a:latin typeface="Arial"/>
                <a:cs typeface="Arial"/>
              </a:rPr>
              <a:t> </a:t>
            </a:r>
            <a:r>
              <a:rPr sz="1500" b="1" spc="-20" dirty="0">
                <a:latin typeface="Arial"/>
                <a:cs typeface="Arial"/>
              </a:rPr>
              <a:t>file</a:t>
            </a:r>
            <a:endParaRPr sz="1500" dirty="0">
              <a:latin typeface="Arial"/>
              <a:cs typeface="Arial"/>
            </a:endParaRPr>
          </a:p>
          <a:p>
            <a:pPr marL="469265" indent="-380365">
              <a:lnSpc>
                <a:spcPct val="100000"/>
              </a:lnSpc>
              <a:spcBef>
                <a:spcPts val="635"/>
              </a:spcBef>
              <a:buSzPct val="160000"/>
              <a:buChar char="•"/>
              <a:tabLst>
                <a:tab pos="469265" algn="l"/>
              </a:tabLst>
            </a:pPr>
            <a:r>
              <a:rPr sz="1500" dirty="0">
                <a:latin typeface="Arial MT"/>
                <a:cs typeface="Arial MT"/>
              </a:rPr>
              <a:t>hosts</a:t>
            </a:r>
            <a:r>
              <a:rPr sz="1500" spc="-55" dirty="0">
                <a:latin typeface="Arial MT"/>
                <a:cs typeface="Arial MT"/>
              </a:rPr>
              <a:t> </a:t>
            </a:r>
            <a:r>
              <a:rPr sz="1500" dirty="0">
                <a:latin typeface="Arial MT"/>
                <a:cs typeface="Arial MT"/>
              </a:rPr>
              <a:t>file</a:t>
            </a:r>
            <a:r>
              <a:rPr sz="1500" spc="-30" dirty="0">
                <a:latin typeface="Arial MT"/>
                <a:cs typeface="Arial MT"/>
              </a:rPr>
              <a:t> </a:t>
            </a:r>
            <a:r>
              <a:rPr sz="1500" dirty="0">
                <a:latin typeface="Arial MT"/>
                <a:cs typeface="Arial MT"/>
              </a:rPr>
              <a:t>is</a:t>
            </a:r>
            <a:r>
              <a:rPr sz="1500" spc="-25" dirty="0">
                <a:latin typeface="Arial MT"/>
                <a:cs typeface="Arial MT"/>
              </a:rPr>
              <a:t> </a:t>
            </a:r>
            <a:r>
              <a:rPr sz="1500" dirty="0">
                <a:latin typeface="Arial MT"/>
                <a:cs typeface="Arial MT"/>
              </a:rPr>
              <a:t>used</a:t>
            </a:r>
            <a:r>
              <a:rPr sz="1500" spc="-45" dirty="0">
                <a:latin typeface="Arial MT"/>
                <a:cs typeface="Arial MT"/>
              </a:rPr>
              <a:t> </a:t>
            </a:r>
            <a:r>
              <a:rPr sz="1500" dirty="0">
                <a:latin typeface="Arial MT"/>
                <a:cs typeface="Arial MT"/>
              </a:rPr>
              <a:t>by</a:t>
            </a:r>
            <a:r>
              <a:rPr sz="1500" spc="-30" dirty="0">
                <a:latin typeface="Arial MT"/>
                <a:cs typeface="Arial MT"/>
              </a:rPr>
              <a:t> </a:t>
            </a:r>
            <a:r>
              <a:rPr sz="1500" dirty="0">
                <a:latin typeface="Arial MT"/>
                <a:cs typeface="Arial MT"/>
              </a:rPr>
              <a:t>the</a:t>
            </a:r>
            <a:r>
              <a:rPr sz="1500" spc="-40" dirty="0">
                <a:latin typeface="Arial MT"/>
                <a:cs typeface="Arial MT"/>
              </a:rPr>
              <a:t> </a:t>
            </a:r>
            <a:r>
              <a:rPr sz="1500" dirty="0">
                <a:latin typeface="Arial MT"/>
                <a:cs typeface="Arial MT"/>
              </a:rPr>
              <a:t>device</a:t>
            </a:r>
            <a:r>
              <a:rPr sz="1500" spc="-25" dirty="0">
                <a:latin typeface="Arial MT"/>
                <a:cs typeface="Arial MT"/>
              </a:rPr>
              <a:t> </a:t>
            </a:r>
            <a:r>
              <a:rPr sz="1500" dirty="0">
                <a:latin typeface="Arial MT"/>
                <a:cs typeface="Arial MT"/>
              </a:rPr>
              <a:t>operating</a:t>
            </a:r>
            <a:r>
              <a:rPr sz="1500" spc="-45" dirty="0">
                <a:latin typeface="Arial MT"/>
                <a:cs typeface="Arial MT"/>
              </a:rPr>
              <a:t> </a:t>
            </a:r>
            <a:r>
              <a:rPr sz="1500" dirty="0">
                <a:latin typeface="Arial MT"/>
                <a:cs typeface="Arial MT"/>
              </a:rPr>
              <a:t>system</a:t>
            </a:r>
            <a:r>
              <a:rPr sz="1500" spc="-35" dirty="0">
                <a:latin typeface="Arial MT"/>
                <a:cs typeface="Arial MT"/>
              </a:rPr>
              <a:t> </a:t>
            </a:r>
            <a:r>
              <a:rPr sz="1500" dirty="0">
                <a:latin typeface="Arial MT"/>
                <a:cs typeface="Arial MT"/>
              </a:rPr>
              <a:t>to</a:t>
            </a:r>
            <a:r>
              <a:rPr sz="1500" spc="-40" dirty="0">
                <a:latin typeface="Arial MT"/>
                <a:cs typeface="Arial MT"/>
              </a:rPr>
              <a:t> </a:t>
            </a:r>
            <a:r>
              <a:rPr sz="1500" dirty="0">
                <a:latin typeface="Arial MT"/>
                <a:cs typeface="Arial MT"/>
              </a:rPr>
              <a:t>map</a:t>
            </a:r>
            <a:r>
              <a:rPr sz="1500" spc="-30" dirty="0">
                <a:latin typeface="Arial MT"/>
                <a:cs typeface="Arial MT"/>
              </a:rPr>
              <a:t> </a:t>
            </a:r>
            <a:r>
              <a:rPr sz="1500" dirty="0">
                <a:latin typeface="Arial MT"/>
                <a:cs typeface="Arial MT"/>
              </a:rPr>
              <a:t>hostnames</a:t>
            </a:r>
            <a:r>
              <a:rPr sz="1500" spc="-50" dirty="0">
                <a:latin typeface="Arial MT"/>
                <a:cs typeface="Arial MT"/>
              </a:rPr>
              <a:t> </a:t>
            </a:r>
            <a:r>
              <a:rPr sz="1500" dirty="0">
                <a:latin typeface="Arial MT"/>
                <a:cs typeface="Arial MT"/>
              </a:rPr>
              <a:t>to</a:t>
            </a:r>
            <a:r>
              <a:rPr sz="1500" spc="-30" dirty="0">
                <a:latin typeface="Arial MT"/>
                <a:cs typeface="Arial MT"/>
              </a:rPr>
              <a:t> </a:t>
            </a:r>
            <a:r>
              <a:rPr sz="1500" dirty="0">
                <a:latin typeface="Arial MT"/>
                <a:cs typeface="Arial MT"/>
              </a:rPr>
              <a:t>IP</a:t>
            </a:r>
            <a:r>
              <a:rPr sz="1500" spc="-40" dirty="0">
                <a:latin typeface="Arial MT"/>
                <a:cs typeface="Arial MT"/>
              </a:rPr>
              <a:t> </a:t>
            </a:r>
            <a:r>
              <a:rPr sz="1500" spc="-10" dirty="0">
                <a:latin typeface="Arial MT"/>
                <a:cs typeface="Arial MT"/>
              </a:rPr>
              <a:t>addresses.</a:t>
            </a:r>
            <a:endParaRPr sz="1500" dirty="0">
              <a:latin typeface="Arial MT"/>
              <a:cs typeface="Arial MT"/>
            </a:endParaRPr>
          </a:p>
          <a:p>
            <a:pPr marL="469265" indent="-380365">
              <a:lnSpc>
                <a:spcPct val="100000"/>
              </a:lnSpc>
              <a:spcBef>
                <a:spcPts val="645"/>
              </a:spcBef>
              <a:buSzPct val="160000"/>
              <a:buChar char="•"/>
              <a:tabLst>
                <a:tab pos="469265" algn="l"/>
              </a:tabLst>
            </a:pPr>
            <a:r>
              <a:rPr sz="1500" dirty="0">
                <a:latin typeface="Arial MT"/>
                <a:cs typeface="Arial MT"/>
              </a:rPr>
              <a:t>Example</a:t>
            </a:r>
            <a:r>
              <a:rPr sz="1500" spc="-5" dirty="0">
                <a:latin typeface="Arial MT"/>
                <a:cs typeface="Arial MT"/>
              </a:rPr>
              <a:t> </a:t>
            </a:r>
            <a:r>
              <a:rPr sz="1500" dirty="0">
                <a:latin typeface="Arial MT"/>
                <a:cs typeface="Arial MT"/>
              </a:rPr>
              <a:t>of</a:t>
            </a:r>
            <a:r>
              <a:rPr sz="1500" spc="-45" dirty="0">
                <a:latin typeface="Arial MT"/>
                <a:cs typeface="Arial MT"/>
              </a:rPr>
              <a:t> </a:t>
            </a:r>
            <a:r>
              <a:rPr sz="1500" dirty="0">
                <a:latin typeface="Arial MT"/>
                <a:cs typeface="Arial MT"/>
              </a:rPr>
              <a:t>a</a:t>
            </a:r>
            <a:r>
              <a:rPr sz="1500" spc="-20" dirty="0">
                <a:latin typeface="Arial MT"/>
                <a:cs typeface="Arial MT"/>
              </a:rPr>
              <a:t> </a:t>
            </a:r>
            <a:r>
              <a:rPr sz="1500" dirty="0">
                <a:latin typeface="Arial MT"/>
                <a:cs typeface="Arial MT"/>
              </a:rPr>
              <a:t>host</a:t>
            </a:r>
            <a:r>
              <a:rPr sz="1500" spc="-50" dirty="0">
                <a:latin typeface="Arial MT"/>
                <a:cs typeface="Arial MT"/>
              </a:rPr>
              <a:t> </a:t>
            </a:r>
            <a:r>
              <a:rPr sz="1500" dirty="0">
                <a:latin typeface="Arial MT"/>
                <a:cs typeface="Arial MT"/>
              </a:rPr>
              <a:t>file</a:t>
            </a:r>
            <a:r>
              <a:rPr sz="1500" spc="-30" dirty="0">
                <a:latin typeface="Arial MT"/>
                <a:cs typeface="Arial MT"/>
              </a:rPr>
              <a:t> </a:t>
            </a:r>
            <a:r>
              <a:rPr sz="1500" dirty="0">
                <a:latin typeface="Arial MT"/>
                <a:cs typeface="Arial MT"/>
              </a:rPr>
              <a:t>in</a:t>
            </a:r>
            <a:r>
              <a:rPr sz="1500" spc="5" dirty="0">
                <a:latin typeface="Arial MT"/>
                <a:cs typeface="Arial MT"/>
              </a:rPr>
              <a:t> </a:t>
            </a:r>
            <a:r>
              <a:rPr sz="1500" b="1" spc="-10" dirty="0">
                <a:latin typeface="Arial"/>
                <a:cs typeface="Arial"/>
              </a:rPr>
              <a:t>master</a:t>
            </a:r>
            <a:r>
              <a:rPr sz="1500" spc="-10" dirty="0">
                <a:latin typeface="Arial MT"/>
                <a:cs typeface="Arial MT"/>
              </a:rPr>
              <a:t>.</a:t>
            </a:r>
            <a:endParaRPr sz="1500" dirty="0">
              <a:latin typeface="Arial MT"/>
              <a:cs typeface="Arial MT"/>
            </a:endParaRPr>
          </a:p>
          <a:p>
            <a:pPr marL="469900" marR="4976495">
              <a:lnSpc>
                <a:spcPct val="142900"/>
              </a:lnSpc>
              <a:spcBef>
                <a:spcPts val="370"/>
              </a:spcBef>
            </a:pPr>
            <a:r>
              <a:rPr sz="1400" dirty="0">
                <a:solidFill>
                  <a:srgbClr val="273139"/>
                </a:solidFill>
                <a:latin typeface="Consolas"/>
                <a:cs typeface="Consolas"/>
              </a:rPr>
              <a:t>$</a:t>
            </a:r>
            <a:r>
              <a:rPr sz="1400" spc="-20" dirty="0">
                <a:solidFill>
                  <a:srgbClr val="273139"/>
                </a:solidFill>
                <a:latin typeface="Consolas"/>
                <a:cs typeface="Consolas"/>
              </a:rPr>
              <a:t> </a:t>
            </a:r>
            <a:r>
              <a:rPr sz="1400" dirty="0">
                <a:solidFill>
                  <a:srgbClr val="273139"/>
                </a:solidFill>
                <a:latin typeface="Consolas"/>
                <a:cs typeface="Consolas"/>
              </a:rPr>
              <a:t>sudo</a:t>
            </a:r>
            <a:r>
              <a:rPr sz="1400" spc="-10" dirty="0">
                <a:solidFill>
                  <a:srgbClr val="273139"/>
                </a:solidFill>
                <a:latin typeface="Consolas"/>
                <a:cs typeface="Consolas"/>
              </a:rPr>
              <a:t> </a:t>
            </a:r>
            <a:r>
              <a:rPr sz="1400" dirty="0">
                <a:solidFill>
                  <a:srgbClr val="273139"/>
                </a:solidFill>
                <a:latin typeface="Consolas"/>
                <a:cs typeface="Consolas"/>
              </a:rPr>
              <a:t>nano</a:t>
            </a:r>
            <a:r>
              <a:rPr sz="1400" spc="-5" dirty="0">
                <a:solidFill>
                  <a:srgbClr val="273139"/>
                </a:solidFill>
                <a:latin typeface="Consolas"/>
                <a:cs typeface="Consolas"/>
              </a:rPr>
              <a:t> </a:t>
            </a:r>
            <a:r>
              <a:rPr sz="1400" spc="-10" dirty="0">
                <a:solidFill>
                  <a:srgbClr val="273139"/>
                </a:solidFill>
                <a:latin typeface="Consolas"/>
                <a:cs typeface="Consolas"/>
              </a:rPr>
              <a:t>/etc/hosts </a:t>
            </a:r>
            <a:r>
              <a:rPr sz="1400" dirty="0">
                <a:solidFill>
                  <a:srgbClr val="273139"/>
                </a:solidFill>
                <a:latin typeface="Consolas"/>
                <a:cs typeface="Consolas"/>
              </a:rPr>
              <a:t>#MPI</a:t>
            </a:r>
            <a:r>
              <a:rPr sz="1400" spc="-30" dirty="0">
                <a:solidFill>
                  <a:srgbClr val="273139"/>
                </a:solidFill>
                <a:latin typeface="Consolas"/>
                <a:cs typeface="Consolas"/>
              </a:rPr>
              <a:t> </a:t>
            </a:r>
            <a:r>
              <a:rPr sz="1400" spc="-10" dirty="0">
                <a:solidFill>
                  <a:srgbClr val="273139"/>
                </a:solidFill>
                <a:latin typeface="Consolas"/>
                <a:cs typeface="Consolas"/>
              </a:rPr>
              <a:t>CLUSTERS</a:t>
            </a:r>
            <a:endParaRPr sz="1400" dirty="0">
              <a:latin typeface="Consolas"/>
              <a:cs typeface="Consolas"/>
            </a:endParaRPr>
          </a:p>
          <a:p>
            <a:pPr marL="469900">
              <a:lnSpc>
                <a:spcPts val="1175"/>
              </a:lnSpc>
            </a:pPr>
            <a:r>
              <a:rPr sz="1400" dirty="0">
                <a:solidFill>
                  <a:srgbClr val="273139"/>
                </a:solidFill>
                <a:latin typeface="Consolas"/>
                <a:cs typeface="Consolas"/>
              </a:rPr>
              <a:t>172.20.36.120</a:t>
            </a:r>
            <a:r>
              <a:rPr sz="1400" spc="-80" dirty="0">
                <a:solidFill>
                  <a:srgbClr val="273139"/>
                </a:solidFill>
                <a:latin typeface="Consolas"/>
                <a:cs typeface="Consolas"/>
              </a:rPr>
              <a:t> </a:t>
            </a:r>
            <a:r>
              <a:rPr sz="1400" spc="-10" dirty="0">
                <a:solidFill>
                  <a:srgbClr val="273139"/>
                </a:solidFill>
                <a:latin typeface="Consolas"/>
                <a:cs typeface="Consolas"/>
              </a:rPr>
              <a:t>manager</a:t>
            </a:r>
            <a:endParaRPr sz="1400" dirty="0">
              <a:latin typeface="Consolas"/>
              <a:cs typeface="Consolas"/>
            </a:endParaRPr>
          </a:p>
          <a:p>
            <a:pPr marL="469900">
              <a:lnSpc>
                <a:spcPts val="1345"/>
              </a:lnSpc>
            </a:pPr>
            <a:r>
              <a:rPr sz="1400" dirty="0">
                <a:solidFill>
                  <a:srgbClr val="273139"/>
                </a:solidFill>
                <a:latin typeface="Consolas"/>
                <a:cs typeface="Consolas"/>
              </a:rPr>
              <a:t>172.20.36.153</a:t>
            </a:r>
            <a:r>
              <a:rPr sz="1400" spc="-80" dirty="0">
                <a:solidFill>
                  <a:srgbClr val="273139"/>
                </a:solidFill>
                <a:latin typeface="Consolas"/>
                <a:cs typeface="Consolas"/>
              </a:rPr>
              <a:t> </a:t>
            </a:r>
            <a:r>
              <a:rPr sz="1400" spc="-10" dirty="0">
                <a:solidFill>
                  <a:srgbClr val="273139"/>
                </a:solidFill>
                <a:latin typeface="Consolas"/>
                <a:cs typeface="Consolas"/>
              </a:rPr>
              <a:t>worker1</a:t>
            </a:r>
            <a:endParaRPr sz="1400" dirty="0">
              <a:latin typeface="Consolas"/>
              <a:cs typeface="Consolas"/>
            </a:endParaRPr>
          </a:p>
          <a:p>
            <a:pPr marL="469900">
              <a:lnSpc>
                <a:spcPts val="1345"/>
              </a:lnSpc>
            </a:pPr>
            <a:r>
              <a:rPr sz="1400" dirty="0">
                <a:solidFill>
                  <a:srgbClr val="273139"/>
                </a:solidFill>
                <a:latin typeface="Consolas"/>
                <a:cs typeface="Consolas"/>
              </a:rPr>
              <a:t>172.20.36.143</a:t>
            </a:r>
            <a:r>
              <a:rPr sz="1400" spc="-80" dirty="0">
                <a:solidFill>
                  <a:srgbClr val="273139"/>
                </a:solidFill>
                <a:latin typeface="Consolas"/>
                <a:cs typeface="Consolas"/>
              </a:rPr>
              <a:t> </a:t>
            </a:r>
            <a:r>
              <a:rPr sz="1400" spc="-10" dirty="0">
                <a:solidFill>
                  <a:srgbClr val="273139"/>
                </a:solidFill>
                <a:latin typeface="Consolas"/>
                <a:cs typeface="Consolas"/>
              </a:rPr>
              <a:t>worker2</a:t>
            </a:r>
            <a:endParaRPr sz="1400" dirty="0">
              <a:latin typeface="Consolas"/>
              <a:cs typeface="Consolas"/>
            </a:endParaRPr>
          </a:p>
          <a:p>
            <a:pPr marL="469900">
              <a:lnSpc>
                <a:spcPts val="1510"/>
              </a:lnSpc>
            </a:pPr>
            <a:r>
              <a:rPr sz="1400" dirty="0">
                <a:solidFill>
                  <a:srgbClr val="273139"/>
                </a:solidFill>
                <a:latin typeface="Consolas"/>
                <a:cs typeface="Consolas"/>
              </a:rPr>
              <a:t>172.20.36.116</a:t>
            </a:r>
            <a:r>
              <a:rPr sz="1400" spc="-80" dirty="0">
                <a:solidFill>
                  <a:srgbClr val="273139"/>
                </a:solidFill>
                <a:latin typeface="Consolas"/>
                <a:cs typeface="Consolas"/>
              </a:rPr>
              <a:t> </a:t>
            </a:r>
            <a:r>
              <a:rPr sz="1400" spc="-10" dirty="0">
                <a:solidFill>
                  <a:srgbClr val="273139"/>
                </a:solidFill>
                <a:latin typeface="Consolas"/>
                <a:cs typeface="Consolas"/>
              </a:rPr>
              <a:t>worker3</a:t>
            </a:r>
            <a:endParaRPr sz="1400" dirty="0">
              <a:latin typeface="Consolas"/>
              <a:cs typeface="Consolas"/>
            </a:endParaRPr>
          </a:p>
          <a:p>
            <a:pPr marL="354965" indent="-342265">
              <a:lnSpc>
                <a:spcPts val="1620"/>
              </a:lnSpc>
              <a:spcBef>
                <a:spcPts val="1100"/>
              </a:spcBef>
              <a:buChar char="•"/>
              <a:tabLst>
                <a:tab pos="354965" algn="l"/>
              </a:tabLst>
            </a:pPr>
            <a:r>
              <a:rPr sz="1500" dirty="0">
                <a:solidFill>
                  <a:srgbClr val="273139"/>
                </a:solidFill>
                <a:latin typeface="Arial MT"/>
                <a:cs typeface="Arial MT"/>
              </a:rPr>
              <a:t>For</a:t>
            </a:r>
            <a:r>
              <a:rPr sz="1500" spc="-50" dirty="0">
                <a:solidFill>
                  <a:srgbClr val="273139"/>
                </a:solidFill>
                <a:latin typeface="Arial MT"/>
                <a:cs typeface="Arial MT"/>
              </a:rPr>
              <a:t> </a:t>
            </a:r>
            <a:r>
              <a:rPr sz="1500" dirty="0">
                <a:solidFill>
                  <a:srgbClr val="273139"/>
                </a:solidFill>
                <a:latin typeface="Arial MT"/>
                <a:cs typeface="Arial MT"/>
              </a:rPr>
              <a:t>worker</a:t>
            </a:r>
            <a:r>
              <a:rPr sz="1500" spc="-45" dirty="0">
                <a:solidFill>
                  <a:srgbClr val="273139"/>
                </a:solidFill>
                <a:latin typeface="Arial MT"/>
                <a:cs typeface="Arial MT"/>
              </a:rPr>
              <a:t> </a:t>
            </a:r>
            <a:r>
              <a:rPr sz="1500" dirty="0">
                <a:solidFill>
                  <a:srgbClr val="273139"/>
                </a:solidFill>
                <a:latin typeface="Arial MT"/>
                <a:cs typeface="Arial MT"/>
              </a:rPr>
              <a:t>(</a:t>
            </a:r>
            <a:r>
              <a:rPr sz="1500" b="1" dirty="0">
                <a:solidFill>
                  <a:srgbClr val="273139"/>
                </a:solidFill>
                <a:latin typeface="Arial"/>
                <a:cs typeface="Arial"/>
              </a:rPr>
              <a:t>slave</a:t>
            </a:r>
            <a:r>
              <a:rPr sz="1500" dirty="0">
                <a:solidFill>
                  <a:srgbClr val="273139"/>
                </a:solidFill>
                <a:latin typeface="Arial MT"/>
                <a:cs typeface="Arial MT"/>
              </a:rPr>
              <a:t>)</a:t>
            </a:r>
            <a:r>
              <a:rPr sz="1500" spc="-25" dirty="0">
                <a:solidFill>
                  <a:srgbClr val="273139"/>
                </a:solidFill>
                <a:latin typeface="Arial MT"/>
                <a:cs typeface="Arial MT"/>
              </a:rPr>
              <a:t> </a:t>
            </a:r>
            <a:r>
              <a:rPr sz="1500" spc="-20" dirty="0">
                <a:solidFill>
                  <a:srgbClr val="273139"/>
                </a:solidFill>
                <a:latin typeface="Arial MT"/>
                <a:cs typeface="Arial MT"/>
              </a:rPr>
              <a:t>node</a:t>
            </a:r>
            <a:endParaRPr sz="1500" dirty="0">
              <a:latin typeface="Arial MT"/>
              <a:cs typeface="Arial MT"/>
            </a:endParaRPr>
          </a:p>
          <a:p>
            <a:pPr marL="354965" indent="-342265">
              <a:lnSpc>
                <a:spcPts val="1620"/>
              </a:lnSpc>
              <a:buChar char="•"/>
              <a:tabLst>
                <a:tab pos="354965" algn="l"/>
              </a:tabLst>
            </a:pPr>
            <a:r>
              <a:rPr sz="1500" dirty="0">
                <a:solidFill>
                  <a:srgbClr val="273139"/>
                </a:solidFill>
                <a:latin typeface="Arial MT"/>
                <a:cs typeface="Arial MT"/>
              </a:rPr>
              <a:t>Example</a:t>
            </a:r>
            <a:r>
              <a:rPr sz="1500" spc="-5" dirty="0">
                <a:solidFill>
                  <a:srgbClr val="273139"/>
                </a:solidFill>
                <a:latin typeface="Arial MT"/>
                <a:cs typeface="Arial MT"/>
              </a:rPr>
              <a:t> </a:t>
            </a:r>
            <a:r>
              <a:rPr sz="1500" dirty="0">
                <a:solidFill>
                  <a:srgbClr val="273139"/>
                </a:solidFill>
                <a:latin typeface="Arial MT"/>
                <a:cs typeface="Arial MT"/>
              </a:rPr>
              <a:t>of</a:t>
            </a:r>
            <a:r>
              <a:rPr sz="1500" spc="-40" dirty="0">
                <a:solidFill>
                  <a:srgbClr val="273139"/>
                </a:solidFill>
                <a:latin typeface="Arial MT"/>
                <a:cs typeface="Arial MT"/>
              </a:rPr>
              <a:t> </a:t>
            </a:r>
            <a:r>
              <a:rPr sz="1500" dirty="0">
                <a:solidFill>
                  <a:srgbClr val="273139"/>
                </a:solidFill>
                <a:latin typeface="Arial MT"/>
                <a:cs typeface="Arial MT"/>
              </a:rPr>
              <a:t>a</a:t>
            </a:r>
            <a:r>
              <a:rPr sz="1500" spc="-20" dirty="0">
                <a:solidFill>
                  <a:srgbClr val="273139"/>
                </a:solidFill>
                <a:latin typeface="Arial MT"/>
                <a:cs typeface="Arial MT"/>
              </a:rPr>
              <a:t> </a:t>
            </a:r>
            <a:r>
              <a:rPr sz="1500" dirty="0">
                <a:solidFill>
                  <a:srgbClr val="273139"/>
                </a:solidFill>
                <a:latin typeface="Arial MT"/>
                <a:cs typeface="Arial MT"/>
              </a:rPr>
              <a:t>host</a:t>
            </a:r>
            <a:r>
              <a:rPr sz="1500" spc="-50" dirty="0">
                <a:solidFill>
                  <a:srgbClr val="273139"/>
                </a:solidFill>
                <a:latin typeface="Arial MT"/>
                <a:cs typeface="Arial MT"/>
              </a:rPr>
              <a:t> </a:t>
            </a:r>
            <a:r>
              <a:rPr sz="1500" dirty="0">
                <a:solidFill>
                  <a:srgbClr val="273139"/>
                </a:solidFill>
                <a:latin typeface="Arial MT"/>
                <a:cs typeface="Arial MT"/>
              </a:rPr>
              <a:t>file</a:t>
            </a:r>
            <a:r>
              <a:rPr sz="1500" spc="-25" dirty="0">
                <a:solidFill>
                  <a:srgbClr val="273139"/>
                </a:solidFill>
                <a:latin typeface="Arial MT"/>
                <a:cs typeface="Arial MT"/>
              </a:rPr>
              <a:t> </a:t>
            </a:r>
            <a:r>
              <a:rPr sz="1500" dirty="0">
                <a:solidFill>
                  <a:srgbClr val="273139"/>
                </a:solidFill>
                <a:latin typeface="Arial MT"/>
                <a:cs typeface="Arial MT"/>
              </a:rPr>
              <a:t>for</a:t>
            </a:r>
            <a:r>
              <a:rPr sz="1500" spc="-40" dirty="0">
                <a:solidFill>
                  <a:srgbClr val="273139"/>
                </a:solidFill>
                <a:latin typeface="Arial MT"/>
                <a:cs typeface="Arial MT"/>
              </a:rPr>
              <a:t> </a:t>
            </a:r>
            <a:r>
              <a:rPr sz="1500" spc="-10" dirty="0">
                <a:solidFill>
                  <a:srgbClr val="273139"/>
                </a:solidFill>
                <a:latin typeface="Arial MT"/>
                <a:cs typeface="Arial MT"/>
              </a:rPr>
              <a:t>worker2</a:t>
            </a:r>
            <a:endParaRPr sz="1500" dirty="0">
              <a:latin typeface="Arial MT"/>
              <a:cs typeface="Arial MT"/>
            </a:endParaRPr>
          </a:p>
          <a:p>
            <a:pPr marL="469900">
              <a:lnSpc>
                <a:spcPts val="1510"/>
              </a:lnSpc>
              <a:spcBef>
                <a:spcPts val="990"/>
              </a:spcBef>
            </a:pPr>
            <a:r>
              <a:rPr sz="1400" dirty="0">
                <a:solidFill>
                  <a:srgbClr val="273139"/>
                </a:solidFill>
                <a:latin typeface="Consolas"/>
                <a:cs typeface="Consolas"/>
              </a:rPr>
              <a:t>#MPI</a:t>
            </a:r>
            <a:r>
              <a:rPr sz="1400" spc="-35" dirty="0">
                <a:solidFill>
                  <a:srgbClr val="273139"/>
                </a:solidFill>
                <a:latin typeface="Consolas"/>
                <a:cs typeface="Consolas"/>
              </a:rPr>
              <a:t> </a:t>
            </a:r>
            <a:r>
              <a:rPr sz="1400" dirty="0">
                <a:solidFill>
                  <a:srgbClr val="273139"/>
                </a:solidFill>
                <a:latin typeface="Consolas"/>
                <a:cs typeface="Consolas"/>
              </a:rPr>
              <a:t>CLUSTER</a:t>
            </a:r>
            <a:r>
              <a:rPr sz="1400" spc="-30" dirty="0">
                <a:solidFill>
                  <a:srgbClr val="273139"/>
                </a:solidFill>
                <a:latin typeface="Consolas"/>
                <a:cs typeface="Consolas"/>
              </a:rPr>
              <a:t> </a:t>
            </a:r>
            <a:r>
              <a:rPr sz="1400" spc="-10" dirty="0">
                <a:solidFill>
                  <a:srgbClr val="273139"/>
                </a:solidFill>
                <a:latin typeface="Consolas"/>
                <a:cs typeface="Consolas"/>
              </a:rPr>
              <a:t>SETUP</a:t>
            </a:r>
            <a:endParaRPr sz="1400" dirty="0">
              <a:latin typeface="Consolas"/>
              <a:cs typeface="Consolas"/>
            </a:endParaRPr>
          </a:p>
          <a:p>
            <a:pPr marL="469900">
              <a:lnSpc>
                <a:spcPts val="1345"/>
              </a:lnSpc>
            </a:pPr>
            <a:r>
              <a:rPr sz="1400" dirty="0">
                <a:solidFill>
                  <a:srgbClr val="273139"/>
                </a:solidFill>
                <a:latin typeface="Consolas"/>
                <a:cs typeface="Consolas"/>
              </a:rPr>
              <a:t>172.20.36.120</a:t>
            </a:r>
            <a:r>
              <a:rPr sz="1400" spc="-80" dirty="0">
                <a:solidFill>
                  <a:srgbClr val="273139"/>
                </a:solidFill>
                <a:latin typeface="Consolas"/>
                <a:cs typeface="Consolas"/>
              </a:rPr>
              <a:t> </a:t>
            </a:r>
            <a:r>
              <a:rPr sz="1400" spc="-10" dirty="0">
                <a:solidFill>
                  <a:srgbClr val="273139"/>
                </a:solidFill>
                <a:latin typeface="Consolas"/>
                <a:cs typeface="Consolas"/>
              </a:rPr>
              <a:t>manager</a:t>
            </a:r>
            <a:endParaRPr sz="1400" dirty="0">
              <a:latin typeface="Consolas"/>
              <a:cs typeface="Consolas"/>
            </a:endParaRPr>
          </a:p>
          <a:p>
            <a:pPr marL="469900">
              <a:lnSpc>
                <a:spcPts val="1510"/>
              </a:lnSpc>
            </a:pPr>
            <a:r>
              <a:rPr sz="1400" dirty="0">
                <a:solidFill>
                  <a:srgbClr val="273139"/>
                </a:solidFill>
                <a:latin typeface="Consolas"/>
                <a:cs typeface="Consolas"/>
              </a:rPr>
              <a:t>172.20.36.143</a:t>
            </a:r>
            <a:r>
              <a:rPr sz="1400" spc="-85" dirty="0">
                <a:solidFill>
                  <a:srgbClr val="273139"/>
                </a:solidFill>
                <a:latin typeface="Consolas"/>
                <a:cs typeface="Consolas"/>
              </a:rPr>
              <a:t> </a:t>
            </a:r>
            <a:r>
              <a:rPr sz="1400" spc="-10" dirty="0">
                <a:solidFill>
                  <a:srgbClr val="273139"/>
                </a:solidFill>
                <a:latin typeface="Consolas"/>
                <a:cs typeface="Consolas"/>
              </a:rPr>
              <a:t>worker2</a:t>
            </a:r>
            <a:endParaRPr sz="1400" dirty="0">
              <a:latin typeface="Consolas"/>
              <a:cs typeface="Consolas"/>
            </a:endParaRPr>
          </a:p>
        </p:txBody>
      </p:sp>
      <p:sp>
        <p:nvSpPr>
          <p:cNvPr id="4" name="object 4"/>
          <p:cNvSpPr txBox="1"/>
          <p:nvPr/>
        </p:nvSpPr>
        <p:spPr>
          <a:xfrm>
            <a:off x="826109" y="5408777"/>
            <a:ext cx="4326890" cy="254000"/>
          </a:xfrm>
          <a:prstGeom prst="rect">
            <a:avLst/>
          </a:prstGeom>
        </p:spPr>
        <p:txBody>
          <a:bodyPr vert="horz" wrap="square" lIns="0" tIns="12700" rIns="0" bIns="0" rtlCol="0">
            <a:spAutoFit/>
          </a:bodyPr>
          <a:lstStyle/>
          <a:p>
            <a:pPr marL="12700">
              <a:lnSpc>
                <a:spcPct val="100000"/>
              </a:lnSpc>
              <a:spcBef>
                <a:spcPts val="100"/>
              </a:spcBef>
            </a:pPr>
            <a:r>
              <a:rPr sz="1500" dirty="0">
                <a:solidFill>
                  <a:srgbClr val="273139"/>
                </a:solidFill>
                <a:latin typeface="Consolas"/>
                <a:cs typeface="Consolas"/>
              </a:rPr>
              <a:t>$</a:t>
            </a:r>
            <a:r>
              <a:rPr sz="1500" spc="-50" dirty="0">
                <a:solidFill>
                  <a:srgbClr val="273139"/>
                </a:solidFill>
                <a:latin typeface="Consolas"/>
                <a:cs typeface="Consolas"/>
              </a:rPr>
              <a:t> </a:t>
            </a:r>
            <a:r>
              <a:rPr sz="1500" dirty="0">
                <a:solidFill>
                  <a:srgbClr val="273139"/>
                </a:solidFill>
                <a:latin typeface="Consolas"/>
                <a:cs typeface="Consolas"/>
              </a:rPr>
              <a:t>mpirun</a:t>
            </a:r>
            <a:r>
              <a:rPr sz="1500" spc="-70" dirty="0">
                <a:solidFill>
                  <a:srgbClr val="273139"/>
                </a:solidFill>
                <a:latin typeface="Consolas"/>
                <a:cs typeface="Consolas"/>
              </a:rPr>
              <a:t> </a:t>
            </a:r>
            <a:r>
              <a:rPr sz="1500" spc="-10" dirty="0">
                <a:solidFill>
                  <a:srgbClr val="273139"/>
                </a:solidFill>
                <a:latin typeface="Consolas"/>
                <a:cs typeface="Consolas"/>
              </a:rPr>
              <a:t>-</a:t>
            </a:r>
            <a:r>
              <a:rPr sz="1500" dirty="0">
                <a:solidFill>
                  <a:srgbClr val="273139"/>
                </a:solidFill>
                <a:latin typeface="Consolas"/>
                <a:cs typeface="Consolas"/>
              </a:rPr>
              <a:t>hostfile</a:t>
            </a:r>
            <a:r>
              <a:rPr sz="1500" spc="-70" dirty="0">
                <a:solidFill>
                  <a:srgbClr val="273139"/>
                </a:solidFill>
                <a:latin typeface="Consolas"/>
                <a:cs typeface="Consolas"/>
              </a:rPr>
              <a:t> </a:t>
            </a:r>
            <a:r>
              <a:rPr sz="1500" dirty="0">
                <a:solidFill>
                  <a:srgbClr val="273139"/>
                </a:solidFill>
                <a:latin typeface="Consolas"/>
                <a:cs typeface="Consolas"/>
              </a:rPr>
              <a:t>/etc/hosts</a:t>
            </a:r>
            <a:r>
              <a:rPr sz="1500" spc="-75" dirty="0">
                <a:solidFill>
                  <a:srgbClr val="273139"/>
                </a:solidFill>
                <a:latin typeface="Consolas"/>
                <a:cs typeface="Consolas"/>
              </a:rPr>
              <a:t> </a:t>
            </a:r>
            <a:r>
              <a:rPr sz="1500" spc="-10" dirty="0">
                <a:solidFill>
                  <a:srgbClr val="273139"/>
                </a:solidFill>
                <a:latin typeface="Consolas"/>
                <a:cs typeface="Consolas"/>
              </a:rPr>
              <a:t>./mpi_hello</a:t>
            </a:r>
            <a:endParaRPr sz="1500">
              <a:latin typeface="Consolas"/>
              <a:cs typeface="Consolas"/>
            </a:endParaRPr>
          </a:p>
        </p:txBody>
      </p:sp>
      <p:pic>
        <p:nvPicPr>
          <p:cNvPr id="5" name="object 5"/>
          <p:cNvPicPr/>
          <p:nvPr/>
        </p:nvPicPr>
        <p:blipFill>
          <a:blip r:embed="rId2" cstate="print"/>
          <a:stretch>
            <a:fillRect/>
          </a:stretch>
        </p:blipFill>
        <p:spPr>
          <a:xfrm>
            <a:off x="5751576" y="2234183"/>
            <a:ext cx="5745480" cy="4098036"/>
          </a:xfrm>
          <a:prstGeom prst="rect">
            <a:avLst/>
          </a:prstGeom>
        </p:spPr>
      </p:pic>
      <p:sp>
        <p:nvSpPr>
          <p:cNvPr id="6" name="object 6"/>
          <p:cNvSpPr/>
          <p:nvPr/>
        </p:nvSpPr>
        <p:spPr>
          <a:xfrm>
            <a:off x="0" y="89915"/>
            <a:ext cx="184785" cy="277495"/>
          </a:xfrm>
          <a:custGeom>
            <a:avLst/>
            <a:gdLst/>
            <a:ahLst/>
            <a:cxnLst/>
            <a:rect l="l" t="t" r="r" b="b"/>
            <a:pathLst>
              <a:path w="184785" h="277495">
                <a:moveTo>
                  <a:pt x="184404" y="0"/>
                </a:moveTo>
                <a:lnTo>
                  <a:pt x="0" y="0"/>
                </a:lnTo>
                <a:lnTo>
                  <a:pt x="0" y="277367"/>
                </a:lnTo>
                <a:lnTo>
                  <a:pt x="184404" y="277367"/>
                </a:lnTo>
                <a:lnTo>
                  <a:pt x="184404" y="0"/>
                </a:lnTo>
                <a:close/>
              </a:path>
            </a:pathLst>
          </a:custGeom>
          <a:solidFill>
            <a:srgbClr val="F8F8F8"/>
          </a:solidFill>
        </p:spPr>
        <p:txBody>
          <a:bodyPr wrap="square" lIns="0" tIns="0" rIns="0" bIns="0" rtlCol="0"/>
          <a:lstStyle/>
          <a:p>
            <a:endParaRPr/>
          </a:p>
        </p:txBody>
      </p:sp>
      <mc:AlternateContent xmlns:mc="http://schemas.openxmlformats.org/markup-compatibility/2006">
        <mc:Choice xmlns:p14="http://schemas.microsoft.com/office/powerpoint/2010/main" Requires="p14">
          <p:contentPart p14:bwMode="auto" r:id="rId3">
            <p14:nvContentPartPr>
              <p14:cNvPr id="7" name="Ink 6">
                <a:extLst>
                  <a:ext uri="{FF2B5EF4-FFF2-40B4-BE49-F238E27FC236}">
                    <a16:creationId xmlns:a16="http://schemas.microsoft.com/office/drawing/2014/main" id="{AA7C0874-7567-8A83-3A90-3056E8E24BC2}"/>
                  </a:ext>
                </a:extLst>
              </p14:cNvPr>
              <p14:cNvContentPartPr/>
              <p14:nvPr/>
            </p14:nvContentPartPr>
            <p14:xfrm>
              <a:off x="4277160" y="2777040"/>
              <a:ext cx="3983040" cy="3634920"/>
            </p14:xfrm>
          </p:contentPart>
        </mc:Choice>
        <mc:Fallback>
          <p:pic>
            <p:nvPicPr>
              <p:cNvPr id="7" name="Ink 6">
                <a:extLst>
                  <a:ext uri="{FF2B5EF4-FFF2-40B4-BE49-F238E27FC236}">
                    <a16:creationId xmlns:a16="http://schemas.microsoft.com/office/drawing/2014/main" id="{AA7C0874-7567-8A83-3A90-3056E8E24BC2}"/>
                  </a:ext>
                </a:extLst>
              </p:cNvPr>
              <p:cNvPicPr/>
              <p:nvPr/>
            </p:nvPicPr>
            <p:blipFill>
              <a:blip r:embed="rId4"/>
              <a:stretch>
                <a:fillRect/>
              </a:stretch>
            </p:blipFill>
            <p:spPr>
              <a:xfrm>
                <a:off x="4267800" y="2767680"/>
                <a:ext cx="4001760" cy="3653640"/>
              </a:xfrm>
              <a:prstGeom prst="rect">
                <a:avLst/>
              </a:prstGeom>
            </p:spPr>
          </p:pic>
        </mc:Fallback>
      </mc:AlternateContent>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10" dirty="0"/>
              <a:t>Allgather</a:t>
            </a:r>
          </a:p>
        </p:txBody>
      </p:sp>
      <p:sp>
        <p:nvSpPr>
          <p:cNvPr id="3" name="object 3"/>
          <p:cNvSpPr txBox="1">
            <a:spLocks noGrp="1"/>
          </p:cNvSpPr>
          <p:nvPr>
            <p:ph type="body" idx="1"/>
          </p:nvPr>
        </p:nvSpPr>
        <p:spPr>
          <a:prstGeom prst="rect">
            <a:avLst/>
          </a:prstGeom>
        </p:spPr>
        <p:txBody>
          <a:bodyPr vert="horz" wrap="square" lIns="0" tIns="12700" rIns="0" bIns="0" rtlCol="0">
            <a:spAutoFit/>
          </a:bodyPr>
          <a:lstStyle/>
          <a:p>
            <a:pPr marL="393700" marR="5080" indent="-381000">
              <a:lnSpc>
                <a:spcPct val="100000"/>
              </a:lnSpc>
              <a:spcBef>
                <a:spcPts val="100"/>
              </a:spcBef>
              <a:buChar char="•"/>
              <a:tabLst>
                <a:tab pos="393700" algn="l"/>
              </a:tabLst>
            </a:pPr>
            <a:r>
              <a:rPr sz="2400" dirty="0"/>
              <a:t>Concatenates</a:t>
            </a:r>
            <a:r>
              <a:rPr sz="2400" spc="-60" dirty="0"/>
              <a:t> </a:t>
            </a:r>
            <a:r>
              <a:rPr sz="2400" dirty="0"/>
              <a:t>the</a:t>
            </a:r>
            <a:r>
              <a:rPr sz="2400" spc="-80" dirty="0"/>
              <a:t> </a:t>
            </a:r>
            <a:r>
              <a:rPr sz="2400" dirty="0"/>
              <a:t>contents</a:t>
            </a:r>
            <a:r>
              <a:rPr sz="2400" spc="-80" dirty="0"/>
              <a:t> </a:t>
            </a:r>
            <a:r>
              <a:rPr sz="2400" dirty="0"/>
              <a:t>of</a:t>
            </a:r>
            <a:r>
              <a:rPr sz="2400" spc="-75" dirty="0"/>
              <a:t> </a:t>
            </a:r>
            <a:r>
              <a:rPr sz="2400" dirty="0"/>
              <a:t>each</a:t>
            </a:r>
            <a:r>
              <a:rPr sz="2400" spc="-70" dirty="0"/>
              <a:t> </a:t>
            </a:r>
            <a:r>
              <a:rPr sz="2400" dirty="0"/>
              <a:t>process’</a:t>
            </a:r>
            <a:r>
              <a:rPr sz="2400" spc="-60" dirty="0"/>
              <a:t> </a:t>
            </a:r>
            <a:r>
              <a:rPr sz="2400" dirty="0">
                <a:solidFill>
                  <a:srgbClr val="0066FF"/>
                </a:solidFill>
              </a:rPr>
              <a:t>send_buf_p</a:t>
            </a:r>
            <a:r>
              <a:rPr sz="2400" spc="-55" dirty="0">
                <a:solidFill>
                  <a:srgbClr val="0066FF"/>
                </a:solidFill>
              </a:rPr>
              <a:t> </a:t>
            </a:r>
            <a:r>
              <a:rPr sz="2400" dirty="0"/>
              <a:t>and</a:t>
            </a:r>
            <a:r>
              <a:rPr sz="2400" spc="-75" dirty="0"/>
              <a:t> </a:t>
            </a:r>
            <a:r>
              <a:rPr sz="2400" dirty="0"/>
              <a:t>stores</a:t>
            </a:r>
            <a:r>
              <a:rPr sz="2400" spc="-85" dirty="0"/>
              <a:t> </a:t>
            </a:r>
            <a:r>
              <a:rPr sz="2400" dirty="0"/>
              <a:t>this</a:t>
            </a:r>
            <a:r>
              <a:rPr sz="2400" spc="-85" dirty="0"/>
              <a:t> </a:t>
            </a:r>
            <a:r>
              <a:rPr sz="2400" spc="-25" dirty="0"/>
              <a:t>in </a:t>
            </a:r>
            <a:r>
              <a:rPr sz="2400" dirty="0"/>
              <a:t>each</a:t>
            </a:r>
            <a:r>
              <a:rPr sz="2400" spc="-95" dirty="0"/>
              <a:t> </a:t>
            </a:r>
            <a:r>
              <a:rPr sz="2400" dirty="0"/>
              <a:t>process’</a:t>
            </a:r>
            <a:r>
              <a:rPr sz="2400" spc="-85" dirty="0"/>
              <a:t> </a:t>
            </a:r>
            <a:r>
              <a:rPr sz="2400" spc="-10" dirty="0">
                <a:solidFill>
                  <a:srgbClr val="0066FF"/>
                </a:solidFill>
              </a:rPr>
              <a:t>recv_buf_p</a:t>
            </a:r>
            <a:r>
              <a:rPr sz="2400" spc="-10" dirty="0"/>
              <a:t>.</a:t>
            </a:r>
            <a:endParaRPr sz="2400"/>
          </a:p>
          <a:p>
            <a:pPr marL="393700" marR="735965" indent="-381000">
              <a:lnSpc>
                <a:spcPct val="100000"/>
              </a:lnSpc>
              <a:spcBef>
                <a:spcPts val="994"/>
              </a:spcBef>
              <a:buChar char="•"/>
              <a:tabLst>
                <a:tab pos="393700" algn="l"/>
              </a:tabLst>
            </a:pPr>
            <a:r>
              <a:rPr sz="2400" dirty="0"/>
              <a:t>As</a:t>
            </a:r>
            <a:r>
              <a:rPr sz="2400" spc="-65" dirty="0"/>
              <a:t> </a:t>
            </a:r>
            <a:r>
              <a:rPr sz="2400" dirty="0"/>
              <a:t>usual,</a:t>
            </a:r>
            <a:r>
              <a:rPr sz="2400" spc="-55" dirty="0"/>
              <a:t> </a:t>
            </a:r>
            <a:r>
              <a:rPr sz="2400" dirty="0">
                <a:solidFill>
                  <a:srgbClr val="0066FF"/>
                </a:solidFill>
              </a:rPr>
              <a:t>recv_count</a:t>
            </a:r>
            <a:r>
              <a:rPr sz="2400" spc="-45" dirty="0">
                <a:solidFill>
                  <a:srgbClr val="0066FF"/>
                </a:solidFill>
              </a:rPr>
              <a:t> </a:t>
            </a:r>
            <a:r>
              <a:rPr sz="2400" dirty="0"/>
              <a:t>is</a:t>
            </a:r>
            <a:r>
              <a:rPr sz="2400" spc="-65" dirty="0"/>
              <a:t> </a:t>
            </a:r>
            <a:r>
              <a:rPr sz="2400" dirty="0"/>
              <a:t>the</a:t>
            </a:r>
            <a:r>
              <a:rPr sz="2400" spc="-65" dirty="0"/>
              <a:t> </a:t>
            </a:r>
            <a:r>
              <a:rPr sz="2400" dirty="0"/>
              <a:t>amount</a:t>
            </a:r>
            <a:r>
              <a:rPr sz="2400" spc="-60" dirty="0"/>
              <a:t> </a:t>
            </a:r>
            <a:r>
              <a:rPr sz="2400" dirty="0"/>
              <a:t>of</a:t>
            </a:r>
            <a:r>
              <a:rPr sz="2400" spc="-60" dirty="0"/>
              <a:t> </a:t>
            </a:r>
            <a:r>
              <a:rPr sz="2400" dirty="0"/>
              <a:t>data</a:t>
            </a:r>
            <a:r>
              <a:rPr sz="2400" spc="-65" dirty="0"/>
              <a:t> </a:t>
            </a:r>
            <a:r>
              <a:rPr sz="2400" dirty="0"/>
              <a:t>being</a:t>
            </a:r>
            <a:r>
              <a:rPr sz="2400" spc="-50" dirty="0"/>
              <a:t> </a:t>
            </a:r>
            <a:r>
              <a:rPr sz="2400" dirty="0"/>
              <a:t>received</a:t>
            </a:r>
            <a:r>
              <a:rPr sz="2400" spc="-50" dirty="0"/>
              <a:t> </a:t>
            </a:r>
            <a:r>
              <a:rPr sz="2400" dirty="0"/>
              <a:t>from</a:t>
            </a:r>
            <a:r>
              <a:rPr sz="2400" spc="-80" dirty="0"/>
              <a:t> </a:t>
            </a:r>
            <a:r>
              <a:rPr sz="2400" spc="-20" dirty="0"/>
              <a:t>each </a:t>
            </a:r>
            <a:r>
              <a:rPr sz="2400" spc="-10" dirty="0"/>
              <a:t>process.</a:t>
            </a:r>
            <a:endParaRPr sz="2400"/>
          </a:p>
        </p:txBody>
      </p:sp>
      <p:pic>
        <p:nvPicPr>
          <p:cNvPr id="4" name="object 4"/>
          <p:cNvPicPr/>
          <p:nvPr/>
        </p:nvPicPr>
        <p:blipFill>
          <a:blip r:embed="rId2" cstate="print"/>
          <a:stretch>
            <a:fillRect/>
          </a:stretch>
        </p:blipFill>
        <p:spPr>
          <a:xfrm>
            <a:off x="3072383" y="3788664"/>
            <a:ext cx="5577840" cy="2240280"/>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10" dirty="0"/>
              <a:t>Matrix-</a:t>
            </a:r>
            <a:r>
              <a:rPr dirty="0"/>
              <a:t>vector</a:t>
            </a:r>
            <a:r>
              <a:rPr spc="60" dirty="0"/>
              <a:t> </a:t>
            </a:r>
            <a:r>
              <a:rPr spc="-10" dirty="0"/>
              <a:t>multiplication</a:t>
            </a:r>
          </a:p>
        </p:txBody>
      </p:sp>
      <p:pic>
        <p:nvPicPr>
          <p:cNvPr id="3" name="object 3"/>
          <p:cNvPicPr/>
          <p:nvPr/>
        </p:nvPicPr>
        <p:blipFill>
          <a:blip r:embed="rId2" cstate="print"/>
          <a:stretch>
            <a:fillRect/>
          </a:stretch>
        </p:blipFill>
        <p:spPr>
          <a:xfrm>
            <a:off x="2696651" y="4268927"/>
            <a:ext cx="5967288" cy="336397"/>
          </a:xfrm>
          <a:prstGeom prst="rect">
            <a:avLst/>
          </a:prstGeom>
        </p:spPr>
      </p:pic>
      <p:pic>
        <p:nvPicPr>
          <p:cNvPr id="4" name="object 4"/>
          <p:cNvPicPr/>
          <p:nvPr/>
        </p:nvPicPr>
        <p:blipFill>
          <a:blip r:embed="rId3" cstate="print"/>
          <a:stretch>
            <a:fillRect/>
          </a:stretch>
        </p:blipFill>
        <p:spPr>
          <a:xfrm>
            <a:off x="2208276" y="1126236"/>
            <a:ext cx="4367783" cy="502920"/>
          </a:xfrm>
          <a:prstGeom prst="rect">
            <a:avLst/>
          </a:prstGeom>
        </p:spPr>
      </p:pic>
      <p:pic>
        <p:nvPicPr>
          <p:cNvPr id="5" name="object 5"/>
          <p:cNvPicPr/>
          <p:nvPr/>
        </p:nvPicPr>
        <p:blipFill>
          <a:blip r:embed="rId4" cstate="print"/>
          <a:stretch>
            <a:fillRect/>
          </a:stretch>
        </p:blipFill>
        <p:spPr>
          <a:xfrm>
            <a:off x="4129150" y="2150032"/>
            <a:ext cx="4775581" cy="345086"/>
          </a:xfrm>
          <a:prstGeom prst="rect">
            <a:avLst/>
          </a:prstGeom>
        </p:spPr>
      </p:pic>
      <p:pic>
        <p:nvPicPr>
          <p:cNvPr id="6" name="object 6"/>
          <p:cNvPicPr/>
          <p:nvPr/>
        </p:nvPicPr>
        <p:blipFill>
          <a:blip r:embed="rId5" cstate="print"/>
          <a:stretch>
            <a:fillRect/>
          </a:stretch>
        </p:blipFill>
        <p:spPr>
          <a:xfrm>
            <a:off x="2484627" y="3069092"/>
            <a:ext cx="959103" cy="299923"/>
          </a:xfrm>
          <a:prstGeom prst="rect">
            <a:avLst/>
          </a:prstGeom>
        </p:spPr>
      </p:pic>
      <p:pic>
        <p:nvPicPr>
          <p:cNvPr id="7" name="object 7"/>
          <p:cNvPicPr/>
          <p:nvPr/>
        </p:nvPicPr>
        <p:blipFill>
          <a:blip r:embed="rId6" cstate="print"/>
          <a:stretch>
            <a:fillRect/>
          </a:stretch>
        </p:blipFill>
        <p:spPr>
          <a:xfrm>
            <a:off x="3655314" y="2997707"/>
            <a:ext cx="4464558" cy="415318"/>
          </a:xfrm>
          <a:prstGeom prst="rect">
            <a:avLst/>
          </a:prstGeom>
        </p:spPr>
      </p:pic>
      <p:sp>
        <p:nvSpPr>
          <p:cNvPr id="8" name="object 8"/>
          <p:cNvSpPr/>
          <p:nvPr/>
        </p:nvSpPr>
        <p:spPr>
          <a:xfrm>
            <a:off x="4797425" y="1768475"/>
            <a:ext cx="506730" cy="294005"/>
          </a:xfrm>
          <a:custGeom>
            <a:avLst/>
            <a:gdLst/>
            <a:ahLst/>
            <a:cxnLst/>
            <a:rect l="l" t="t" r="r" b="b"/>
            <a:pathLst>
              <a:path w="506729" h="294005">
                <a:moveTo>
                  <a:pt x="471889" y="280399"/>
                </a:moveTo>
                <a:lnTo>
                  <a:pt x="407162" y="281050"/>
                </a:lnTo>
                <a:lnTo>
                  <a:pt x="403733" y="281050"/>
                </a:lnTo>
                <a:lnTo>
                  <a:pt x="400938" y="283972"/>
                </a:lnTo>
                <a:lnTo>
                  <a:pt x="400938" y="290957"/>
                </a:lnTo>
                <a:lnTo>
                  <a:pt x="403860" y="293750"/>
                </a:lnTo>
                <a:lnTo>
                  <a:pt x="407288" y="293750"/>
                </a:lnTo>
                <a:lnTo>
                  <a:pt x="506475" y="292862"/>
                </a:lnTo>
                <a:lnTo>
                  <a:pt x="506035" y="292100"/>
                </a:lnTo>
                <a:lnTo>
                  <a:pt x="492378" y="292100"/>
                </a:lnTo>
                <a:lnTo>
                  <a:pt x="471889" y="280399"/>
                </a:lnTo>
                <a:close/>
              </a:path>
              <a:path w="506729" h="294005">
                <a:moveTo>
                  <a:pt x="484529" y="280271"/>
                </a:moveTo>
                <a:lnTo>
                  <a:pt x="471889" y="280399"/>
                </a:lnTo>
                <a:lnTo>
                  <a:pt x="492378" y="292100"/>
                </a:lnTo>
                <a:lnTo>
                  <a:pt x="493738" y="289687"/>
                </a:lnTo>
                <a:lnTo>
                  <a:pt x="489965" y="289687"/>
                </a:lnTo>
                <a:lnTo>
                  <a:pt x="484603" y="280399"/>
                </a:lnTo>
                <a:lnTo>
                  <a:pt x="484529" y="280271"/>
                </a:lnTo>
                <a:close/>
              </a:path>
              <a:path w="506729" h="294005">
                <a:moveTo>
                  <a:pt x="451230" y="202946"/>
                </a:moveTo>
                <a:lnTo>
                  <a:pt x="448183" y="204724"/>
                </a:lnTo>
                <a:lnTo>
                  <a:pt x="445135" y="206375"/>
                </a:lnTo>
                <a:lnTo>
                  <a:pt x="444119" y="210312"/>
                </a:lnTo>
                <a:lnTo>
                  <a:pt x="445897" y="213360"/>
                </a:lnTo>
                <a:lnTo>
                  <a:pt x="478281" y="269448"/>
                </a:lnTo>
                <a:lnTo>
                  <a:pt x="498601" y="281050"/>
                </a:lnTo>
                <a:lnTo>
                  <a:pt x="492378" y="292100"/>
                </a:lnTo>
                <a:lnTo>
                  <a:pt x="506035" y="292100"/>
                </a:lnTo>
                <a:lnTo>
                  <a:pt x="455040" y="203962"/>
                </a:lnTo>
                <a:lnTo>
                  <a:pt x="451230" y="202946"/>
                </a:lnTo>
                <a:close/>
              </a:path>
              <a:path w="506729" h="294005">
                <a:moveTo>
                  <a:pt x="478281" y="269448"/>
                </a:moveTo>
                <a:lnTo>
                  <a:pt x="489965" y="289687"/>
                </a:lnTo>
                <a:lnTo>
                  <a:pt x="495291" y="280399"/>
                </a:lnTo>
                <a:lnTo>
                  <a:pt x="495364" y="280271"/>
                </a:lnTo>
                <a:lnTo>
                  <a:pt x="497237" y="280271"/>
                </a:lnTo>
                <a:lnTo>
                  <a:pt x="478281" y="269448"/>
                </a:lnTo>
                <a:close/>
              </a:path>
              <a:path w="506729" h="294005">
                <a:moveTo>
                  <a:pt x="497237" y="280271"/>
                </a:moveTo>
                <a:lnTo>
                  <a:pt x="495364" y="280271"/>
                </a:lnTo>
                <a:lnTo>
                  <a:pt x="489965" y="289687"/>
                </a:lnTo>
                <a:lnTo>
                  <a:pt x="493738" y="289687"/>
                </a:lnTo>
                <a:lnTo>
                  <a:pt x="498601" y="281050"/>
                </a:lnTo>
                <a:lnTo>
                  <a:pt x="497237" y="280271"/>
                </a:lnTo>
                <a:close/>
              </a:path>
              <a:path w="506729" h="294005">
                <a:moveTo>
                  <a:pt x="6350" y="0"/>
                </a:moveTo>
                <a:lnTo>
                  <a:pt x="0" y="10922"/>
                </a:lnTo>
                <a:lnTo>
                  <a:pt x="471889" y="280399"/>
                </a:lnTo>
                <a:lnTo>
                  <a:pt x="484529" y="280271"/>
                </a:lnTo>
                <a:lnTo>
                  <a:pt x="478281" y="269448"/>
                </a:lnTo>
                <a:lnTo>
                  <a:pt x="6350" y="0"/>
                </a:lnTo>
                <a:close/>
              </a:path>
            </a:pathLst>
          </a:custGeom>
          <a:solidFill>
            <a:srgbClr val="0066FF"/>
          </a:solidFill>
        </p:spPr>
        <p:txBody>
          <a:bodyPr wrap="square" lIns="0" tIns="0" rIns="0" bIns="0" rtlCol="0"/>
          <a:lstStyle/>
          <a:p>
            <a:endParaRPr/>
          </a:p>
        </p:txBody>
      </p:sp>
      <p:sp>
        <p:nvSpPr>
          <p:cNvPr id="9" name="object 9"/>
          <p:cNvSpPr/>
          <p:nvPr/>
        </p:nvSpPr>
        <p:spPr>
          <a:xfrm>
            <a:off x="4872228" y="2559685"/>
            <a:ext cx="507365" cy="364490"/>
          </a:xfrm>
          <a:custGeom>
            <a:avLst/>
            <a:gdLst/>
            <a:ahLst/>
            <a:cxnLst/>
            <a:rect l="l" t="t" r="r" b="b"/>
            <a:pathLst>
              <a:path w="507364" h="364489">
                <a:moveTo>
                  <a:pt x="45847" y="268986"/>
                </a:moveTo>
                <a:lnTo>
                  <a:pt x="42163" y="270510"/>
                </a:lnTo>
                <a:lnTo>
                  <a:pt x="40639" y="273685"/>
                </a:lnTo>
                <a:lnTo>
                  <a:pt x="0" y="363981"/>
                </a:lnTo>
                <a:lnTo>
                  <a:pt x="23627" y="361823"/>
                </a:lnTo>
                <a:lnTo>
                  <a:pt x="13970" y="361823"/>
                </a:lnTo>
                <a:lnTo>
                  <a:pt x="6604" y="351536"/>
                </a:lnTo>
                <a:lnTo>
                  <a:pt x="25634" y="337962"/>
                </a:lnTo>
                <a:lnTo>
                  <a:pt x="52324" y="278891"/>
                </a:lnTo>
                <a:lnTo>
                  <a:pt x="53721" y="275716"/>
                </a:lnTo>
                <a:lnTo>
                  <a:pt x="52324" y="271906"/>
                </a:lnTo>
                <a:lnTo>
                  <a:pt x="49149" y="270510"/>
                </a:lnTo>
                <a:lnTo>
                  <a:pt x="45847" y="268986"/>
                </a:lnTo>
                <a:close/>
              </a:path>
              <a:path w="507364" h="364489">
                <a:moveTo>
                  <a:pt x="25634" y="337962"/>
                </a:moveTo>
                <a:lnTo>
                  <a:pt x="6604" y="351536"/>
                </a:lnTo>
                <a:lnTo>
                  <a:pt x="13970" y="361823"/>
                </a:lnTo>
                <a:lnTo>
                  <a:pt x="17533" y="359282"/>
                </a:lnTo>
                <a:lnTo>
                  <a:pt x="16001" y="359282"/>
                </a:lnTo>
                <a:lnTo>
                  <a:pt x="9651" y="350392"/>
                </a:lnTo>
                <a:lnTo>
                  <a:pt x="20470" y="349392"/>
                </a:lnTo>
                <a:lnTo>
                  <a:pt x="25634" y="337962"/>
                </a:lnTo>
                <a:close/>
              </a:path>
              <a:path w="507364" h="364489">
                <a:moveTo>
                  <a:pt x="100964" y="342011"/>
                </a:moveTo>
                <a:lnTo>
                  <a:pt x="97536" y="342264"/>
                </a:lnTo>
                <a:lnTo>
                  <a:pt x="33040" y="348229"/>
                </a:lnTo>
                <a:lnTo>
                  <a:pt x="13970" y="361823"/>
                </a:lnTo>
                <a:lnTo>
                  <a:pt x="23627" y="361823"/>
                </a:lnTo>
                <a:lnTo>
                  <a:pt x="98679" y="354964"/>
                </a:lnTo>
                <a:lnTo>
                  <a:pt x="102108" y="354584"/>
                </a:lnTo>
                <a:lnTo>
                  <a:pt x="104775" y="351536"/>
                </a:lnTo>
                <a:lnTo>
                  <a:pt x="104407" y="348229"/>
                </a:lnTo>
                <a:lnTo>
                  <a:pt x="104139" y="344550"/>
                </a:lnTo>
                <a:lnTo>
                  <a:pt x="100964" y="342011"/>
                </a:lnTo>
                <a:close/>
              </a:path>
              <a:path w="507364" h="364489">
                <a:moveTo>
                  <a:pt x="20470" y="349392"/>
                </a:moveTo>
                <a:lnTo>
                  <a:pt x="9651" y="350392"/>
                </a:lnTo>
                <a:lnTo>
                  <a:pt x="16001" y="359282"/>
                </a:lnTo>
                <a:lnTo>
                  <a:pt x="20470" y="349392"/>
                </a:lnTo>
                <a:close/>
              </a:path>
              <a:path w="507364" h="364489">
                <a:moveTo>
                  <a:pt x="33040" y="348229"/>
                </a:moveTo>
                <a:lnTo>
                  <a:pt x="20470" y="349392"/>
                </a:lnTo>
                <a:lnTo>
                  <a:pt x="16001" y="359282"/>
                </a:lnTo>
                <a:lnTo>
                  <a:pt x="17533" y="359282"/>
                </a:lnTo>
                <a:lnTo>
                  <a:pt x="33040" y="348229"/>
                </a:lnTo>
                <a:close/>
              </a:path>
              <a:path w="507364" h="364489">
                <a:moveTo>
                  <a:pt x="499491" y="0"/>
                </a:moveTo>
                <a:lnTo>
                  <a:pt x="25634" y="337962"/>
                </a:lnTo>
                <a:lnTo>
                  <a:pt x="20470" y="349392"/>
                </a:lnTo>
                <a:lnTo>
                  <a:pt x="33040" y="348229"/>
                </a:lnTo>
                <a:lnTo>
                  <a:pt x="506984" y="10413"/>
                </a:lnTo>
                <a:lnTo>
                  <a:pt x="499491" y="0"/>
                </a:lnTo>
                <a:close/>
              </a:path>
            </a:pathLst>
          </a:custGeom>
          <a:solidFill>
            <a:srgbClr val="0066FF"/>
          </a:solidFill>
        </p:spPr>
        <p:txBody>
          <a:bodyPr wrap="square" lIns="0" tIns="0" rIns="0" bIns="0" rtlCol="0"/>
          <a:lstStyle/>
          <a:p>
            <a:endParaRPr/>
          </a:p>
        </p:txBody>
      </p:sp>
      <p:sp>
        <p:nvSpPr>
          <p:cNvPr id="10" name="object 10"/>
          <p:cNvSpPr/>
          <p:nvPr/>
        </p:nvSpPr>
        <p:spPr>
          <a:xfrm>
            <a:off x="4868036" y="3495802"/>
            <a:ext cx="676275" cy="581660"/>
          </a:xfrm>
          <a:custGeom>
            <a:avLst/>
            <a:gdLst/>
            <a:ahLst/>
            <a:cxnLst/>
            <a:rect l="l" t="t" r="r" b="b"/>
            <a:pathLst>
              <a:path w="676275" h="581660">
                <a:moveTo>
                  <a:pt x="577088" y="550164"/>
                </a:moveTo>
                <a:lnTo>
                  <a:pt x="573786" y="552450"/>
                </a:lnTo>
                <a:lnTo>
                  <a:pt x="572515" y="559308"/>
                </a:lnTo>
                <a:lnTo>
                  <a:pt x="574701" y="562464"/>
                </a:lnTo>
                <a:lnTo>
                  <a:pt x="574801" y="562610"/>
                </a:lnTo>
                <a:lnTo>
                  <a:pt x="675766" y="581152"/>
                </a:lnTo>
                <a:lnTo>
                  <a:pt x="674577" y="577723"/>
                </a:lnTo>
                <a:lnTo>
                  <a:pt x="662051" y="577723"/>
                </a:lnTo>
                <a:lnTo>
                  <a:pt x="644268" y="562464"/>
                </a:lnTo>
                <a:lnTo>
                  <a:pt x="577088" y="550164"/>
                </a:lnTo>
                <a:close/>
              </a:path>
              <a:path w="676275" h="581660">
                <a:moveTo>
                  <a:pt x="644268" y="562464"/>
                </a:moveTo>
                <a:lnTo>
                  <a:pt x="662051" y="577723"/>
                </a:lnTo>
                <a:lnTo>
                  <a:pt x="664440" y="574929"/>
                </a:lnTo>
                <a:lnTo>
                  <a:pt x="660146" y="574929"/>
                </a:lnTo>
                <a:lnTo>
                  <a:pt x="656615" y="564725"/>
                </a:lnTo>
                <a:lnTo>
                  <a:pt x="644268" y="562464"/>
                </a:lnTo>
                <a:close/>
              </a:path>
              <a:path w="676275" h="581660">
                <a:moveTo>
                  <a:pt x="638555" y="482346"/>
                </a:moveTo>
                <a:lnTo>
                  <a:pt x="631951" y="484631"/>
                </a:lnTo>
                <a:lnTo>
                  <a:pt x="630174" y="488315"/>
                </a:lnTo>
                <a:lnTo>
                  <a:pt x="652367" y="552450"/>
                </a:lnTo>
                <a:lnTo>
                  <a:pt x="652478" y="552771"/>
                </a:lnTo>
                <a:lnTo>
                  <a:pt x="670305" y="568071"/>
                </a:lnTo>
                <a:lnTo>
                  <a:pt x="662051" y="577723"/>
                </a:lnTo>
                <a:lnTo>
                  <a:pt x="674577" y="577723"/>
                </a:lnTo>
                <a:lnTo>
                  <a:pt x="642112" y="484124"/>
                </a:lnTo>
                <a:lnTo>
                  <a:pt x="638555" y="482346"/>
                </a:lnTo>
                <a:close/>
              </a:path>
              <a:path w="676275" h="581660">
                <a:moveTo>
                  <a:pt x="656615" y="564725"/>
                </a:moveTo>
                <a:lnTo>
                  <a:pt x="660146" y="574929"/>
                </a:lnTo>
                <a:lnTo>
                  <a:pt x="667258" y="566674"/>
                </a:lnTo>
                <a:lnTo>
                  <a:pt x="656615" y="564725"/>
                </a:lnTo>
                <a:close/>
              </a:path>
              <a:path w="676275" h="581660">
                <a:moveTo>
                  <a:pt x="652478" y="552771"/>
                </a:moveTo>
                <a:lnTo>
                  <a:pt x="656615" y="564725"/>
                </a:lnTo>
                <a:lnTo>
                  <a:pt x="667258" y="566674"/>
                </a:lnTo>
                <a:lnTo>
                  <a:pt x="660146" y="574929"/>
                </a:lnTo>
                <a:lnTo>
                  <a:pt x="664440" y="574929"/>
                </a:lnTo>
                <a:lnTo>
                  <a:pt x="670305" y="568071"/>
                </a:lnTo>
                <a:lnTo>
                  <a:pt x="652478" y="552771"/>
                </a:lnTo>
                <a:close/>
              </a:path>
              <a:path w="676275" h="581660">
                <a:moveTo>
                  <a:pt x="8382" y="0"/>
                </a:moveTo>
                <a:lnTo>
                  <a:pt x="0" y="9651"/>
                </a:lnTo>
                <a:lnTo>
                  <a:pt x="644268" y="562464"/>
                </a:lnTo>
                <a:lnTo>
                  <a:pt x="656615" y="564725"/>
                </a:lnTo>
                <a:lnTo>
                  <a:pt x="652478" y="552771"/>
                </a:lnTo>
                <a:lnTo>
                  <a:pt x="8382" y="0"/>
                </a:lnTo>
                <a:close/>
              </a:path>
            </a:pathLst>
          </a:custGeom>
          <a:solidFill>
            <a:srgbClr val="0066FF"/>
          </a:solidFill>
        </p:spPr>
        <p:txBody>
          <a:bodyPr wrap="square" lIns="0" tIns="0" rIns="0" bIns="0" rtlCol="0"/>
          <a:lstStyle/>
          <a:p>
            <a:endParaRPr/>
          </a:p>
        </p:txBody>
      </p:sp>
      <p:sp>
        <p:nvSpPr>
          <p:cNvPr id="11" name="object 11"/>
          <p:cNvSpPr txBox="1"/>
          <p:nvPr/>
        </p:nvSpPr>
        <p:spPr>
          <a:xfrm>
            <a:off x="2358644" y="5039995"/>
            <a:ext cx="5332730" cy="852169"/>
          </a:xfrm>
          <a:prstGeom prst="rect">
            <a:avLst/>
          </a:prstGeom>
        </p:spPr>
        <p:txBody>
          <a:bodyPr vert="horz" wrap="square" lIns="0" tIns="12700" rIns="0" bIns="0" rtlCol="0">
            <a:spAutoFit/>
          </a:bodyPr>
          <a:lstStyle/>
          <a:p>
            <a:pPr marL="12700">
              <a:lnSpc>
                <a:spcPts val="2050"/>
              </a:lnSpc>
              <a:spcBef>
                <a:spcPts val="100"/>
              </a:spcBef>
            </a:pPr>
            <a:r>
              <a:rPr sz="2000" i="1" spc="-10" dirty="0">
                <a:solidFill>
                  <a:srgbClr val="FF0000"/>
                </a:solidFill>
                <a:latin typeface="Arial"/>
                <a:cs typeface="Arial"/>
              </a:rPr>
              <a:t>i-</a:t>
            </a:r>
            <a:r>
              <a:rPr sz="2000" i="1" dirty="0">
                <a:solidFill>
                  <a:srgbClr val="FF0000"/>
                </a:solidFill>
                <a:latin typeface="Arial"/>
                <a:cs typeface="Arial"/>
              </a:rPr>
              <a:t>th</a:t>
            </a:r>
            <a:r>
              <a:rPr sz="2000" i="1" spc="-20" dirty="0">
                <a:solidFill>
                  <a:srgbClr val="FF0000"/>
                </a:solidFill>
                <a:latin typeface="Arial"/>
                <a:cs typeface="Arial"/>
              </a:rPr>
              <a:t> </a:t>
            </a:r>
            <a:r>
              <a:rPr sz="2000" i="1" dirty="0">
                <a:solidFill>
                  <a:srgbClr val="FF0000"/>
                </a:solidFill>
                <a:latin typeface="Arial"/>
                <a:cs typeface="Arial"/>
              </a:rPr>
              <a:t>component</a:t>
            </a:r>
            <a:r>
              <a:rPr sz="2000" i="1" spc="-40" dirty="0">
                <a:solidFill>
                  <a:srgbClr val="FF0000"/>
                </a:solidFill>
                <a:latin typeface="Arial"/>
                <a:cs typeface="Arial"/>
              </a:rPr>
              <a:t> </a:t>
            </a:r>
            <a:r>
              <a:rPr sz="2000" i="1" dirty="0">
                <a:solidFill>
                  <a:srgbClr val="FF0000"/>
                </a:solidFill>
                <a:latin typeface="Arial"/>
                <a:cs typeface="Arial"/>
              </a:rPr>
              <a:t>of</a:t>
            </a:r>
            <a:r>
              <a:rPr sz="2000" i="1" spc="-20" dirty="0">
                <a:solidFill>
                  <a:srgbClr val="FF0000"/>
                </a:solidFill>
                <a:latin typeface="Arial"/>
                <a:cs typeface="Arial"/>
              </a:rPr>
              <a:t> </a:t>
            </a:r>
            <a:r>
              <a:rPr sz="2000" i="1" spc="-50" dirty="0">
                <a:solidFill>
                  <a:srgbClr val="FF0000"/>
                </a:solidFill>
                <a:latin typeface="Arial"/>
                <a:cs typeface="Arial"/>
              </a:rPr>
              <a:t>y</a:t>
            </a:r>
            <a:endParaRPr sz="2000">
              <a:latin typeface="Arial"/>
              <a:cs typeface="Arial"/>
            </a:endParaRPr>
          </a:p>
          <a:p>
            <a:pPr marL="2965450">
              <a:lnSpc>
                <a:spcPts val="2050"/>
              </a:lnSpc>
            </a:pPr>
            <a:r>
              <a:rPr sz="2000" i="1" dirty="0">
                <a:solidFill>
                  <a:srgbClr val="FF0000"/>
                </a:solidFill>
                <a:latin typeface="Arial"/>
                <a:cs typeface="Arial"/>
              </a:rPr>
              <a:t>Dot</a:t>
            </a:r>
            <a:r>
              <a:rPr sz="2000" i="1" spc="-30" dirty="0">
                <a:solidFill>
                  <a:srgbClr val="FF0000"/>
                </a:solidFill>
                <a:latin typeface="Arial"/>
                <a:cs typeface="Arial"/>
              </a:rPr>
              <a:t> </a:t>
            </a:r>
            <a:r>
              <a:rPr sz="2000" i="1" dirty="0">
                <a:solidFill>
                  <a:srgbClr val="FF0000"/>
                </a:solidFill>
                <a:latin typeface="Arial"/>
                <a:cs typeface="Arial"/>
              </a:rPr>
              <a:t>product</a:t>
            </a:r>
            <a:r>
              <a:rPr sz="2000" i="1" spc="-45" dirty="0">
                <a:solidFill>
                  <a:srgbClr val="FF0000"/>
                </a:solidFill>
                <a:latin typeface="Arial"/>
                <a:cs typeface="Arial"/>
              </a:rPr>
              <a:t> </a:t>
            </a:r>
            <a:r>
              <a:rPr sz="2000" i="1" dirty="0">
                <a:solidFill>
                  <a:srgbClr val="FF0000"/>
                </a:solidFill>
                <a:latin typeface="Arial"/>
                <a:cs typeface="Arial"/>
              </a:rPr>
              <a:t>of</a:t>
            </a:r>
            <a:r>
              <a:rPr sz="2000" i="1" spc="-10" dirty="0">
                <a:solidFill>
                  <a:srgbClr val="FF0000"/>
                </a:solidFill>
                <a:latin typeface="Arial"/>
                <a:cs typeface="Arial"/>
              </a:rPr>
              <a:t> </a:t>
            </a:r>
            <a:r>
              <a:rPr sz="2000" i="1" dirty="0">
                <a:solidFill>
                  <a:srgbClr val="FF0000"/>
                </a:solidFill>
                <a:latin typeface="Arial"/>
                <a:cs typeface="Arial"/>
              </a:rPr>
              <a:t>the</a:t>
            </a:r>
            <a:r>
              <a:rPr sz="2000" i="1" spc="-15" dirty="0">
                <a:solidFill>
                  <a:srgbClr val="FF0000"/>
                </a:solidFill>
                <a:latin typeface="Arial"/>
                <a:cs typeface="Arial"/>
              </a:rPr>
              <a:t> </a:t>
            </a:r>
            <a:r>
              <a:rPr sz="2000" i="1" spc="-25" dirty="0">
                <a:solidFill>
                  <a:srgbClr val="FF0000"/>
                </a:solidFill>
                <a:latin typeface="Arial"/>
                <a:cs typeface="Arial"/>
              </a:rPr>
              <a:t>ith</a:t>
            </a:r>
            <a:endParaRPr sz="2000">
              <a:latin typeface="Arial"/>
              <a:cs typeface="Arial"/>
            </a:endParaRPr>
          </a:p>
          <a:p>
            <a:pPr marL="2965450">
              <a:lnSpc>
                <a:spcPct val="100000"/>
              </a:lnSpc>
              <a:spcBef>
                <a:spcPts val="5"/>
              </a:spcBef>
            </a:pPr>
            <a:r>
              <a:rPr sz="2000" i="1" dirty="0">
                <a:solidFill>
                  <a:srgbClr val="FF0000"/>
                </a:solidFill>
                <a:latin typeface="Arial"/>
                <a:cs typeface="Arial"/>
              </a:rPr>
              <a:t>row</a:t>
            </a:r>
            <a:r>
              <a:rPr sz="2000" i="1" spc="-25" dirty="0">
                <a:solidFill>
                  <a:srgbClr val="FF0000"/>
                </a:solidFill>
                <a:latin typeface="Arial"/>
                <a:cs typeface="Arial"/>
              </a:rPr>
              <a:t> </a:t>
            </a:r>
            <a:r>
              <a:rPr sz="2000" i="1" dirty="0">
                <a:solidFill>
                  <a:srgbClr val="FF0000"/>
                </a:solidFill>
                <a:latin typeface="Arial"/>
                <a:cs typeface="Arial"/>
              </a:rPr>
              <a:t>of</a:t>
            </a:r>
            <a:r>
              <a:rPr sz="2000" i="1" spc="-25" dirty="0">
                <a:solidFill>
                  <a:srgbClr val="FF0000"/>
                </a:solidFill>
                <a:latin typeface="Arial"/>
                <a:cs typeface="Arial"/>
              </a:rPr>
              <a:t> </a:t>
            </a:r>
            <a:r>
              <a:rPr sz="2000" i="1" dirty="0">
                <a:solidFill>
                  <a:srgbClr val="FF0000"/>
                </a:solidFill>
                <a:latin typeface="Arial"/>
                <a:cs typeface="Arial"/>
              </a:rPr>
              <a:t>A</a:t>
            </a:r>
            <a:r>
              <a:rPr sz="2000" i="1" spc="-20" dirty="0">
                <a:solidFill>
                  <a:srgbClr val="FF0000"/>
                </a:solidFill>
                <a:latin typeface="Arial"/>
                <a:cs typeface="Arial"/>
              </a:rPr>
              <a:t> </a:t>
            </a:r>
            <a:r>
              <a:rPr sz="2000" i="1" dirty="0">
                <a:solidFill>
                  <a:srgbClr val="FF0000"/>
                </a:solidFill>
                <a:latin typeface="Arial"/>
                <a:cs typeface="Arial"/>
              </a:rPr>
              <a:t>with</a:t>
            </a:r>
            <a:r>
              <a:rPr sz="2000" i="1" spc="-5" dirty="0">
                <a:solidFill>
                  <a:srgbClr val="FF0000"/>
                </a:solidFill>
                <a:latin typeface="Arial"/>
                <a:cs typeface="Arial"/>
              </a:rPr>
              <a:t> </a:t>
            </a:r>
            <a:r>
              <a:rPr sz="2000" i="1" spc="-25" dirty="0">
                <a:solidFill>
                  <a:srgbClr val="FF0000"/>
                </a:solidFill>
                <a:latin typeface="Arial"/>
                <a:cs typeface="Arial"/>
              </a:rPr>
              <a:t>x.</a:t>
            </a:r>
            <a:endParaRPr sz="2000">
              <a:latin typeface="Arial"/>
              <a:cs typeface="Arial"/>
            </a:endParaRPr>
          </a:p>
        </p:txBody>
      </p:sp>
      <p:sp>
        <p:nvSpPr>
          <p:cNvPr id="12" name="object 12"/>
          <p:cNvSpPr/>
          <p:nvPr/>
        </p:nvSpPr>
        <p:spPr>
          <a:xfrm>
            <a:off x="2927604" y="4724400"/>
            <a:ext cx="293370" cy="293370"/>
          </a:xfrm>
          <a:custGeom>
            <a:avLst/>
            <a:gdLst/>
            <a:ahLst/>
            <a:cxnLst/>
            <a:rect l="l" t="t" r="r" b="b"/>
            <a:pathLst>
              <a:path w="293369" h="293370">
                <a:moveTo>
                  <a:pt x="17756" y="17756"/>
                </a:moveTo>
                <a:lnTo>
                  <a:pt x="20873" y="29591"/>
                </a:lnTo>
                <a:lnTo>
                  <a:pt x="20934" y="29824"/>
                </a:lnTo>
                <a:lnTo>
                  <a:pt x="284479" y="293369"/>
                </a:lnTo>
                <a:lnTo>
                  <a:pt x="293369" y="284480"/>
                </a:lnTo>
                <a:lnTo>
                  <a:pt x="29824" y="20934"/>
                </a:lnTo>
                <a:lnTo>
                  <a:pt x="17756" y="17756"/>
                </a:lnTo>
                <a:close/>
              </a:path>
              <a:path w="293369" h="293370">
                <a:moveTo>
                  <a:pt x="0" y="0"/>
                </a:moveTo>
                <a:lnTo>
                  <a:pt x="26034" y="99187"/>
                </a:lnTo>
                <a:lnTo>
                  <a:pt x="29590" y="101218"/>
                </a:lnTo>
                <a:lnTo>
                  <a:pt x="36321" y="99441"/>
                </a:lnTo>
                <a:lnTo>
                  <a:pt x="38353" y="96012"/>
                </a:lnTo>
                <a:lnTo>
                  <a:pt x="37464" y="92582"/>
                </a:lnTo>
                <a:lnTo>
                  <a:pt x="20934" y="29824"/>
                </a:lnTo>
                <a:lnTo>
                  <a:pt x="4444" y="13335"/>
                </a:lnTo>
                <a:lnTo>
                  <a:pt x="13334" y="4444"/>
                </a:lnTo>
                <a:lnTo>
                  <a:pt x="16926" y="4444"/>
                </a:lnTo>
                <a:lnTo>
                  <a:pt x="0" y="0"/>
                </a:lnTo>
                <a:close/>
              </a:path>
              <a:path w="293369" h="293370">
                <a:moveTo>
                  <a:pt x="16926" y="4444"/>
                </a:moveTo>
                <a:lnTo>
                  <a:pt x="13334" y="4444"/>
                </a:lnTo>
                <a:lnTo>
                  <a:pt x="29824" y="20934"/>
                </a:lnTo>
                <a:lnTo>
                  <a:pt x="96012" y="38354"/>
                </a:lnTo>
                <a:lnTo>
                  <a:pt x="99440" y="36322"/>
                </a:lnTo>
                <a:lnTo>
                  <a:pt x="100329" y="32893"/>
                </a:lnTo>
                <a:lnTo>
                  <a:pt x="101156" y="29824"/>
                </a:lnTo>
                <a:lnTo>
                  <a:pt x="101218" y="29591"/>
                </a:lnTo>
                <a:lnTo>
                  <a:pt x="99187" y="26035"/>
                </a:lnTo>
                <a:lnTo>
                  <a:pt x="16926" y="4444"/>
                </a:lnTo>
                <a:close/>
              </a:path>
              <a:path w="293369" h="293370">
                <a:moveTo>
                  <a:pt x="13334" y="4444"/>
                </a:moveTo>
                <a:lnTo>
                  <a:pt x="4444" y="13335"/>
                </a:lnTo>
                <a:lnTo>
                  <a:pt x="20934" y="29824"/>
                </a:lnTo>
                <a:lnTo>
                  <a:pt x="17756" y="17756"/>
                </a:lnTo>
                <a:lnTo>
                  <a:pt x="7238" y="14986"/>
                </a:lnTo>
                <a:lnTo>
                  <a:pt x="14985" y="7238"/>
                </a:lnTo>
                <a:lnTo>
                  <a:pt x="16128" y="7238"/>
                </a:lnTo>
                <a:lnTo>
                  <a:pt x="13334" y="4444"/>
                </a:lnTo>
                <a:close/>
              </a:path>
              <a:path w="293369" h="293370">
                <a:moveTo>
                  <a:pt x="16128" y="7238"/>
                </a:moveTo>
                <a:lnTo>
                  <a:pt x="14985" y="7238"/>
                </a:lnTo>
                <a:lnTo>
                  <a:pt x="17756" y="17756"/>
                </a:lnTo>
                <a:lnTo>
                  <a:pt x="29824" y="20934"/>
                </a:lnTo>
                <a:lnTo>
                  <a:pt x="16128" y="7238"/>
                </a:lnTo>
                <a:close/>
              </a:path>
              <a:path w="293369" h="293370">
                <a:moveTo>
                  <a:pt x="14985" y="7238"/>
                </a:moveTo>
                <a:lnTo>
                  <a:pt x="7238" y="14986"/>
                </a:lnTo>
                <a:lnTo>
                  <a:pt x="17756" y="17756"/>
                </a:lnTo>
                <a:lnTo>
                  <a:pt x="14985" y="7238"/>
                </a:lnTo>
                <a:close/>
              </a:path>
            </a:pathLst>
          </a:custGeom>
          <a:solidFill>
            <a:srgbClr val="0066FF"/>
          </a:solidFill>
        </p:spPr>
        <p:txBody>
          <a:bodyPr wrap="square" lIns="0" tIns="0" rIns="0" bIns="0" rtlCol="0"/>
          <a:lstStyle/>
          <a:p>
            <a:endParaRPr/>
          </a:p>
        </p:txBody>
      </p:sp>
      <p:sp>
        <p:nvSpPr>
          <p:cNvPr id="13" name="object 13"/>
          <p:cNvSpPr/>
          <p:nvPr/>
        </p:nvSpPr>
        <p:spPr>
          <a:xfrm>
            <a:off x="5873369" y="4869179"/>
            <a:ext cx="111125" cy="361950"/>
          </a:xfrm>
          <a:custGeom>
            <a:avLst/>
            <a:gdLst/>
            <a:ahLst/>
            <a:cxnLst/>
            <a:rect l="l" t="t" r="r" b="b"/>
            <a:pathLst>
              <a:path w="111125" h="361950">
                <a:moveTo>
                  <a:pt x="72787" y="24690"/>
                </a:moveTo>
                <a:lnTo>
                  <a:pt x="64369" y="34224"/>
                </a:lnTo>
                <a:lnTo>
                  <a:pt x="0" y="359156"/>
                </a:lnTo>
                <a:lnTo>
                  <a:pt x="12445" y="361569"/>
                </a:lnTo>
                <a:lnTo>
                  <a:pt x="76867" y="36496"/>
                </a:lnTo>
                <a:lnTo>
                  <a:pt x="72787" y="24690"/>
                </a:lnTo>
                <a:close/>
              </a:path>
              <a:path w="111125" h="361950">
                <a:moveTo>
                  <a:pt x="81531" y="11049"/>
                </a:moveTo>
                <a:lnTo>
                  <a:pt x="68960" y="11049"/>
                </a:lnTo>
                <a:lnTo>
                  <a:pt x="81406" y="13589"/>
                </a:lnTo>
                <a:lnTo>
                  <a:pt x="76867" y="36496"/>
                </a:lnTo>
                <a:lnTo>
                  <a:pt x="99186" y="101092"/>
                </a:lnTo>
                <a:lnTo>
                  <a:pt x="102742" y="102870"/>
                </a:lnTo>
                <a:lnTo>
                  <a:pt x="109346" y="100584"/>
                </a:lnTo>
                <a:lnTo>
                  <a:pt x="111125" y="97028"/>
                </a:lnTo>
                <a:lnTo>
                  <a:pt x="109981" y="93599"/>
                </a:lnTo>
                <a:lnTo>
                  <a:pt x="81531" y="11049"/>
                </a:lnTo>
                <a:close/>
              </a:path>
              <a:path w="111125" h="361950">
                <a:moveTo>
                  <a:pt x="77723" y="0"/>
                </a:moveTo>
                <a:lnTo>
                  <a:pt x="12064" y="74168"/>
                </a:lnTo>
                <a:lnTo>
                  <a:pt x="9651" y="76835"/>
                </a:lnTo>
                <a:lnTo>
                  <a:pt x="9905" y="80899"/>
                </a:lnTo>
                <a:lnTo>
                  <a:pt x="15239" y="85471"/>
                </a:lnTo>
                <a:lnTo>
                  <a:pt x="19176" y="85217"/>
                </a:lnTo>
                <a:lnTo>
                  <a:pt x="21589" y="82677"/>
                </a:lnTo>
                <a:lnTo>
                  <a:pt x="64369" y="34224"/>
                </a:lnTo>
                <a:lnTo>
                  <a:pt x="68960" y="11049"/>
                </a:lnTo>
                <a:lnTo>
                  <a:pt x="81531" y="11049"/>
                </a:lnTo>
                <a:lnTo>
                  <a:pt x="77723" y="0"/>
                </a:lnTo>
                <a:close/>
              </a:path>
              <a:path w="111125" h="361950">
                <a:moveTo>
                  <a:pt x="81255" y="14351"/>
                </a:moveTo>
                <a:lnTo>
                  <a:pt x="69214" y="14351"/>
                </a:lnTo>
                <a:lnTo>
                  <a:pt x="80009" y="16510"/>
                </a:lnTo>
                <a:lnTo>
                  <a:pt x="72787" y="24690"/>
                </a:lnTo>
                <a:lnTo>
                  <a:pt x="76867" y="36496"/>
                </a:lnTo>
                <a:lnTo>
                  <a:pt x="81255" y="14351"/>
                </a:lnTo>
                <a:close/>
              </a:path>
              <a:path w="111125" h="361950">
                <a:moveTo>
                  <a:pt x="68960" y="11049"/>
                </a:moveTo>
                <a:lnTo>
                  <a:pt x="64369" y="34224"/>
                </a:lnTo>
                <a:lnTo>
                  <a:pt x="72787" y="24690"/>
                </a:lnTo>
                <a:lnTo>
                  <a:pt x="69214" y="14351"/>
                </a:lnTo>
                <a:lnTo>
                  <a:pt x="81255" y="14351"/>
                </a:lnTo>
                <a:lnTo>
                  <a:pt x="81406" y="13589"/>
                </a:lnTo>
                <a:lnTo>
                  <a:pt x="68960" y="11049"/>
                </a:lnTo>
                <a:close/>
              </a:path>
              <a:path w="111125" h="361950">
                <a:moveTo>
                  <a:pt x="69214" y="14351"/>
                </a:moveTo>
                <a:lnTo>
                  <a:pt x="72787" y="24690"/>
                </a:lnTo>
                <a:lnTo>
                  <a:pt x="80009" y="16510"/>
                </a:lnTo>
                <a:lnTo>
                  <a:pt x="69214" y="14351"/>
                </a:lnTo>
                <a:close/>
              </a:path>
            </a:pathLst>
          </a:custGeom>
          <a:solidFill>
            <a:srgbClr val="0066FF"/>
          </a:solidFill>
        </p:spPr>
        <p:txBody>
          <a:bodyPr wrap="square" lIns="0" tIns="0" rIns="0" bIns="0" rtlCol="0"/>
          <a:lstStyle/>
          <a:p>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dirty="0"/>
              <a:t>Safety</a:t>
            </a:r>
            <a:r>
              <a:rPr spc="-15" dirty="0"/>
              <a:t> </a:t>
            </a:r>
            <a:r>
              <a:rPr dirty="0"/>
              <a:t>in</a:t>
            </a:r>
            <a:r>
              <a:rPr spc="-10" dirty="0"/>
              <a:t> </a:t>
            </a:r>
            <a:r>
              <a:rPr dirty="0"/>
              <a:t>MPI</a:t>
            </a:r>
            <a:r>
              <a:rPr spc="-15" dirty="0"/>
              <a:t> </a:t>
            </a:r>
            <a:r>
              <a:rPr spc="-10" dirty="0"/>
              <a:t>programs</a:t>
            </a:r>
          </a:p>
        </p:txBody>
      </p:sp>
      <p:sp>
        <p:nvSpPr>
          <p:cNvPr id="3" name="object 3"/>
          <p:cNvSpPr txBox="1"/>
          <p:nvPr/>
        </p:nvSpPr>
        <p:spPr>
          <a:xfrm>
            <a:off x="850493" y="1238549"/>
            <a:ext cx="9704070" cy="1456055"/>
          </a:xfrm>
          <a:prstGeom prst="rect">
            <a:avLst/>
          </a:prstGeom>
        </p:spPr>
        <p:txBody>
          <a:bodyPr vert="horz" wrap="square" lIns="0" tIns="152400" rIns="0" bIns="0" rtlCol="0">
            <a:spAutoFit/>
          </a:bodyPr>
          <a:lstStyle/>
          <a:p>
            <a:pPr marL="393065" indent="-380365">
              <a:lnSpc>
                <a:spcPct val="100000"/>
              </a:lnSpc>
              <a:spcBef>
                <a:spcPts val="1200"/>
              </a:spcBef>
              <a:buChar char="•"/>
              <a:tabLst>
                <a:tab pos="393065" algn="l"/>
              </a:tabLst>
            </a:pPr>
            <a:r>
              <a:rPr sz="2400" dirty="0">
                <a:latin typeface="Arial MT"/>
                <a:cs typeface="Arial MT"/>
              </a:rPr>
              <a:t>The</a:t>
            </a:r>
            <a:r>
              <a:rPr sz="2400" spc="-85" dirty="0">
                <a:latin typeface="Arial MT"/>
                <a:cs typeface="Arial MT"/>
              </a:rPr>
              <a:t> </a:t>
            </a:r>
            <a:r>
              <a:rPr sz="2400" dirty="0">
                <a:latin typeface="Arial MT"/>
                <a:cs typeface="Arial MT"/>
              </a:rPr>
              <a:t>MPI</a:t>
            </a:r>
            <a:r>
              <a:rPr sz="2400" spc="-85" dirty="0">
                <a:latin typeface="Arial MT"/>
                <a:cs typeface="Arial MT"/>
              </a:rPr>
              <a:t> </a:t>
            </a:r>
            <a:r>
              <a:rPr sz="2400" dirty="0">
                <a:latin typeface="Arial MT"/>
                <a:cs typeface="Arial MT"/>
              </a:rPr>
              <a:t>standard</a:t>
            </a:r>
            <a:r>
              <a:rPr sz="2400" spc="-65" dirty="0">
                <a:latin typeface="Arial MT"/>
                <a:cs typeface="Arial MT"/>
              </a:rPr>
              <a:t> </a:t>
            </a:r>
            <a:r>
              <a:rPr sz="2400" dirty="0">
                <a:latin typeface="Arial MT"/>
                <a:cs typeface="Arial MT"/>
              </a:rPr>
              <a:t>allows</a:t>
            </a:r>
            <a:r>
              <a:rPr sz="2400" spc="-50" dirty="0">
                <a:latin typeface="Arial MT"/>
                <a:cs typeface="Arial MT"/>
              </a:rPr>
              <a:t> </a:t>
            </a:r>
            <a:r>
              <a:rPr sz="2400" dirty="0">
                <a:latin typeface="Arial MT"/>
                <a:cs typeface="Arial MT"/>
              </a:rPr>
              <a:t>MPI_Send</a:t>
            </a:r>
            <a:r>
              <a:rPr sz="2400" spc="-75" dirty="0">
                <a:latin typeface="Arial MT"/>
                <a:cs typeface="Arial MT"/>
              </a:rPr>
              <a:t> </a:t>
            </a:r>
            <a:r>
              <a:rPr sz="2400" dirty="0">
                <a:latin typeface="Arial MT"/>
                <a:cs typeface="Arial MT"/>
              </a:rPr>
              <a:t>to</a:t>
            </a:r>
            <a:r>
              <a:rPr sz="2400" spc="-70" dirty="0">
                <a:latin typeface="Arial MT"/>
                <a:cs typeface="Arial MT"/>
              </a:rPr>
              <a:t> </a:t>
            </a:r>
            <a:r>
              <a:rPr sz="2400" dirty="0">
                <a:latin typeface="Arial MT"/>
                <a:cs typeface="Arial MT"/>
              </a:rPr>
              <a:t>behave</a:t>
            </a:r>
            <a:r>
              <a:rPr sz="2400" spc="-60" dirty="0">
                <a:latin typeface="Arial MT"/>
                <a:cs typeface="Arial MT"/>
              </a:rPr>
              <a:t> </a:t>
            </a:r>
            <a:r>
              <a:rPr sz="2400" dirty="0">
                <a:latin typeface="Arial MT"/>
                <a:cs typeface="Arial MT"/>
              </a:rPr>
              <a:t>in</a:t>
            </a:r>
            <a:r>
              <a:rPr sz="2400" spc="-70" dirty="0">
                <a:latin typeface="Arial MT"/>
                <a:cs typeface="Arial MT"/>
              </a:rPr>
              <a:t> </a:t>
            </a:r>
            <a:r>
              <a:rPr sz="2400" dirty="0">
                <a:latin typeface="Arial MT"/>
                <a:cs typeface="Arial MT"/>
              </a:rPr>
              <a:t>two</a:t>
            </a:r>
            <a:r>
              <a:rPr sz="2400" spc="-80" dirty="0">
                <a:latin typeface="Arial MT"/>
                <a:cs typeface="Arial MT"/>
              </a:rPr>
              <a:t> </a:t>
            </a:r>
            <a:r>
              <a:rPr sz="2400" dirty="0">
                <a:latin typeface="Arial MT"/>
                <a:cs typeface="Arial MT"/>
              </a:rPr>
              <a:t>different</a:t>
            </a:r>
            <a:r>
              <a:rPr sz="2400" spc="-65" dirty="0">
                <a:latin typeface="Arial MT"/>
                <a:cs typeface="Arial MT"/>
              </a:rPr>
              <a:t> </a:t>
            </a:r>
            <a:r>
              <a:rPr sz="2400" spc="-10" dirty="0">
                <a:latin typeface="Arial MT"/>
                <a:cs typeface="Arial MT"/>
              </a:rPr>
              <a:t>ways:</a:t>
            </a:r>
            <a:endParaRPr sz="2400">
              <a:latin typeface="Arial MT"/>
              <a:cs typeface="Arial MT"/>
            </a:endParaRPr>
          </a:p>
          <a:p>
            <a:pPr marL="850265" lvl="1" indent="-368300">
              <a:lnSpc>
                <a:spcPct val="100000"/>
              </a:lnSpc>
              <a:spcBef>
                <a:spcPts val="1005"/>
              </a:spcBef>
              <a:buChar char="•"/>
              <a:tabLst>
                <a:tab pos="850265" algn="l"/>
              </a:tabLst>
            </a:pPr>
            <a:r>
              <a:rPr sz="2200" dirty="0">
                <a:latin typeface="Arial MT"/>
                <a:cs typeface="Arial MT"/>
              </a:rPr>
              <a:t>it</a:t>
            </a:r>
            <a:r>
              <a:rPr sz="2200" spc="-55" dirty="0">
                <a:latin typeface="Arial MT"/>
                <a:cs typeface="Arial MT"/>
              </a:rPr>
              <a:t> </a:t>
            </a:r>
            <a:r>
              <a:rPr sz="2200" dirty="0">
                <a:latin typeface="Arial MT"/>
                <a:cs typeface="Arial MT"/>
              </a:rPr>
              <a:t>can</a:t>
            </a:r>
            <a:r>
              <a:rPr sz="2200" spc="-55" dirty="0">
                <a:latin typeface="Arial MT"/>
                <a:cs typeface="Arial MT"/>
              </a:rPr>
              <a:t> </a:t>
            </a:r>
            <a:r>
              <a:rPr sz="2200" dirty="0">
                <a:latin typeface="Arial MT"/>
                <a:cs typeface="Arial MT"/>
              </a:rPr>
              <a:t>simply</a:t>
            </a:r>
            <a:r>
              <a:rPr sz="2200" spc="-60" dirty="0">
                <a:latin typeface="Arial MT"/>
                <a:cs typeface="Arial MT"/>
              </a:rPr>
              <a:t> </a:t>
            </a:r>
            <a:r>
              <a:rPr sz="2200" dirty="0">
                <a:latin typeface="Arial MT"/>
                <a:cs typeface="Arial MT"/>
              </a:rPr>
              <a:t>copy</a:t>
            </a:r>
            <a:r>
              <a:rPr sz="2200" spc="-50" dirty="0">
                <a:latin typeface="Arial MT"/>
                <a:cs typeface="Arial MT"/>
              </a:rPr>
              <a:t> </a:t>
            </a:r>
            <a:r>
              <a:rPr sz="2200" dirty="0">
                <a:latin typeface="Arial MT"/>
                <a:cs typeface="Arial MT"/>
              </a:rPr>
              <a:t>the</a:t>
            </a:r>
            <a:r>
              <a:rPr sz="2200" spc="-55" dirty="0">
                <a:latin typeface="Arial MT"/>
                <a:cs typeface="Arial MT"/>
              </a:rPr>
              <a:t> </a:t>
            </a:r>
            <a:r>
              <a:rPr sz="2200" dirty="0">
                <a:latin typeface="Arial MT"/>
                <a:cs typeface="Arial MT"/>
              </a:rPr>
              <a:t>message</a:t>
            </a:r>
            <a:r>
              <a:rPr sz="2200" spc="-40" dirty="0">
                <a:latin typeface="Arial MT"/>
                <a:cs typeface="Arial MT"/>
              </a:rPr>
              <a:t> </a:t>
            </a:r>
            <a:r>
              <a:rPr sz="2200" dirty="0">
                <a:latin typeface="Arial MT"/>
                <a:cs typeface="Arial MT"/>
              </a:rPr>
              <a:t>into</a:t>
            </a:r>
            <a:r>
              <a:rPr sz="2200" spc="-55" dirty="0">
                <a:latin typeface="Arial MT"/>
                <a:cs typeface="Arial MT"/>
              </a:rPr>
              <a:t> </a:t>
            </a:r>
            <a:r>
              <a:rPr sz="2200" dirty="0">
                <a:latin typeface="Arial MT"/>
                <a:cs typeface="Arial MT"/>
              </a:rPr>
              <a:t>an</a:t>
            </a:r>
            <a:r>
              <a:rPr sz="2200" spc="-55" dirty="0">
                <a:latin typeface="Arial MT"/>
                <a:cs typeface="Arial MT"/>
              </a:rPr>
              <a:t> </a:t>
            </a:r>
            <a:r>
              <a:rPr sz="2200" dirty="0">
                <a:latin typeface="Arial MT"/>
                <a:cs typeface="Arial MT"/>
              </a:rPr>
              <a:t>MPI</a:t>
            </a:r>
            <a:r>
              <a:rPr sz="2200" spc="-45" dirty="0">
                <a:latin typeface="Arial MT"/>
                <a:cs typeface="Arial MT"/>
              </a:rPr>
              <a:t> </a:t>
            </a:r>
            <a:r>
              <a:rPr sz="2200" dirty="0">
                <a:latin typeface="Arial MT"/>
                <a:cs typeface="Arial MT"/>
              </a:rPr>
              <a:t>managed</a:t>
            </a:r>
            <a:r>
              <a:rPr sz="2200" spc="-30" dirty="0">
                <a:latin typeface="Arial MT"/>
                <a:cs typeface="Arial MT"/>
              </a:rPr>
              <a:t> </a:t>
            </a:r>
            <a:r>
              <a:rPr sz="2200" dirty="0">
                <a:latin typeface="Arial MT"/>
                <a:cs typeface="Arial MT"/>
              </a:rPr>
              <a:t>buffer</a:t>
            </a:r>
            <a:r>
              <a:rPr sz="2200" spc="-40" dirty="0">
                <a:latin typeface="Arial MT"/>
                <a:cs typeface="Arial MT"/>
              </a:rPr>
              <a:t> </a:t>
            </a:r>
            <a:r>
              <a:rPr sz="2200" dirty="0">
                <a:latin typeface="Arial MT"/>
                <a:cs typeface="Arial MT"/>
              </a:rPr>
              <a:t>and</a:t>
            </a:r>
            <a:r>
              <a:rPr sz="2200" spc="-45" dirty="0">
                <a:latin typeface="Arial MT"/>
                <a:cs typeface="Arial MT"/>
              </a:rPr>
              <a:t> </a:t>
            </a:r>
            <a:r>
              <a:rPr sz="2200" spc="-10" dirty="0">
                <a:latin typeface="Arial MT"/>
                <a:cs typeface="Arial MT"/>
              </a:rPr>
              <a:t>return,</a:t>
            </a:r>
            <a:endParaRPr sz="2200">
              <a:latin typeface="Arial MT"/>
              <a:cs typeface="Arial MT"/>
            </a:endParaRPr>
          </a:p>
          <a:p>
            <a:pPr marL="850265" lvl="1" indent="-368300">
              <a:lnSpc>
                <a:spcPct val="100000"/>
              </a:lnSpc>
              <a:spcBef>
                <a:spcPts val="994"/>
              </a:spcBef>
              <a:buChar char="•"/>
              <a:tabLst>
                <a:tab pos="850265" algn="l"/>
              </a:tabLst>
            </a:pPr>
            <a:r>
              <a:rPr sz="2200" dirty="0">
                <a:latin typeface="Arial MT"/>
                <a:cs typeface="Arial MT"/>
              </a:rPr>
              <a:t>or</a:t>
            </a:r>
            <a:r>
              <a:rPr sz="2200" spc="-40" dirty="0">
                <a:latin typeface="Arial MT"/>
                <a:cs typeface="Arial MT"/>
              </a:rPr>
              <a:t> </a:t>
            </a:r>
            <a:r>
              <a:rPr sz="2200" dirty="0">
                <a:latin typeface="Arial MT"/>
                <a:cs typeface="Arial MT"/>
              </a:rPr>
              <a:t>it</a:t>
            </a:r>
            <a:r>
              <a:rPr sz="2200" spc="-50" dirty="0">
                <a:latin typeface="Arial MT"/>
                <a:cs typeface="Arial MT"/>
              </a:rPr>
              <a:t> </a:t>
            </a:r>
            <a:r>
              <a:rPr sz="2200" dirty="0">
                <a:latin typeface="Arial MT"/>
                <a:cs typeface="Arial MT"/>
              </a:rPr>
              <a:t>can</a:t>
            </a:r>
            <a:r>
              <a:rPr sz="2200" spc="-45" dirty="0">
                <a:latin typeface="Arial MT"/>
                <a:cs typeface="Arial MT"/>
              </a:rPr>
              <a:t> </a:t>
            </a:r>
            <a:r>
              <a:rPr sz="2200" dirty="0">
                <a:latin typeface="Arial MT"/>
                <a:cs typeface="Arial MT"/>
              </a:rPr>
              <a:t>block</a:t>
            </a:r>
            <a:r>
              <a:rPr sz="2200" spc="-50" dirty="0">
                <a:latin typeface="Arial MT"/>
                <a:cs typeface="Arial MT"/>
              </a:rPr>
              <a:t> </a:t>
            </a:r>
            <a:r>
              <a:rPr sz="2200" dirty="0">
                <a:latin typeface="Arial MT"/>
                <a:cs typeface="Arial MT"/>
              </a:rPr>
              <a:t>until</a:t>
            </a:r>
            <a:r>
              <a:rPr sz="2200" spc="-50" dirty="0">
                <a:latin typeface="Arial MT"/>
                <a:cs typeface="Arial MT"/>
              </a:rPr>
              <a:t> </a:t>
            </a:r>
            <a:r>
              <a:rPr sz="2200" dirty="0">
                <a:latin typeface="Arial MT"/>
                <a:cs typeface="Arial MT"/>
              </a:rPr>
              <a:t>the</a:t>
            </a:r>
            <a:r>
              <a:rPr sz="2200" spc="-50" dirty="0">
                <a:latin typeface="Arial MT"/>
                <a:cs typeface="Arial MT"/>
              </a:rPr>
              <a:t> </a:t>
            </a:r>
            <a:r>
              <a:rPr sz="2200" dirty="0">
                <a:latin typeface="Arial MT"/>
                <a:cs typeface="Arial MT"/>
              </a:rPr>
              <a:t>matching</a:t>
            </a:r>
            <a:r>
              <a:rPr sz="2200" spc="-35" dirty="0">
                <a:latin typeface="Arial MT"/>
                <a:cs typeface="Arial MT"/>
              </a:rPr>
              <a:t> </a:t>
            </a:r>
            <a:r>
              <a:rPr sz="2200" dirty="0">
                <a:latin typeface="Arial MT"/>
                <a:cs typeface="Arial MT"/>
              </a:rPr>
              <a:t>call</a:t>
            </a:r>
            <a:r>
              <a:rPr sz="2200" spc="-55" dirty="0">
                <a:latin typeface="Arial MT"/>
                <a:cs typeface="Arial MT"/>
              </a:rPr>
              <a:t> </a:t>
            </a:r>
            <a:r>
              <a:rPr sz="2200" dirty="0">
                <a:latin typeface="Arial MT"/>
                <a:cs typeface="Arial MT"/>
              </a:rPr>
              <a:t>to</a:t>
            </a:r>
            <a:r>
              <a:rPr sz="2200" spc="-50" dirty="0">
                <a:latin typeface="Arial MT"/>
                <a:cs typeface="Arial MT"/>
              </a:rPr>
              <a:t> </a:t>
            </a:r>
            <a:r>
              <a:rPr sz="2200" dirty="0">
                <a:latin typeface="Arial MT"/>
                <a:cs typeface="Arial MT"/>
              </a:rPr>
              <a:t>MPI_Recv</a:t>
            </a:r>
            <a:r>
              <a:rPr sz="2200" spc="-35" dirty="0">
                <a:latin typeface="Arial MT"/>
                <a:cs typeface="Arial MT"/>
              </a:rPr>
              <a:t> </a:t>
            </a:r>
            <a:r>
              <a:rPr sz="2200" spc="-10" dirty="0">
                <a:latin typeface="Arial MT"/>
                <a:cs typeface="Arial MT"/>
              </a:rPr>
              <a:t>starts.</a:t>
            </a:r>
            <a:endParaRPr sz="2200">
              <a:latin typeface="Arial MT"/>
              <a:cs typeface="Arial MT"/>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dirty="0"/>
              <a:t>Safety</a:t>
            </a:r>
            <a:r>
              <a:rPr spc="-15" dirty="0"/>
              <a:t> </a:t>
            </a:r>
            <a:r>
              <a:rPr dirty="0"/>
              <a:t>in</a:t>
            </a:r>
            <a:r>
              <a:rPr spc="-10" dirty="0"/>
              <a:t> </a:t>
            </a:r>
            <a:r>
              <a:rPr dirty="0"/>
              <a:t>MPI</a:t>
            </a:r>
            <a:r>
              <a:rPr spc="-15" dirty="0"/>
              <a:t> </a:t>
            </a:r>
            <a:r>
              <a:rPr spc="-10" dirty="0"/>
              <a:t>programs</a:t>
            </a:r>
          </a:p>
        </p:txBody>
      </p:sp>
      <p:sp>
        <p:nvSpPr>
          <p:cNvPr id="3" name="object 3"/>
          <p:cNvSpPr txBox="1"/>
          <p:nvPr/>
        </p:nvSpPr>
        <p:spPr>
          <a:xfrm>
            <a:off x="850493" y="1378458"/>
            <a:ext cx="10518775" cy="391160"/>
          </a:xfrm>
          <a:prstGeom prst="rect">
            <a:avLst/>
          </a:prstGeom>
        </p:spPr>
        <p:txBody>
          <a:bodyPr vert="horz" wrap="square" lIns="0" tIns="12700" rIns="0" bIns="0" rtlCol="0">
            <a:spAutoFit/>
          </a:bodyPr>
          <a:lstStyle/>
          <a:p>
            <a:pPr marL="393065" indent="-380365">
              <a:lnSpc>
                <a:spcPct val="100000"/>
              </a:lnSpc>
              <a:spcBef>
                <a:spcPts val="100"/>
              </a:spcBef>
              <a:buChar char="•"/>
              <a:tabLst>
                <a:tab pos="393065" algn="l"/>
              </a:tabLst>
            </a:pPr>
            <a:r>
              <a:rPr sz="2400" dirty="0">
                <a:latin typeface="Arial MT"/>
                <a:cs typeface="Arial MT"/>
              </a:rPr>
              <a:t>Many</a:t>
            </a:r>
            <a:r>
              <a:rPr sz="2400" spc="-50" dirty="0">
                <a:latin typeface="Arial MT"/>
                <a:cs typeface="Arial MT"/>
              </a:rPr>
              <a:t> </a:t>
            </a:r>
            <a:r>
              <a:rPr sz="2400" dirty="0">
                <a:latin typeface="Arial MT"/>
                <a:cs typeface="Arial MT"/>
              </a:rPr>
              <a:t>implementations</a:t>
            </a:r>
            <a:r>
              <a:rPr sz="2400" spc="-35" dirty="0">
                <a:latin typeface="Arial MT"/>
                <a:cs typeface="Arial MT"/>
              </a:rPr>
              <a:t> </a:t>
            </a:r>
            <a:r>
              <a:rPr sz="2400" dirty="0">
                <a:latin typeface="Arial MT"/>
                <a:cs typeface="Arial MT"/>
              </a:rPr>
              <a:t>of</a:t>
            </a:r>
            <a:r>
              <a:rPr sz="2400" spc="-50" dirty="0">
                <a:latin typeface="Arial MT"/>
                <a:cs typeface="Arial MT"/>
              </a:rPr>
              <a:t> </a:t>
            </a:r>
            <a:r>
              <a:rPr sz="2400" dirty="0">
                <a:latin typeface="Arial MT"/>
                <a:cs typeface="Arial MT"/>
              </a:rPr>
              <a:t>MPI</a:t>
            </a:r>
            <a:r>
              <a:rPr sz="2400" spc="-50" dirty="0">
                <a:latin typeface="Arial MT"/>
                <a:cs typeface="Arial MT"/>
              </a:rPr>
              <a:t> </a:t>
            </a:r>
            <a:r>
              <a:rPr sz="2400" dirty="0">
                <a:latin typeface="Arial MT"/>
                <a:cs typeface="Arial MT"/>
              </a:rPr>
              <a:t>set</a:t>
            </a:r>
            <a:r>
              <a:rPr sz="2400" spc="-45" dirty="0">
                <a:latin typeface="Arial MT"/>
                <a:cs typeface="Arial MT"/>
              </a:rPr>
              <a:t> </a:t>
            </a:r>
            <a:r>
              <a:rPr sz="2400" dirty="0">
                <a:latin typeface="Arial MT"/>
                <a:cs typeface="Arial MT"/>
              </a:rPr>
              <a:t>a</a:t>
            </a:r>
            <a:r>
              <a:rPr sz="2400" spc="-65" dirty="0">
                <a:latin typeface="Arial MT"/>
                <a:cs typeface="Arial MT"/>
              </a:rPr>
              <a:t> </a:t>
            </a:r>
            <a:r>
              <a:rPr sz="2400" dirty="0">
                <a:latin typeface="Arial MT"/>
                <a:cs typeface="Arial MT"/>
              </a:rPr>
              <a:t>threshold</a:t>
            </a:r>
            <a:r>
              <a:rPr sz="2400" spc="-40" dirty="0">
                <a:latin typeface="Arial MT"/>
                <a:cs typeface="Arial MT"/>
              </a:rPr>
              <a:t> </a:t>
            </a:r>
            <a:r>
              <a:rPr sz="2400" dirty="0">
                <a:latin typeface="Arial MT"/>
                <a:cs typeface="Arial MT"/>
              </a:rPr>
              <a:t>at</a:t>
            </a:r>
            <a:r>
              <a:rPr sz="2400" spc="-50" dirty="0">
                <a:latin typeface="Arial MT"/>
                <a:cs typeface="Arial MT"/>
              </a:rPr>
              <a:t> </a:t>
            </a:r>
            <a:r>
              <a:rPr sz="2400" dirty="0">
                <a:latin typeface="Arial MT"/>
                <a:cs typeface="Arial MT"/>
              </a:rPr>
              <a:t>which</a:t>
            </a:r>
            <a:r>
              <a:rPr sz="2400" spc="-30" dirty="0">
                <a:latin typeface="Arial MT"/>
                <a:cs typeface="Arial MT"/>
              </a:rPr>
              <a:t> </a:t>
            </a:r>
            <a:r>
              <a:rPr sz="2400" dirty="0">
                <a:latin typeface="Arial MT"/>
                <a:cs typeface="Arial MT"/>
              </a:rPr>
              <a:t>the</a:t>
            </a:r>
            <a:r>
              <a:rPr sz="2400" spc="-45" dirty="0">
                <a:latin typeface="Arial MT"/>
                <a:cs typeface="Arial MT"/>
              </a:rPr>
              <a:t> </a:t>
            </a:r>
            <a:r>
              <a:rPr sz="2400" dirty="0">
                <a:latin typeface="Arial MT"/>
                <a:cs typeface="Arial MT"/>
              </a:rPr>
              <a:t>system</a:t>
            </a:r>
            <a:r>
              <a:rPr sz="2400" spc="-45" dirty="0">
                <a:latin typeface="Arial MT"/>
                <a:cs typeface="Arial MT"/>
              </a:rPr>
              <a:t> </a:t>
            </a:r>
            <a:r>
              <a:rPr sz="2400" spc="-10" dirty="0">
                <a:latin typeface="Arial MT"/>
                <a:cs typeface="Arial MT"/>
              </a:rPr>
              <a:t>switches</a:t>
            </a:r>
            <a:endParaRPr sz="2400">
              <a:latin typeface="Arial MT"/>
              <a:cs typeface="Arial MT"/>
            </a:endParaRPr>
          </a:p>
        </p:txBody>
      </p:sp>
      <p:sp>
        <p:nvSpPr>
          <p:cNvPr id="4" name="object 4"/>
          <p:cNvSpPr txBox="1"/>
          <p:nvPr/>
        </p:nvSpPr>
        <p:spPr>
          <a:xfrm>
            <a:off x="850493" y="1617472"/>
            <a:ext cx="8134350" cy="1504315"/>
          </a:xfrm>
          <a:prstGeom prst="rect">
            <a:avLst/>
          </a:prstGeom>
        </p:spPr>
        <p:txBody>
          <a:bodyPr vert="horz" wrap="square" lIns="0" tIns="139065" rIns="0" bIns="0" rtlCol="0">
            <a:spAutoFit/>
          </a:bodyPr>
          <a:lstStyle/>
          <a:p>
            <a:pPr marL="393700">
              <a:lnSpc>
                <a:spcPct val="100000"/>
              </a:lnSpc>
              <a:spcBef>
                <a:spcPts val="1095"/>
              </a:spcBef>
            </a:pPr>
            <a:r>
              <a:rPr sz="2400" dirty="0">
                <a:latin typeface="Arial MT"/>
                <a:cs typeface="Arial MT"/>
              </a:rPr>
              <a:t>from</a:t>
            </a:r>
            <a:r>
              <a:rPr sz="2400" spc="-50" dirty="0">
                <a:latin typeface="Arial MT"/>
                <a:cs typeface="Arial MT"/>
              </a:rPr>
              <a:t> </a:t>
            </a:r>
            <a:r>
              <a:rPr sz="2400" dirty="0">
                <a:latin typeface="Arial MT"/>
                <a:cs typeface="Arial MT"/>
              </a:rPr>
              <a:t>buffering</a:t>
            </a:r>
            <a:r>
              <a:rPr sz="2400" spc="-15" dirty="0">
                <a:latin typeface="Arial MT"/>
                <a:cs typeface="Arial MT"/>
              </a:rPr>
              <a:t> </a:t>
            </a:r>
            <a:r>
              <a:rPr sz="2400" dirty="0">
                <a:latin typeface="Arial MT"/>
                <a:cs typeface="Arial MT"/>
              </a:rPr>
              <a:t>to</a:t>
            </a:r>
            <a:r>
              <a:rPr sz="2400" spc="-50" dirty="0">
                <a:latin typeface="Arial MT"/>
                <a:cs typeface="Arial MT"/>
              </a:rPr>
              <a:t> </a:t>
            </a:r>
            <a:r>
              <a:rPr sz="2400" spc="-10" dirty="0">
                <a:latin typeface="Arial MT"/>
                <a:cs typeface="Arial MT"/>
              </a:rPr>
              <a:t>blocking.</a:t>
            </a:r>
            <a:endParaRPr sz="2400">
              <a:latin typeface="Arial MT"/>
              <a:cs typeface="Arial MT"/>
            </a:endParaRPr>
          </a:p>
          <a:p>
            <a:pPr marL="393065" indent="-380365">
              <a:lnSpc>
                <a:spcPct val="100000"/>
              </a:lnSpc>
              <a:spcBef>
                <a:spcPts val="1000"/>
              </a:spcBef>
              <a:buChar char="•"/>
              <a:tabLst>
                <a:tab pos="393065" algn="l"/>
              </a:tabLst>
            </a:pPr>
            <a:r>
              <a:rPr sz="2400" dirty="0">
                <a:latin typeface="Arial MT"/>
                <a:cs typeface="Arial MT"/>
              </a:rPr>
              <a:t>Relatively</a:t>
            </a:r>
            <a:r>
              <a:rPr sz="2400" spc="-40" dirty="0">
                <a:latin typeface="Arial MT"/>
                <a:cs typeface="Arial MT"/>
              </a:rPr>
              <a:t> </a:t>
            </a:r>
            <a:r>
              <a:rPr sz="2400" dirty="0">
                <a:latin typeface="Arial MT"/>
                <a:cs typeface="Arial MT"/>
              </a:rPr>
              <a:t>small</a:t>
            </a:r>
            <a:r>
              <a:rPr sz="2400" spc="-60" dirty="0">
                <a:latin typeface="Arial MT"/>
                <a:cs typeface="Arial MT"/>
              </a:rPr>
              <a:t> </a:t>
            </a:r>
            <a:r>
              <a:rPr sz="2400" dirty="0">
                <a:latin typeface="Arial MT"/>
                <a:cs typeface="Arial MT"/>
              </a:rPr>
              <a:t>messages</a:t>
            </a:r>
            <a:r>
              <a:rPr sz="2400" spc="-60" dirty="0">
                <a:latin typeface="Arial MT"/>
                <a:cs typeface="Arial MT"/>
              </a:rPr>
              <a:t> </a:t>
            </a:r>
            <a:r>
              <a:rPr sz="2400" dirty="0">
                <a:latin typeface="Arial MT"/>
                <a:cs typeface="Arial MT"/>
              </a:rPr>
              <a:t>will</a:t>
            </a:r>
            <a:r>
              <a:rPr sz="2400" spc="-50" dirty="0">
                <a:latin typeface="Arial MT"/>
                <a:cs typeface="Arial MT"/>
              </a:rPr>
              <a:t> </a:t>
            </a:r>
            <a:r>
              <a:rPr sz="2400" dirty="0">
                <a:latin typeface="Arial MT"/>
                <a:cs typeface="Arial MT"/>
              </a:rPr>
              <a:t>be</a:t>
            </a:r>
            <a:r>
              <a:rPr sz="2400" spc="-65" dirty="0">
                <a:latin typeface="Arial MT"/>
                <a:cs typeface="Arial MT"/>
              </a:rPr>
              <a:t> </a:t>
            </a:r>
            <a:r>
              <a:rPr sz="2400" dirty="0">
                <a:latin typeface="Arial MT"/>
                <a:cs typeface="Arial MT"/>
              </a:rPr>
              <a:t>buffered</a:t>
            </a:r>
            <a:r>
              <a:rPr sz="2400" spc="-65" dirty="0">
                <a:latin typeface="Arial MT"/>
                <a:cs typeface="Arial MT"/>
              </a:rPr>
              <a:t> </a:t>
            </a:r>
            <a:r>
              <a:rPr sz="2400" dirty="0">
                <a:latin typeface="Arial MT"/>
                <a:cs typeface="Arial MT"/>
              </a:rPr>
              <a:t>by</a:t>
            </a:r>
            <a:r>
              <a:rPr sz="2400" spc="-75" dirty="0">
                <a:latin typeface="Arial MT"/>
                <a:cs typeface="Arial MT"/>
              </a:rPr>
              <a:t> </a:t>
            </a:r>
            <a:r>
              <a:rPr sz="2400" spc="-10" dirty="0">
                <a:latin typeface="Arial MT"/>
                <a:cs typeface="Arial MT"/>
              </a:rPr>
              <a:t>MPI_Send.</a:t>
            </a:r>
            <a:endParaRPr sz="2400">
              <a:latin typeface="Arial MT"/>
              <a:cs typeface="Arial MT"/>
            </a:endParaRPr>
          </a:p>
          <a:p>
            <a:pPr marL="393065" indent="-380365">
              <a:lnSpc>
                <a:spcPct val="100000"/>
              </a:lnSpc>
              <a:spcBef>
                <a:spcPts val="1010"/>
              </a:spcBef>
              <a:buChar char="•"/>
              <a:tabLst>
                <a:tab pos="393065" algn="l"/>
              </a:tabLst>
            </a:pPr>
            <a:r>
              <a:rPr sz="2400" dirty="0">
                <a:latin typeface="Arial MT"/>
                <a:cs typeface="Arial MT"/>
              </a:rPr>
              <a:t>Larger</a:t>
            </a:r>
            <a:r>
              <a:rPr sz="2400" spc="-70" dirty="0">
                <a:latin typeface="Arial MT"/>
                <a:cs typeface="Arial MT"/>
              </a:rPr>
              <a:t> </a:t>
            </a:r>
            <a:r>
              <a:rPr sz="2400" dirty="0">
                <a:latin typeface="Arial MT"/>
                <a:cs typeface="Arial MT"/>
              </a:rPr>
              <a:t>messages,</a:t>
            </a:r>
            <a:r>
              <a:rPr sz="2400" spc="-55" dirty="0">
                <a:latin typeface="Arial MT"/>
                <a:cs typeface="Arial MT"/>
              </a:rPr>
              <a:t> </a:t>
            </a:r>
            <a:r>
              <a:rPr sz="2400" dirty="0">
                <a:latin typeface="Arial MT"/>
                <a:cs typeface="Arial MT"/>
              </a:rPr>
              <a:t>will</a:t>
            </a:r>
            <a:r>
              <a:rPr sz="2400" spc="-35" dirty="0">
                <a:latin typeface="Arial MT"/>
                <a:cs typeface="Arial MT"/>
              </a:rPr>
              <a:t> </a:t>
            </a:r>
            <a:r>
              <a:rPr sz="2400" dirty="0">
                <a:latin typeface="Arial MT"/>
                <a:cs typeface="Arial MT"/>
              </a:rPr>
              <a:t>cause</a:t>
            </a:r>
            <a:r>
              <a:rPr sz="2400" spc="-60" dirty="0">
                <a:latin typeface="Arial MT"/>
                <a:cs typeface="Arial MT"/>
              </a:rPr>
              <a:t> </a:t>
            </a:r>
            <a:r>
              <a:rPr sz="2400" dirty="0">
                <a:latin typeface="Arial MT"/>
                <a:cs typeface="Arial MT"/>
              </a:rPr>
              <a:t>it</a:t>
            </a:r>
            <a:r>
              <a:rPr sz="2400" spc="-60" dirty="0">
                <a:latin typeface="Arial MT"/>
                <a:cs typeface="Arial MT"/>
              </a:rPr>
              <a:t> </a:t>
            </a:r>
            <a:r>
              <a:rPr sz="2400" dirty="0">
                <a:latin typeface="Arial MT"/>
                <a:cs typeface="Arial MT"/>
              </a:rPr>
              <a:t>to</a:t>
            </a:r>
            <a:r>
              <a:rPr sz="2400" spc="-55" dirty="0">
                <a:latin typeface="Arial MT"/>
                <a:cs typeface="Arial MT"/>
              </a:rPr>
              <a:t> </a:t>
            </a:r>
            <a:r>
              <a:rPr sz="2400" spc="-10" dirty="0">
                <a:latin typeface="Arial MT"/>
                <a:cs typeface="Arial MT"/>
              </a:rPr>
              <a:t>block.</a:t>
            </a:r>
            <a:endParaRPr sz="2400">
              <a:latin typeface="Arial MT"/>
              <a:cs typeface="Arial MT"/>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dirty="0"/>
              <a:t>Safety</a:t>
            </a:r>
            <a:r>
              <a:rPr spc="-15" dirty="0"/>
              <a:t> </a:t>
            </a:r>
            <a:r>
              <a:rPr dirty="0"/>
              <a:t>in</a:t>
            </a:r>
            <a:r>
              <a:rPr spc="-10" dirty="0"/>
              <a:t> </a:t>
            </a:r>
            <a:r>
              <a:rPr dirty="0"/>
              <a:t>MPI</a:t>
            </a:r>
            <a:r>
              <a:rPr spc="-15" dirty="0"/>
              <a:t> </a:t>
            </a:r>
            <a:r>
              <a:rPr spc="-10" dirty="0"/>
              <a:t>programs</a:t>
            </a:r>
          </a:p>
        </p:txBody>
      </p:sp>
      <p:sp>
        <p:nvSpPr>
          <p:cNvPr id="3" name="object 3"/>
          <p:cNvSpPr txBox="1"/>
          <p:nvPr/>
        </p:nvSpPr>
        <p:spPr>
          <a:xfrm>
            <a:off x="850493" y="1378458"/>
            <a:ext cx="10419715" cy="1981200"/>
          </a:xfrm>
          <a:prstGeom prst="rect">
            <a:avLst/>
          </a:prstGeom>
        </p:spPr>
        <p:txBody>
          <a:bodyPr vert="horz" wrap="square" lIns="0" tIns="12700" rIns="0" bIns="0" rtlCol="0">
            <a:spAutoFit/>
          </a:bodyPr>
          <a:lstStyle/>
          <a:p>
            <a:pPr marL="393700" marR="5080" indent="-381000">
              <a:lnSpc>
                <a:spcPct val="100000"/>
              </a:lnSpc>
              <a:spcBef>
                <a:spcPts val="100"/>
              </a:spcBef>
              <a:buChar char="•"/>
              <a:tabLst>
                <a:tab pos="393700" algn="l"/>
              </a:tabLst>
            </a:pPr>
            <a:r>
              <a:rPr sz="2400" dirty="0">
                <a:latin typeface="Arial MT"/>
                <a:cs typeface="Arial MT"/>
              </a:rPr>
              <a:t>If</a:t>
            </a:r>
            <a:r>
              <a:rPr sz="2400" spc="-75" dirty="0">
                <a:latin typeface="Arial MT"/>
                <a:cs typeface="Arial MT"/>
              </a:rPr>
              <a:t> </a:t>
            </a:r>
            <a:r>
              <a:rPr sz="2400" dirty="0">
                <a:latin typeface="Arial MT"/>
                <a:cs typeface="Arial MT"/>
              </a:rPr>
              <a:t>the</a:t>
            </a:r>
            <a:r>
              <a:rPr sz="2400" spc="-60" dirty="0">
                <a:latin typeface="Arial MT"/>
                <a:cs typeface="Arial MT"/>
              </a:rPr>
              <a:t> </a:t>
            </a:r>
            <a:r>
              <a:rPr sz="2400" dirty="0">
                <a:latin typeface="Arial MT"/>
                <a:cs typeface="Arial MT"/>
              </a:rPr>
              <a:t>MPI_Send</a:t>
            </a:r>
            <a:r>
              <a:rPr sz="2400" spc="-60" dirty="0">
                <a:latin typeface="Arial MT"/>
                <a:cs typeface="Arial MT"/>
              </a:rPr>
              <a:t> </a:t>
            </a:r>
            <a:r>
              <a:rPr sz="2400" dirty="0">
                <a:latin typeface="Arial MT"/>
                <a:cs typeface="Arial MT"/>
              </a:rPr>
              <a:t>executed</a:t>
            </a:r>
            <a:r>
              <a:rPr sz="2400" spc="-60" dirty="0">
                <a:latin typeface="Arial MT"/>
                <a:cs typeface="Arial MT"/>
              </a:rPr>
              <a:t> </a:t>
            </a:r>
            <a:r>
              <a:rPr sz="2400" dirty="0">
                <a:latin typeface="Arial MT"/>
                <a:cs typeface="Arial MT"/>
              </a:rPr>
              <a:t>by</a:t>
            </a:r>
            <a:r>
              <a:rPr sz="2400" spc="-60" dirty="0">
                <a:latin typeface="Arial MT"/>
                <a:cs typeface="Arial MT"/>
              </a:rPr>
              <a:t> </a:t>
            </a:r>
            <a:r>
              <a:rPr sz="2400" dirty="0">
                <a:latin typeface="Arial MT"/>
                <a:cs typeface="Arial MT"/>
              </a:rPr>
              <a:t>each</a:t>
            </a:r>
            <a:r>
              <a:rPr sz="2400" spc="-55" dirty="0">
                <a:latin typeface="Arial MT"/>
                <a:cs typeface="Arial MT"/>
              </a:rPr>
              <a:t> </a:t>
            </a:r>
            <a:r>
              <a:rPr sz="2400" dirty="0">
                <a:latin typeface="Arial MT"/>
                <a:cs typeface="Arial MT"/>
              </a:rPr>
              <a:t>process</a:t>
            </a:r>
            <a:r>
              <a:rPr sz="2400" spc="-60" dirty="0">
                <a:latin typeface="Arial MT"/>
                <a:cs typeface="Arial MT"/>
              </a:rPr>
              <a:t> </a:t>
            </a:r>
            <a:r>
              <a:rPr sz="2400" dirty="0">
                <a:latin typeface="Arial MT"/>
                <a:cs typeface="Arial MT"/>
              </a:rPr>
              <a:t>blocks,</a:t>
            </a:r>
            <a:r>
              <a:rPr sz="2400" spc="-55" dirty="0">
                <a:latin typeface="Arial MT"/>
                <a:cs typeface="Arial MT"/>
              </a:rPr>
              <a:t> </a:t>
            </a:r>
            <a:r>
              <a:rPr sz="2400" dirty="0">
                <a:latin typeface="Arial MT"/>
                <a:cs typeface="Arial MT"/>
              </a:rPr>
              <a:t>no</a:t>
            </a:r>
            <a:r>
              <a:rPr sz="2400" spc="-60" dirty="0">
                <a:latin typeface="Arial MT"/>
                <a:cs typeface="Arial MT"/>
              </a:rPr>
              <a:t> </a:t>
            </a:r>
            <a:r>
              <a:rPr sz="2400" dirty="0">
                <a:latin typeface="Arial MT"/>
                <a:cs typeface="Arial MT"/>
              </a:rPr>
              <a:t>process</a:t>
            </a:r>
            <a:r>
              <a:rPr sz="2400" spc="-60" dirty="0">
                <a:latin typeface="Arial MT"/>
                <a:cs typeface="Arial MT"/>
              </a:rPr>
              <a:t> </a:t>
            </a:r>
            <a:r>
              <a:rPr sz="2400" dirty="0">
                <a:latin typeface="Arial MT"/>
                <a:cs typeface="Arial MT"/>
              </a:rPr>
              <a:t>will</a:t>
            </a:r>
            <a:r>
              <a:rPr sz="2400" spc="-35" dirty="0">
                <a:latin typeface="Arial MT"/>
                <a:cs typeface="Arial MT"/>
              </a:rPr>
              <a:t> </a:t>
            </a:r>
            <a:r>
              <a:rPr sz="2400" dirty="0">
                <a:latin typeface="Arial MT"/>
                <a:cs typeface="Arial MT"/>
              </a:rPr>
              <a:t>be</a:t>
            </a:r>
            <a:r>
              <a:rPr sz="2400" spc="-60" dirty="0">
                <a:latin typeface="Arial MT"/>
                <a:cs typeface="Arial MT"/>
              </a:rPr>
              <a:t> </a:t>
            </a:r>
            <a:r>
              <a:rPr sz="2400" spc="-20" dirty="0">
                <a:latin typeface="Arial MT"/>
                <a:cs typeface="Arial MT"/>
              </a:rPr>
              <a:t>able </a:t>
            </a:r>
            <a:r>
              <a:rPr sz="2400" dirty="0">
                <a:latin typeface="Arial MT"/>
                <a:cs typeface="Arial MT"/>
              </a:rPr>
              <a:t>to</a:t>
            </a:r>
            <a:r>
              <a:rPr sz="2400" spc="-60" dirty="0">
                <a:latin typeface="Arial MT"/>
                <a:cs typeface="Arial MT"/>
              </a:rPr>
              <a:t> </a:t>
            </a:r>
            <a:r>
              <a:rPr sz="2400" dirty="0">
                <a:latin typeface="Arial MT"/>
                <a:cs typeface="Arial MT"/>
              </a:rPr>
              <a:t>start</a:t>
            </a:r>
            <a:r>
              <a:rPr sz="2400" spc="-65" dirty="0">
                <a:latin typeface="Arial MT"/>
                <a:cs typeface="Arial MT"/>
              </a:rPr>
              <a:t> </a:t>
            </a:r>
            <a:r>
              <a:rPr sz="2400" dirty="0">
                <a:latin typeface="Arial MT"/>
                <a:cs typeface="Arial MT"/>
              </a:rPr>
              <a:t>executing</a:t>
            </a:r>
            <a:r>
              <a:rPr sz="2400" spc="-45" dirty="0">
                <a:latin typeface="Arial MT"/>
                <a:cs typeface="Arial MT"/>
              </a:rPr>
              <a:t> </a:t>
            </a:r>
            <a:r>
              <a:rPr sz="2400" dirty="0">
                <a:latin typeface="Arial MT"/>
                <a:cs typeface="Arial MT"/>
              </a:rPr>
              <a:t>a</a:t>
            </a:r>
            <a:r>
              <a:rPr sz="2400" spc="-55" dirty="0">
                <a:latin typeface="Arial MT"/>
                <a:cs typeface="Arial MT"/>
              </a:rPr>
              <a:t> </a:t>
            </a:r>
            <a:r>
              <a:rPr sz="2400" dirty="0">
                <a:latin typeface="Arial MT"/>
                <a:cs typeface="Arial MT"/>
              </a:rPr>
              <a:t>call</a:t>
            </a:r>
            <a:r>
              <a:rPr sz="2400" spc="-55" dirty="0">
                <a:latin typeface="Arial MT"/>
                <a:cs typeface="Arial MT"/>
              </a:rPr>
              <a:t> </a:t>
            </a:r>
            <a:r>
              <a:rPr sz="2400" dirty="0">
                <a:latin typeface="Arial MT"/>
                <a:cs typeface="Arial MT"/>
              </a:rPr>
              <a:t>to</a:t>
            </a:r>
            <a:r>
              <a:rPr sz="2400" spc="-55" dirty="0">
                <a:latin typeface="Arial MT"/>
                <a:cs typeface="Arial MT"/>
              </a:rPr>
              <a:t> </a:t>
            </a:r>
            <a:r>
              <a:rPr sz="2400" dirty="0">
                <a:latin typeface="Arial MT"/>
                <a:cs typeface="Arial MT"/>
              </a:rPr>
              <a:t>MPI_Recv,</a:t>
            </a:r>
            <a:r>
              <a:rPr sz="2400" spc="-55" dirty="0">
                <a:latin typeface="Arial MT"/>
                <a:cs typeface="Arial MT"/>
              </a:rPr>
              <a:t> </a:t>
            </a:r>
            <a:r>
              <a:rPr sz="2400" dirty="0">
                <a:latin typeface="Arial MT"/>
                <a:cs typeface="Arial MT"/>
              </a:rPr>
              <a:t>and</a:t>
            </a:r>
            <a:r>
              <a:rPr sz="2400" spc="-45" dirty="0">
                <a:latin typeface="Arial MT"/>
                <a:cs typeface="Arial MT"/>
              </a:rPr>
              <a:t> </a:t>
            </a:r>
            <a:r>
              <a:rPr sz="2400" dirty="0">
                <a:latin typeface="Arial MT"/>
                <a:cs typeface="Arial MT"/>
              </a:rPr>
              <a:t>the</a:t>
            </a:r>
            <a:r>
              <a:rPr sz="2400" spc="-55" dirty="0">
                <a:latin typeface="Arial MT"/>
                <a:cs typeface="Arial MT"/>
              </a:rPr>
              <a:t> </a:t>
            </a:r>
            <a:r>
              <a:rPr sz="2400" dirty="0">
                <a:latin typeface="Arial MT"/>
                <a:cs typeface="Arial MT"/>
              </a:rPr>
              <a:t>program</a:t>
            </a:r>
            <a:r>
              <a:rPr sz="2400" spc="-50" dirty="0">
                <a:latin typeface="Arial MT"/>
                <a:cs typeface="Arial MT"/>
              </a:rPr>
              <a:t> </a:t>
            </a:r>
            <a:r>
              <a:rPr sz="2400" dirty="0">
                <a:latin typeface="Arial MT"/>
                <a:cs typeface="Arial MT"/>
              </a:rPr>
              <a:t>will</a:t>
            </a:r>
            <a:r>
              <a:rPr sz="2400" spc="-30" dirty="0">
                <a:latin typeface="Arial MT"/>
                <a:cs typeface="Arial MT"/>
              </a:rPr>
              <a:t> </a:t>
            </a:r>
            <a:r>
              <a:rPr sz="2400" dirty="0">
                <a:latin typeface="Arial MT"/>
                <a:cs typeface="Arial MT"/>
              </a:rPr>
              <a:t>hang</a:t>
            </a:r>
            <a:r>
              <a:rPr sz="2400" spc="-45" dirty="0">
                <a:latin typeface="Arial MT"/>
                <a:cs typeface="Arial MT"/>
              </a:rPr>
              <a:t> </a:t>
            </a:r>
            <a:r>
              <a:rPr sz="2400" spc="-25" dirty="0">
                <a:latin typeface="Arial MT"/>
                <a:cs typeface="Arial MT"/>
              </a:rPr>
              <a:t>or </a:t>
            </a:r>
            <a:r>
              <a:rPr sz="2400" spc="-10" dirty="0">
                <a:solidFill>
                  <a:srgbClr val="FF0000"/>
                </a:solidFill>
                <a:latin typeface="Arial MT"/>
                <a:cs typeface="Arial MT"/>
              </a:rPr>
              <a:t>deadlock</a:t>
            </a:r>
            <a:r>
              <a:rPr sz="2400" spc="-10" dirty="0">
                <a:latin typeface="Arial MT"/>
                <a:cs typeface="Arial MT"/>
              </a:rPr>
              <a:t>.</a:t>
            </a:r>
            <a:endParaRPr sz="2400">
              <a:latin typeface="Arial MT"/>
              <a:cs typeface="Arial MT"/>
            </a:endParaRPr>
          </a:p>
          <a:p>
            <a:pPr>
              <a:lnSpc>
                <a:spcPct val="100000"/>
              </a:lnSpc>
              <a:spcBef>
                <a:spcPts val="1115"/>
              </a:spcBef>
              <a:buFont typeface="Arial MT"/>
              <a:buChar char="•"/>
            </a:pPr>
            <a:endParaRPr sz="2400">
              <a:latin typeface="Arial MT"/>
              <a:cs typeface="Arial MT"/>
            </a:endParaRPr>
          </a:p>
          <a:p>
            <a:pPr marL="393065" indent="-380365">
              <a:lnSpc>
                <a:spcPct val="100000"/>
              </a:lnSpc>
              <a:buChar char="•"/>
              <a:tabLst>
                <a:tab pos="393065" algn="l"/>
              </a:tabLst>
            </a:pPr>
            <a:r>
              <a:rPr sz="2400" dirty="0">
                <a:latin typeface="Arial MT"/>
                <a:cs typeface="Arial MT"/>
              </a:rPr>
              <a:t>Each</a:t>
            </a:r>
            <a:r>
              <a:rPr sz="2400" spc="-60" dirty="0">
                <a:latin typeface="Arial MT"/>
                <a:cs typeface="Arial MT"/>
              </a:rPr>
              <a:t> </a:t>
            </a:r>
            <a:r>
              <a:rPr sz="2400" dirty="0">
                <a:latin typeface="Arial MT"/>
                <a:cs typeface="Arial MT"/>
              </a:rPr>
              <a:t>process</a:t>
            </a:r>
            <a:r>
              <a:rPr sz="2400" spc="-55" dirty="0">
                <a:latin typeface="Arial MT"/>
                <a:cs typeface="Arial MT"/>
              </a:rPr>
              <a:t> </a:t>
            </a:r>
            <a:r>
              <a:rPr sz="2400" dirty="0">
                <a:latin typeface="Arial MT"/>
                <a:cs typeface="Arial MT"/>
              </a:rPr>
              <a:t>is</a:t>
            </a:r>
            <a:r>
              <a:rPr sz="2400" spc="-55" dirty="0">
                <a:latin typeface="Arial MT"/>
                <a:cs typeface="Arial MT"/>
              </a:rPr>
              <a:t> </a:t>
            </a:r>
            <a:r>
              <a:rPr sz="2400" dirty="0">
                <a:latin typeface="Arial MT"/>
                <a:cs typeface="Arial MT"/>
              </a:rPr>
              <a:t>blocked</a:t>
            </a:r>
            <a:r>
              <a:rPr sz="2400" spc="-45" dirty="0">
                <a:latin typeface="Arial MT"/>
                <a:cs typeface="Arial MT"/>
              </a:rPr>
              <a:t> </a:t>
            </a:r>
            <a:r>
              <a:rPr sz="2400" dirty="0">
                <a:latin typeface="Arial MT"/>
                <a:cs typeface="Arial MT"/>
              </a:rPr>
              <a:t>waiting</a:t>
            </a:r>
            <a:r>
              <a:rPr sz="2400" spc="-40" dirty="0">
                <a:latin typeface="Arial MT"/>
                <a:cs typeface="Arial MT"/>
              </a:rPr>
              <a:t> </a:t>
            </a:r>
            <a:r>
              <a:rPr sz="2400" dirty="0">
                <a:latin typeface="Arial MT"/>
                <a:cs typeface="Arial MT"/>
              </a:rPr>
              <a:t>for</a:t>
            </a:r>
            <a:r>
              <a:rPr sz="2400" spc="-75" dirty="0">
                <a:latin typeface="Arial MT"/>
                <a:cs typeface="Arial MT"/>
              </a:rPr>
              <a:t> </a:t>
            </a:r>
            <a:r>
              <a:rPr sz="2400" dirty="0">
                <a:latin typeface="Arial MT"/>
                <a:cs typeface="Arial MT"/>
              </a:rPr>
              <a:t>an</a:t>
            </a:r>
            <a:r>
              <a:rPr sz="2400" spc="-60" dirty="0">
                <a:latin typeface="Arial MT"/>
                <a:cs typeface="Arial MT"/>
              </a:rPr>
              <a:t> </a:t>
            </a:r>
            <a:r>
              <a:rPr sz="2400" dirty="0">
                <a:latin typeface="Arial MT"/>
                <a:cs typeface="Arial MT"/>
              </a:rPr>
              <a:t>event</a:t>
            </a:r>
            <a:r>
              <a:rPr sz="2400" spc="-55" dirty="0">
                <a:latin typeface="Arial MT"/>
                <a:cs typeface="Arial MT"/>
              </a:rPr>
              <a:t> </a:t>
            </a:r>
            <a:r>
              <a:rPr sz="2400" dirty="0">
                <a:latin typeface="Arial MT"/>
                <a:cs typeface="Arial MT"/>
              </a:rPr>
              <a:t>that</a:t>
            </a:r>
            <a:r>
              <a:rPr sz="2400" spc="-55" dirty="0">
                <a:latin typeface="Arial MT"/>
                <a:cs typeface="Arial MT"/>
              </a:rPr>
              <a:t> </a:t>
            </a:r>
            <a:r>
              <a:rPr sz="2400" dirty="0">
                <a:latin typeface="Arial MT"/>
                <a:cs typeface="Arial MT"/>
              </a:rPr>
              <a:t>will</a:t>
            </a:r>
            <a:r>
              <a:rPr sz="2400" spc="-45" dirty="0">
                <a:latin typeface="Arial MT"/>
                <a:cs typeface="Arial MT"/>
              </a:rPr>
              <a:t> </a:t>
            </a:r>
            <a:r>
              <a:rPr sz="2400" dirty="0">
                <a:latin typeface="Arial MT"/>
                <a:cs typeface="Arial MT"/>
              </a:rPr>
              <a:t>never</a:t>
            </a:r>
            <a:r>
              <a:rPr sz="2400" spc="-55" dirty="0">
                <a:latin typeface="Arial MT"/>
                <a:cs typeface="Arial MT"/>
              </a:rPr>
              <a:t> </a:t>
            </a:r>
            <a:r>
              <a:rPr sz="2400" spc="-10" dirty="0">
                <a:latin typeface="Arial MT"/>
                <a:cs typeface="Arial MT"/>
              </a:rPr>
              <a:t>happen.</a:t>
            </a:r>
            <a:endParaRPr sz="2400">
              <a:latin typeface="Arial MT"/>
              <a:cs typeface="Arial MT"/>
            </a:endParaRPr>
          </a:p>
        </p:txBody>
      </p:sp>
      <p:sp>
        <p:nvSpPr>
          <p:cNvPr id="4" name="object 4"/>
          <p:cNvSpPr txBox="1"/>
          <p:nvPr/>
        </p:nvSpPr>
        <p:spPr>
          <a:xfrm>
            <a:off x="7039102" y="5471566"/>
            <a:ext cx="2566670" cy="391795"/>
          </a:xfrm>
          <a:prstGeom prst="rect">
            <a:avLst/>
          </a:prstGeom>
        </p:spPr>
        <p:txBody>
          <a:bodyPr vert="horz" wrap="square" lIns="0" tIns="12700" rIns="0" bIns="0" rtlCol="0">
            <a:spAutoFit/>
          </a:bodyPr>
          <a:lstStyle/>
          <a:p>
            <a:pPr marL="12700">
              <a:lnSpc>
                <a:spcPct val="100000"/>
              </a:lnSpc>
              <a:spcBef>
                <a:spcPts val="100"/>
              </a:spcBef>
            </a:pPr>
            <a:r>
              <a:rPr sz="2400" i="1" dirty="0">
                <a:latin typeface="Arial"/>
                <a:cs typeface="Arial"/>
              </a:rPr>
              <a:t>(see</a:t>
            </a:r>
            <a:r>
              <a:rPr sz="2400" i="1" spc="-15" dirty="0">
                <a:latin typeface="Arial"/>
                <a:cs typeface="Arial"/>
              </a:rPr>
              <a:t> </a:t>
            </a:r>
            <a:r>
              <a:rPr sz="2400" i="1" spc="-20" dirty="0">
                <a:latin typeface="Arial"/>
                <a:cs typeface="Arial"/>
              </a:rPr>
              <a:t>pseudo-code)</a:t>
            </a:r>
            <a:endParaRPr sz="2400">
              <a:latin typeface="Arial"/>
              <a:cs typeface="Arial"/>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dirty="0"/>
              <a:t>Safety</a:t>
            </a:r>
            <a:r>
              <a:rPr spc="-15" dirty="0"/>
              <a:t> </a:t>
            </a:r>
            <a:r>
              <a:rPr dirty="0"/>
              <a:t>in</a:t>
            </a:r>
            <a:r>
              <a:rPr spc="-10" dirty="0"/>
              <a:t> </a:t>
            </a:r>
            <a:r>
              <a:rPr dirty="0"/>
              <a:t>MPI</a:t>
            </a:r>
            <a:r>
              <a:rPr spc="-15" dirty="0"/>
              <a:t> </a:t>
            </a:r>
            <a:r>
              <a:rPr spc="-10" dirty="0"/>
              <a:t>programs</a:t>
            </a:r>
          </a:p>
        </p:txBody>
      </p:sp>
      <p:sp>
        <p:nvSpPr>
          <p:cNvPr id="3" name="object 3"/>
          <p:cNvSpPr txBox="1"/>
          <p:nvPr/>
        </p:nvSpPr>
        <p:spPr>
          <a:xfrm>
            <a:off x="850493" y="1378458"/>
            <a:ext cx="10215880" cy="1743710"/>
          </a:xfrm>
          <a:prstGeom prst="rect">
            <a:avLst/>
          </a:prstGeom>
        </p:spPr>
        <p:txBody>
          <a:bodyPr vert="horz" wrap="square" lIns="0" tIns="12700" rIns="0" bIns="0" rtlCol="0">
            <a:spAutoFit/>
          </a:bodyPr>
          <a:lstStyle/>
          <a:p>
            <a:pPr marL="393065" indent="-380365">
              <a:lnSpc>
                <a:spcPct val="100000"/>
              </a:lnSpc>
              <a:spcBef>
                <a:spcPts val="100"/>
              </a:spcBef>
              <a:buChar char="•"/>
              <a:tabLst>
                <a:tab pos="393065" algn="l"/>
              </a:tabLst>
            </a:pPr>
            <a:r>
              <a:rPr sz="2400" dirty="0">
                <a:latin typeface="Arial MT"/>
                <a:cs typeface="Arial MT"/>
              </a:rPr>
              <a:t>A</a:t>
            </a:r>
            <a:r>
              <a:rPr sz="2400" spc="-45" dirty="0">
                <a:latin typeface="Arial MT"/>
                <a:cs typeface="Arial MT"/>
              </a:rPr>
              <a:t> </a:t>
            </a:r>
            <a:r>
              <a:rPr sz="2400" dirty="0">
                <a:latin typeface="Arial MT"/>
                <a:cs typeface="Arial MT"/>
              </a:rPr>
              <a:t>program</a:t>
            </a:r>
            <a:r>
              <a:rPr sz="2400" spc="-35" dirty="0">
                <a:latin typeface="Arial MT"/>
                <a:cs typeface="Arial MT"/>
              </a:rPr>
              <a:t> </a:t>
            </a:r>
            <a:r>
              <a:rPr sz="2400" dirty="0">
                <a:latin typeface="Arial MT"/>
                <a:cs typeface="Arial MT"/>
              </a:rPr>
              <a:t>that</a:t>
            </a:r>
            <a:r>
              <a:rPr sz="2400" spc="-55" dirty="0">
                <a:latin typeface="Arial MT"/>
                <a:cs typeface="Arial MT"/>
              </a:rPr>
              <a:t> </a:t>
            </a:r>
            <a:r>
              <a:rPr sz="2400" dirty="0">
                <a:latin typeface="Arial MT"/>
                <a:cs typeface="Arial MT"/>
              </a:rPr>
              <a:t>relies</a:t>
            </a:r>
            <a:r>
              <a:rPr sz="2400" spc="-25" dirty="0">
                <a:latin typeface="Arial MT"/>
                <a:cs typeface="Arial MT"/>
              </a:rPr>
              <a:t> </a:t>
            </a:r>
            <a:r>
              <a:rPr sz="2400" dirty="0">
                <a:latin typeface="Arial MT"/>
                <a:cs typeface="Arial MT"/>
              </a:rPr>
              <a:t>on</a:t>
            </a:r>
            <a:r>
              <a:rPr sz="2400" spc="-40" dirty="0">
                <a:latin typeface="Arial MT"/>
                <a:cs typeface="Arial MT"/>
              </a:rPr>
              <a:t> </a:t>
            </a:r>
            <a:r>
              <a:rPr sz="2400" dirty="0">
                <a:latin typeface="Arial MT"/>
                <a:cs typeface="Arial MT"/>
              </a:rPr>
              <a:t>MPI</a:t>
            </a:r>
            <a:r>
              <a:rPr sz="2400" spc="-55" dirty="0">
                <a:latin typeface="Arial MT"/>
                <a:cs typeface="Arial MT"/>
              </a:rPr>
              <a:t> </a:t>
            </a:r>
            <a:r>
              <a:rPr sz="2400" dirty="0">
                <a:latin typeface="Arial MT"/>
                <a:cs typeface="Arial MT"/>
              </a:rPr>
              <a:t>provided</a:t>
            </a:r>
            <a:r>
              <a:rPr sz="2400" spc="-25" dirty="0">
                <a:latin typeface="Arial MT"/>
                <a:cs typeface="Arial MT"/>
              </a:rPr>
              <a:t> </a:t>
            </a:r>
            <a:r>
              <a:rPr sz="2400" dirty="0">
                <a:latin typeface="Arial MT"/>
                <a:cs typeface="Arial MT"/>
              </a:rPr>
              <a:t>buffering</a:t>
            </a:r>
            <a:r>
              <a:rPr sz="2400" spc="-40" dirty="0">
                <a:latin typeface="Arial MT"/>
                <a:cs typeface="Arial MT"/>
              </a:rPr>
              <a:t> </a:t>
            </a:r>
            <a:r>
              <a:rPr sz="2400" dirty="0">
                <a:latin typeface="Arial MT"/>
                <a:cs typeface="Arial MT"/>
              </a:rPr>
              <a:t>is</a:t>
            </a:r>
            <a:r>
              <a:rPr sz="2400" spc="-45" dirty="0">
                <a:latin typeface="Arial MT"/>
                <a:cs typeface="Arial MT"/>
              </a:rPr>
              <a:t> </a:t>
            </a:r>
            <a:r>
              <a:rPr sz="2400" dirty="0">
                <a:latin typeface="Arial MT"/>
                <a:cs typeface="Arial MT"/>
              </a:rPr>
              <a:t>said</a:t>
            </a:r>
            <a:r>
              <a:rPr sz="2400" spc="-35" dirty="0">
                <a:latin typeface="Arial MT"/>
                <a:cs typeface="Arial MT"/>
              </a:rPr>
              <a:t> </a:t>
            </a:r>
            <a:r>
              <a:rPr sz="2400" dirty="0">
                <a:latin typeface="Arial MT"/>
                <a:cs typeface="Arial MT"/>
              </a:rPr>
              <a:t>to</a:t>
            </a:r>
            <a:r>
              <a:rPr sz="2400" spc="-40" dirty="0">
                <a:latin typeface="Arial MT"/>
                <a:cs typeface="Arial MT"/>
              </a:rPr>
              <a:t> </a:t>
            </a:r>
            <a:r>
              <a:rPr sz="2400" dirty="0">
                <a:latin typeface="Arial MT"/>
                <a:cs typeface="Arial MT"/>
              </a:rPr>
              <a:t>be</a:t>
            </a:r>
            <a:r>
              <a:rPr sz="2400" spc="-30" dirty="0">
                <a:latin typeface="Arial MT"/>
                <a:cs typeface="Arial MT"/>
              </a:rPr>
              <a:t> </a:t>
            </a:r>
            <a:r>
              <a:rPr sz="2400" spc="-10" dirty="0">
                <a:solidFill>
                  <a:srgbClr val="FF0000"/>
                </a:solidFill>
                <a:latin typeface="Arial MT"/>
                <a:cs typeface="Arial MT"/>
              </a:rPr>
              <a:t>unsafe</a:t>
            </a:r>
            <a:r>
              <a:rPr sz="2400" spc="-10" dirty="0">
                <a:latin typeface="Arial MT"/>
                <a:cs typeface="Arial MT"/>
              </a:rPr>
              <a:t>.</a:t>
            </a:r>
            <a:endParaRPr sz="2400">
              <a:latin typeface="Arial MT"/>
              <a:cs typeface="Arial MT"/>
            </a:endParaRPr>
          </a:p>
          <a:p>
            <a:pPr>
              <a:lnSpc>
                <a:spcPct val="100000"/>
              </a:lnSpc>
              <a:spcBef>
                <a:spcPts val="2125"/>
              </a:spcBef>
              <a:buFont typeface="Arial MT"/>
              <a:buChar char="•"/>
            </a:pPr>
            <a:endParaRPr sz="2400">
              <a:latin typeface="Arial MT"/>
              <a:cs typeface="Arial MT"/>
            </a:endParaRPr>
          </a:p>
          <a:p>
            <a:pPr marL="393700" marR="5080" indent="-381000">
              <a:lnSpc>
                <a:spcPct val="100000"/>
              </a:lnSpc>
              <a:buChar char="•"/>
              <a:tabLst>
                <a:tab pos="393700" algn="l"/>
              </a:tabLst>
            </a:pPr>
            <a:r>
              <a:rPr sz="2400" dirty="0">
                <a:latin typeface="Arial MT"/>
                <a:cs typeface="Arial MT"/>
              </a:rPr>
              <a:t>Such</a:t>
            </a:r>
            <a:r>
              <a:rPr sz="2400" spc="-50" dirty="0">
                <a:latin typeface="Arial MT"/>
                <a:cs typeface="Arial MT"/>
              </a:rPr>
              <a:t> </a:t>
            </a:r>
            <a:r>
              <a:rPr sz="2400" dirty="0">
                <a:latin typeface="Arial MT"/>
                <a:cs typeface="Arial MT"/>
              </a:rPr>
              <a:t>a</a:t>
            </a:r>
            <a:r>
              <a:rPr sz="2400" spc="-45" dirty="0">
                <a:latin typeface="Arial MT"/>
                <a:cs typeface="Arial MT"/>
              </a:rPr>
              <a:t> </a:t>
            </a:r>
            <a:r>
              <a:rPr sz="2400" dirty="0">
                <a:latin typeface="Arial MT"/>
                <a:cs typeface="Arial MT"/>
              </a:rPr>
              <a:t>program</a:t>
            </a:r>
            <a:r>
              <a:rPr sz="2400" spc="-40" dirty="0">
                <a:latin typeface="Arial MT"/>
                <a:cs typeface="Arial MT"/>
              </a:rPr>
              <a:t> </a:t>
            </a:r>
            <a:r>
              <a:rPr sz="2400" dirty="0">
                <a:latin typeface="Arial MT"/>
                <a:cs typeface="Arial MT"/>
              </a:rPr>
              <a:t>may</a:t>
            </a:r>
            <a:r>
              <a:rPr sz="2400" spc="-40" dirty="0">
                <a:latin typeface="Arial MT"/>
                <a:cs typeface="Arial MT"/>
              </a:rPr>
              <a:t> </a:t>
            </a:r>
            <a:r>
              <a:rPr sz="2400" dirty="0">
                <a:latin typeface="Arial MT"/>
                <a:cs typeface="Arial MT"/>
              </a:rPr>
              <a:t>run</a:t>
            </a:r>
            <a:r>
              <a:rPr sz="2400" spc="-55" dirty="0">
                <a:latin typeface="Arial MT"/>
                <a:cs typeface="Arial MT"/>
              </a:rPr>
              <a:t> </a:t>
            </a:r>
            <a:r>
              <a:rPr sz="2400" dirty="0">
                <a:latin typeface="Arial MT"/>
                <a:cs typeface="Arial MT"/>
              </a:rPr>
              <a:t>without</a:t>
            </a:r>
            <a:r>
              <a:rPr sz="2400" spc="-30" dirty="0">
                <a:latin typeface="Arial MT"/>
                <a:cs typeface="Arial MT"/>
              </a:rPr>
              <a:t> </a:t>
            </a:r>
            <a:r>
              <a:rPr sz="2400" dirty="0">
                <a:latin typeface="Arial MT"/>
                <a:cs typeface="Arial MT"/>
              </a:rPr>
              <a:t>problems</a:t>
            </a:r>
            <a:r>
              <a:rPr sz="2400" spc="-35" dirty="0">
                <a:latin typeface="Arial MT"/>
                <a:cs typeface="Arial MT"/>
              </a:rPr>
              <a:t> </a:t>
            </a:r>
            <a:r>
              <a:rPr sz="2400" dirty="0">
                <a:latin typeface="Arial MT"/>
                <a:cs typeface="Arial MT"/>
              </a:rPr>
              <a:t>for</a:t>
            </a:r>
            <a:r>
              <a:rPr sz="2400" spc="-40" dirty="0">
                <a:latin typeface="Arial MT"/>
                <a:cs typeface="Arial MT"/>
              </a:rPr>
              <a:t> </a:t>
            </a:r>
            <a:r>
              <a:rPr sz="2400" dirty="0">
                <a:latin typeface="Arial MT"/>
                <a:cs typeface="Arial MT"/>
              </a:rPr>
              <a:t>various</a:t>
            </a:r>
            <a:r>
              <a:rPr sz="2400" spc="-35" dirty="0">
                <a:latin typeface="Arial MT"/>
                <a:cs typeface="Arial MT"/>
              </a:rPr>
              <a:t> </a:t>
            </a:r>
            <a:r>
              <a:rPr sz="2400" dirty="0">
                <a:latin typeface="Arial MT"/>
                <a:cs typeface="Arial MT"/>
              </a:rPr>
              <a:t>sets</a:t>
            </a:r>
            <a:r>
              <a:rPr sz="2400" spc="-45" dirty="0">
                <a:latin typeface="Arial MT"/>
                <a:cs typeface="Arial MT"/>
              </a:rPr>
              <a:t> </a:t>
            </a:r>
            <a:r>
              <a:rPr sz="2400" dirty="0">
                <a:latin typeface="Arial MT"/>
                <a:cs typeface="Arial MT"/>
              </a:rPr>
              <a:t>of</a:t>
            </a:r>
            <a:r>
              <a:rPr sz="2400" spc="-70" dirty="0">
                <a:latin typeface="Arial MT"/>
                <a:cs typeface="Arial MT"/>
              </a:rPr>
              <a:t> </a:t>
            </a:r>
            <a:r>
              <a:rPr sz="2400" dirty="0">
                <a:latin typeface="Arial MT"/>
                <a:cs typeface="Arial MT"/>
              </a:rPr>
              <a:t>input,</a:t>
            </a:r>
            <a:r>
              <a:rPr sz="2400" spc="-40" dirty="0">
                <a:latin typeface="Arial MT"/>
                <a:cs typeface="Arial MT"/>
              </a:rPr>
              <a:t> </a:t>
            </a:r>
            <a:r>
              <a:rPr sz="2400" dirty="0">
                <a:latin typeface="Arial MT"/>
                <a:cs typeface="Arial MT"/>
              </a:rPr>
              <a:t>but</a:t>
            </a:r>
            <a:r>
              <a:rPr sz="2400" spc="-45" dirty="0">
                <a:latin typeface="Arial MT"/>
                <a:cs typeface="Arial MT"/>
              </a:rPr>
              <a:t> </a:t>
            </a:r>
            <a:r>
              <a:rPr sz="2400" spc="-25" dirty="0">
                <a:latin typeface="Arial MT"/>
                <a:cs typeface="Arial MT"/>
              </a:rPr>
              <a:t>it </a:t>
            </a:r>
            <a:r>
              <a:rPr sz="2400" dirty="0">
                <a:latin typeface="Arial MT"/>
                <a:cs typeface="Arial MT"/>
              </a:rPr>
              <a:t>may</a:t>
            </a:r>
            <a:r>
              <a:rPr sz="2400" spc="-55" dirty="0">
                <a:latin typeface="Arial MT"/>
                <a:cs typeface="Arial MT"/>
              </a:rPr>
              <a:t> </a:t>
            </a:r>
            <a:r>
              <a:rPr sz="2400" dirty="0">
                <a:latin typeface="Arial MT"/>
                <a:cs typeface="Arial MT"/>
              </a:rPr>
              <a:t>hang</a:t>
            </a:r>
            <a:r>
              <a:rPr sz="2400" spc="-45" dirty="0">
                <a:latin typeface="Arial MT"/>
                <a:cs typeface="Arial MT"/>
              </a:rPr>
              <a:t> </a:t>
            </a:r>
            <a:r>
              <a:rPr sz="2400" dirty="0">
                <a:latin typeface="Arial MT"/>
                <a:cs typeface="Arial MT"/>
              </a:rPr>
              <a:t>or</a:t>
            </a:r>
            <a:r>
              <a:rPr sz="2400" spc="-50" dirty="0">
                <a:latin typeface="Arial MT"/>
                <a:cs typeface="Arial MT"/>
              </a:rPr>
              <a:t> </a:t>
            </a:r>
            <a:r>
              <a:rPr sz="2400" dirty="0">
                <a:latin typeface="Arial MT"/>
                <a:cs typeface="Arial MT"/>
              </a:rPr>
              <a:t>crash</a:t>
            </a:r>
            <a:r>
              <a:rPr sz="2400" spc="-50" dirty="0">
                <a:latin typeface="Arial MT"/>
                <a:cs typeface="Arial MT"/>
              </a:rPr>
              <a:t> </a:t>
            </a:r>
            <a:r>
              <a:rPr sz="2400" dirty="0">
                <a:latin typeface="Arial MT"/>
                <a:cs typeface="Arial MT"/>
              </a:rPr>
              <a:t>with</a:t>
            </a:r>
            <a:r>
              <a:rPr sz="2400" spc="-50" dirty="0">
                <a:latin typeface="Arial MT"/>
                <a:cs typeface="Arial MT"/>
              </a:rPr>
              <a:t> </a:t>
            </a:r>
            <a:r>
              <a:rPr sz="2400" dirty="0">
                <a:latin typeface="Arial MT"/>
                <a:cs typeface="Arial MT"/>
              </a:rPr>
              <a:t>other</a:t>
            </a:r>
            <a:r>
              <a:rPr sz="2400" spc="-50" dirty="0">
                <a:latin typeface="Arial MT"/>
                <a:cs typeface="Arial MT"/>
              </a:rPr>
              <a:t> </a:t>
            </a:r>
            <a:r>
              <a:rPr sz="2400" spc="-10" dirty="0">
                <a:latin typeface="Arial MT"/>
                <a:cs typeface="Arial MT"/>
              </a:rPr>
              <a:t>sets.</a:t>
            </a:r>
            <a:endParaRPr sz="2400">
              <a:latin typeface="Arial MT"/>
              <a:cs typeface="Arial MT"/>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10" dirty="0"/>
              <a:t>MPI_Ssend</a:t>
            </a:r>
          </a:p>
        </p:txBody>
      </p:sp>
      <p:sp>
        <p:nvSpPr>
          <p:cNvPr id="3" name="object 3"/>
          <p:cNvSpPr txBox="1"/>
          <p:nvPr/>
        </p:nvSpPr>
        <p:spPr>
          <a:xfrm>
            <a:off x="850493" y="1252397"/>
            <a:ext cx="9894570" cy="1376045"/>
          </a:xfrm>
          <a:prstGeom prst="rect">
            <a:avLst/>
          </a:prstGeom>
        </p:spPr>
        <p:txBody>
          <a:bodyPr vert="horz" wrap="square" lIns="0" tIns="138430" rIns="0" bIns="0" rtlCol="0">
            <a:spAutoFit/>
          </a:bodyPr>
          <a:lstStyle/>
          <a:p>
            <a:pPr marL="393065" indent="-380365">
              <a:lnSpc>
                <a:spcPct val="100000"/>
              </a:lnSpc>
              <a:spcBef>
                <a:spcPts val="1090"/>
              </a:spcBef>
              <a:buChar char="•"/>
              <a:tabLst>
                <a:tab pos="393065" algn="l"/>
              </a:tabLst>
            </a:pPr>
            <a:r>
              <a:rPr sz="2400" dirty="0">
                <a:latin typeface="Arial MT"/>
                <a:cs typeface="Arial MT"/>
              </a:rPr>
              <a:t>An</a:t>
            </a:r>
            <a:r>
              <a:rPr sz="2400" spc="-65" dirty="0">
                <a:latin typeface="Arial MT"/>
                <a:cs typeface="Arial MT"/>
              </a:rPr>
              <a:t> </a:t>
            </a:r>
            <a:r>
              <a:rPr sz="2400" dirty="0">
                <a:latin typeface="Arial MT"/>
                <a:cs typeface="Arial MT"/>
              </a:rPr>
              <a:t>alternative</a:t>
            </a:r>
            <a:r>
              <a:rPr sz="2400" spc="-45" dirty="0">
                <a:latin typeface="Arial MT"/>
                <a:cs typeface="Arial MT"/>
              </a:rPr>
              <a:t> </a:t>
            </a:r>
            <a:r>
              <a:rPr sz="2400" dirty="0">
                <a:latin typeface="Arial MT"/>
                <a:cs typeface="Arial MT"/>
              </a:rPr>
              <a:t>to</a:t>
            </a:r>
            <a:r>
              <a:rPr sz="2400" spc="-55" dirty="0">
                <a:latin typeface="Arial MT"/>
                <a:cs typeface="Arial MT"/>
              </a:rPr>
              <a:t> </a:t>
            </a:r>
            <a:r>
              <a:rPr sz="2400" dirty="0">
                <a:latin typeface="Arial MT"/>
                <a:cs typeface="Arial MT"/>
              </a:rPr>
              <a:t>MPI_Send</a:t>
            </a:r>
            <a:r>
              <a:rPr sz="2400" spc="-50" dirty="0">
                <a:latin typeface="Arial MT"/>
                <a:cs typeface="Arial MT"/>
              </a:rPr>
              <a:t> </a:t>
            </a:r>
            <a:r>
              <a:rPr sz="2400" dirty="0">
                <a:latin typeface="Arial MT"/>
                <a:cs typeface="Arial MT"/>
              </a:rPr>
              <a:t>defined</a:t>
            </a:r>
            <a:r>
              <a:rPr sz="2400" spc="-50" dirty="0">
                <a:latin typeface="Arial MT"/>
                <a:cs typeface="Arial MT"/>
              </a:rPr>
              <a:t> </a:t>
            </a:r>
            <a:r>
              <a:rPr sz="2400" dirty="0">
                <a:latin typeface="Arial MT"/>
                <a:cs typeface="Arial MT"/>
              </a:rPr>
              <a:t>by</a:t>
            </a:r>
            <a:r>
              <a:rPr sz="2400" spc="-55" dirty="0">
                <a:latin typeface="Arial MT"/>
                <a:cs typeface="Arial MT"/>
              </a:rPr>
              <a:t> </a:t>
            </a:r>
            <a:r>
              <a:rPr sz="2400" dirty="0">
                <a:latin typeface="Arial MT"/>
                <a:cs typeface="Arial MT"/>
              </a:rPr>
              <a:t>the</a:t>
            </a:r>
            <a:r>
              <a:rPr sz="2400" spc="-65" dirty="0">
                <a:latin typeface="Arial MT"/>
                <a:cs typeface="Arial MT"/>
              </a:rPr>
              <a:t> </a:t>
            </a:r>
            <a:r>
              <a:rPr sz="2400" dirty="0">
                <a:latin typeface="Arial MT"/>
                <a:cs typeface="Arial MT"/>
              </a:rPr>
              <a:t>MPI</a:t>
            </a:r>
            <a:r>
              <a:rPr sz="2400" spc="-55" dirty="0">
                <a:latin typeface="Arial MT"/>
                <a:cs typeface="Arial MT"/>
              </a:rPr>
              <a:t> </a:t>
            </a:r>
            <a:r>
              <a:rPr sz="2400" spc="-10" dirty="0">
                <a:latin typeface="Arial MT"/>
                <a:cs typeface="Arial MT"/>
              </a:rPr>
              <a:t>standard.</a:t>
            </a:r>
            <a:endParaRPr sz="2400">
              <a:latin typeface="Arial MT"/>
              <a:cs typeface="Arial MT"/>
            </a:endParaRPr>
          </a:p>
          <a:p>
            <a:pPr marL="393065" indent="-380365">
              <a:lnSpc>
                <a:spcPct val="100000"/>
              </a:lnSpc>
              <a:spcBef>
                <a:spcPts val="994"/>
              </a:spcBef>
              <a:buChar char="•"/>
              <a:tabLst>
                <a:tab pos="393065" algn="l"/>
              </a:tabLst>
            </a:pPr>
            <a:r>
              <a:rPr sz="2400" dirty="0">
                <a:latin typeface="Arial MT"/>
                <a:cs typeface="Arial MT"/>
              </a:rPr>
              <a:t>The</a:t>
            </a:r>
            <a:r>
              <a:rPr sz="2400" spc="-50" dirty="0">
                <a:latin typeface="Arial MT"/>
                <a:cs typeface="Arial MT"/>
              </a:rPr>
              <a:t> </a:t>
            </a:r>
            <a:r>
              <a:rPr sz="2400" dirty="0">
                <a:latin typeface="Arial MT"/>
                <a:cs typeface="Arial MT"/>
              </a:rPr>
              <a:t>extra</a:t>
            </a:r>
            <a:r>
              <a:rPr sz="2400" spc="-45" dirty="0">
                <a:latin typeface="Arial MT"/>
                <a:cs typeface="Arial MT"/>
              </a:rPr>
              <a:t> </a:t>
            </a:r>
            <a:r>
              <a:rPr sz="2400" dirty="0">
                <a:latin typeface="Arial MT"/>
                <a:cs typeface="Arial MT"/>
              </a:rPr>
              <a:t>“s”</a:t>
            </a:r>
            <a:r>
              <a:rPr sz="2400" spc="-50" dirty="0">
                <a:latin typeface="Arial MT"/>
                <a:cs typeface="Arial MT"/>
              </a:rPr>
              <a:t> </a:t>
            </a:r>
            <a:r>
              <a:rPr sz="2400" dirty="0">
                <a:latin typeface="Arial MT"/>
                <a:cs typeface="Arial MT"/>
              </a:rPr>
              <a:t>stands</a:t>
            </a:r>
            <a:r>
              <a:rPr sz="2400" spc="-55" dirty="0">
                <a:latin typeface="Arial MT"/>
                <a:cs typeface="Arial MT"/>
              </a:rPr>
              <a:t> </a:t>
            </a:r>
            <a:r>
              <a:rPr sz="2400" dirty="0">
                <a:latin typeface="Arial MT"/>
                <a:cs typeface="Arial MT"/>
              </a:rPr>
              <a:t>for</a:t>
            </a:r>
            <a:r>
              <a:rPr sz="2400" spc="-50" dirty="0">
                <a:latin typeface="Arial MT"/>
                <a:cs typeface="Arial MT"/>
              </a:rPr>
              <a:t> </a:t>
            </a:r>
            <a:r>
              <a:rPr sz="2400" dirty="0">
                <a:latin typeface="Arial MT"/>
                <a:cs typeface="Arial MT"/>
              </a:rPr>
              <a:t>synchronous</a:t>
            </a:r>
            <a:r>
              <a:rPr sz="2400" spc="-20" dirty="0">
                <a:latin typeface="Arial MT"/>
                <a:cs typeface="Arial MT"/>
              </a:rPr>
              <a:t> </a:t>
            </a:r>
            <a:r>
              <a:rPr sz="2400" dirty="0">
                <a:latin typeface="Arial MT"/>
                <a:cs typeface="Arial MT"/>
              </a:rPr>
              <a:t>and</a:t>
            </a:r>
            <a:r>
              <a:rPr sz="2400" spc="-50" dirty="0">
                <a:latin typeface="Arial MT"/>
                <a:cs typeface="Arial MT"/>
              </a:rPr>
              <a:t> </a:t>
            </a:r>
            <a:r>
              <a:rPr sz="2400" dirty="0">
                <a:latin typeface="Arial MT"/>
                <a:cs typeface="Arial MT"/>
              </a:rPr>
              <a:t>MPI_Ssend</a:t>
            </a:r>
            <a:r>
              <a:rPr sz="2400" spc="-35" dirty="0">
                <a:latin typeface="Arial MT"/>
                <a:cs typeface="Arial MT"/>
              </a:rPr>
              <a:t> </a:t>
            </a:r>
            <a:r>
              <a:rPr sz="2400" dirty="0">
                <a:latin typeface="Arial MT"/>
                <a:cs typeface="Arial MT"/>
              </a:rPr>
              <a:t>is</a:t>
            </a:r>
            <a:r>
              <a:rPr sz="2400" spc="-50" dirty="0">
                <a:latin typeface="Arial MT"/>
                <a:cs typeface="Arial MT"/>
              </a:rPr>
              <a:t> </a:t>
            </a:r>
            <a:r>
              <a:rPr sz="2400" spc="-10" dirty="0">
                <a:latin typeface="Arial MT"/>
                <a:cs typeface="Arial MT"/>
              </a:rPr>
              <a:t>guaranteed</a:t>
            </a:r>
            <a:r>
              <a:rPr sz="2400" spc="-35" dirty="0">
                <a:latin typeface="Arial MT"/>
                <a:cs typeface="Arial MT"/>
              </a:rPr>
              <a:t> </a:t>
            </a:r>
            <a:r>
              <a:rPr sz="2400" spc="-25" dirty="0">
                <a:latin typeface="Arial MT"/>
                <a:cs typeface="Arial MT"/>
              </a:rPr>
              <a:t>to</a:t>
            </a:r>
            <a:endParaRPr sz="2400">
              <a:latin typeface="Arial MT"/>
              <a:cs typeface="Arial MT"/>
            </a:endParaRPr>
          </a:p>
          <a:p>
            <a:pPr marL="393700">
              <a:lnSpc>
                <a:spcPct val="100000"/>
              </a:lnSpc>
              <a:spcBef>
                <a:spcPts val="5"/>
              </a:spcBef>
            </a:pPr>
            <a:r>
              <a:rPr sz="2400" dirty="0">
                <a:latin typeface="Arial MT"/>
                <a:cs typeface="Arial MT"/>
              </a:rPr>
              <a:t>block</a:t>
            </a:r>
            <a:r>
              <a:rPr sz="2400" spc="-80" dirty="0">
                <a:latin typeface="Arial MT"/>
                <a:cs typeface="Arial MT"/>
              </a:rPr>
              <a:t> </a:t>
            </a:r>
            <a:r>
              <a:rPr sz="2400" dirty="0">
                <a:latin typeface="Arial MT"/>
                <a:cs typeface="Arial MT"/>
              </a:rPr>
              <a:t>until</a:t>
            </a:r>
            <a:r>
              <a:rPr sz="2400" spc="-80" dirty="0">
                <a:latin typeface="Arial MT"/>
                <a:cs typeface="Arial MT"/>
              </a:rPr>
              <a:t> </a:t>
            </a:r>
            <a:r>
              <a:rPr sz="2400" dirty="0">
                <a:latin typeface="Arial MT"/>
                <a:cs typeface="Arial MT"/>
              </a:rPr>
              <a:t>the</a:t>
            </a:r>
            <a:r>
              <a:rPr sz="2400" spc="-85" dirty="0">
                <a:latin typeface="Arial MT"/>
                <a:cs typeface="Arial MT"/>
              </a:rPr>
              <a:t> </a:t>
            </a:r>
            <a:r>
              <a:rPr sz="2400" dirty="0">
                <a:latin typeface="Arial MT"/>
                <a:cs typeface="Arial MT"/>
              </a:rPr>
              <a:t>matching</a:t>
            </a:r>
            <a:r>
              <a:rPr sz="2400" spc="-80" dirty="0">
                <a:latin typeface="Arial MT"/>
                <a:cs typeface="Arial MT"/>
              </a:rPr>
              <a:t> </a:t>
            </a:r>
            <a:r>
              <a:rPr sz="2400" dirty="0">
                <a:latin typeface="Arial MT"/>
                <a:cs typeface="Arial MT"/>
              </a:rPr>
              <a:t>receive</a:t>
            </a:r>
            <a:r>
              <a:rPr sz="2400" spc="-80" dirty="0">
                <a:latin typeface="Arial MT"/>
                <a:cs typeface="Arial MT"/>
              </a:rPr>
              <a:t> </a:t>
            </a:r>
            <a:r>
              <a:rPr sz="2400" spc="-10" dirty="0">
                <a:latin typeface="Arial MT"/>
                <a:cs typeface="Arial MT"/>
              </a:rPr>
              <a:t>starts.</a:t>
            </a:r>
            <a:endParaRPr sz="2400">
              <a:latin typeface="Arial MT"/>
              <a:cs typeface="Arial MT"/>
            </a:endParaRPr>
          </a:p>
        </p:txBody>
      </p:sp>
      <p:pic>
        <p:nvPicPr>
          <p:cNvPr id="4" name="object 4"/>
          <p:cNvPicPr/>
          <p:nvPr/>
        </p:nvPicPr>
        <p:blipFill>
          <a:blip r:embed="rId2" cstate="print"/>
          <a:stretch>
            <a:fillRect/>
          </a:stretch>
        </p:blipFill>
        <p:spPr>
          <a:xfrm>
            <a:off x="3184700" y="3954199"/>
            <a:ext cx="5411578" cy="821689"/>
          </a:xfrm>
          <a:prstGeom prst="rect">
            <a:avLst/>
          </a:prstGeom>
        </p:spPr>
      </p:pic>
      <p:pic>
        <p:nvPicPr>
          <p:cNvPr id="5" name="object 5"/>
          <p:cNvPicPr/>
          <p:nvPr/>
        </p:nvPicPr>
        <p:blipFill>
          <a:blip r:embed="rId3" cstate="print"/>
          <a:stretch>
            <a:fillRect/>
          </a:stretch>
        </p:blipFill>
        <p:spPr>
          <a:xfrm>
            <a:off x="3835908" y="4837176"/>
            <a:ext cx="4963668" cy="1255776"/>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dirty="0"/>
              <a:t>Restructuring</a:t>
            </a:r>
            <a:r>
              <a:rPr spc="-150" dirty="0"/>
              <a:t> </a:t>
            </a:r>
            <a:r>
              <a:rPr spc="-10" dirty="0"/>
              <a:t>communication</a:t>
            </a:r>
          </a:p>
        </p:txBody>
      </p:sp>
      <p:pic>
        <p:nvPicPr>
          <p:cNvPr id="3" name="object 3"/>
          <p:cNvPicPr/>
          <p:nvPr/>
        </p:nvPicPr>
        <p:blipFill>
          <a:blip r:embed="rId2" cstate="print"/>
          <a:stretch>
            <a:fillRect/>
          </a:stretch>
        </p:blipFill>
        <p:spPr>
          <a:xfrm>
            <a:off x="2208276" y="1412747"/>
            <a:ext cx="7598664" cy="790955"/>
          </a:xfrm>
          <a:prstGeom prst="rect">
            <a:avLst/>
          </a:prstGeom>
        </p:spPr>
      </p:pic>
      <p:pic>
        <p:nvPicPr>
          <p:cNvPr id="4" name="object 4"/>
          <p:cNvPicPr/>
          <p:nvPr/>
        </p:nvPicPr>
        <p:blipFill>
          <a:blip r:embed="rId3" cstate="print"/>
          <a:stretch>
            <a:fillRect/>
          </a:stretch>
        </p:blipFill>
        <p:spPr>
          <a:xfrm>
            <a:off x="1991867" y="3357371"/>
            <a:ext cx="8180832" cy="2314955"/>
          </a:xfrm>
          <a:prstGeom prst="rect">
            <a:avLst/>
          </a:prstGeom>
        </p:spPr>
      </p:pic>
      <p:pic>
        <p:nvPicPr>
          <p:cNvPr id="5" name="object 5"/>
          <p:cNvPicPr/>
          <p:nvPr/>
        </p:nvPicPr>
        <p:blipFill>
          <a:blip r:embed="rId4" cstate="print"/>
          <a:stretch>
            <a:fillRect/>
          </a:stretch>
        </p:blipFill>
        <p:spPr>
          <a:xfrm>
            <a:off x="4982590" y="2304795"/>
            <a:ext cx="560959" cy="307339"/>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10" dirty="0"/>
              <a:t>MPI_Sendrecv</a:t>
            </a:r>
          </a:p>
        </p:txBody>
      </p:sp>
      <p:sp>
        <p:nvSpPr>
          <p:cNvPr id="3" name="object 3"/>
          <p:cNvSpPr txBox="1"/>
          <p:nvPr/>
        </p:nvSpPr>
        <p:spPr>
          <a:xfrm>
            <a:off x="850493" y="1252397"/>
            <a:ext cx="10304780" cy="2362200"/>
          </a:xfrm>
          <a:prstGeom prst="rect">
            <a:avLst/>
          </a:prstGeom>
        </p:spPr>
        <p:txBody>
          <a:bodyPr vert="horz" wrap="square" lIns="0" tIns="138430" rIns="0" bIns="0" rtlCol="0">
            <a:spAutoFit/>
          </a:bodyPr>
          <a:lstStyle/>
          <a:p>
            <a:pPr marL="393065" indent="-380365">
              <a:lnSpc>
                <a:spcPct val="100000"/>
              </a:lnSpc>
              <a:spcBef>
                <a:spcPts val="1090"/>
              </a:spcBef>
              <a:buChar char="•"/>
              <a:tabLst>
                <a:tab pos="393065" algn="l"/>
              </a:tabLst>
            </a:pPr>
            <a:r>
              <a:rPr sz="2400" dirty="0">
                <a:latin typeface="Arial MT"/>
                <a:cs typeface="Arial MT"/>
              </a:rPr>
              <a:t>An</a:t>
            </a:r>
            <a:r>
              <a:rPr sz="2400" spc="-90" dirty="0">
                <a:latin typeface="Arial MT"/>
                <a:cs typeface="Arial MT"/>
              </a:rPr>
              <a:t> </a:t>
            </a:r>
            <a:r>
              <a:rPr sz="2400" dirty="0">
                <a:latin typeface="Arial MT"/>
                <a:cs typeface="Arial MT"/>
              </a:rPr>
              <a:t>alternative</a:t>
            </a:r>
            <a:r>
              <a:rPr sz="2400" spc="-65" dirty="0">
                <a:latin typeface="Arial MT"/>
                <a:cs typeface="Arial MT"/>
              </a:rPr>
              <a:t> </a:t>
            </a:r>
            <a:r>
              <a:rPr sz="2400" dirty="0">
                <a:latin typeface="Arial MT"/>
                <a:cs typeface="Arial MT"/>
              </a:rPr>
              <a:t>to</a:t>
            </a:r>
            <a:r>
              <a:rPr sz="2400" spc="-80" dirty="0">
                <a:latin typeface="Arial MT"/>
                <a:cs typeface="Arial MT"/>
              </a:rPr>
              <a:t> </a:t>
            </a:r>
            <a:r>
              <a:rPr sz="2400" dirty="0">
                <a:latin typeface="Arial MT"/>
                <a:cs typeface="Arial MT"/>
              </a:rPr>
              <a:t>scheduling</a:t>
            </a:r>
            <a:r>
              <a:rPr sz="2400" spc="-35" dirty="0">
                <a:latin typeface="Arial MT"/>
                <a:cs typeface="Arial MT"/>
              </a:rPr>
              <a:t> </a:t>
            </a:r>
            <a:r>
              <a:rPr sz="2400" dirty="0">
                <a:latin typeface="Arial MT"/>
                <a:cs typeface="Arial MT"/>
              </a:rPr>
              <a:t>the</a:t>
            </a:r>
            <a:r>
              <a:rPr sz="2400" spc="-80" dirty="0">
                <a:latin typeface="Arial MT"/>
                <a:cs typeface="Arial MT"/>
              </a:rPr>
              <a:t> </a:t>
            </a:r>
            <a:r>
              <a:rPr sz="2400" spc="-10" dirty="0">
                <a:latin typeface="Arial MT"/>
                <a:cs typeface="Arial MT"/>
              </a:rPr>
              <a:t>communications</a:t>
            </a:r>
            <a:r>
              <a:rPr sz="2400" spc="-65" dirty="0">
                <a:latin typeface="Arial MT"/>
                <a:cs typeface="Arial MT"/>
              </a:rPr>
              <a:t> </a:t>
            </a:r>
            <a:r>
              <a:rPr sz="2400" spc="-10" dirty="0">
                <a:latin typeface="Arial MT"/>
                <a:cs typeface="Arial MT"/>
              </a:rPr>
              <a:t>ourselves.</a:t>
            </a:r>
            <a:endParaRPr sz="2400">
              <a:latin typeface="Arial MT"/>
              <a:cs typeface="Arial MT"/>
            </a:endParaRPr>
          </a:p>
          <a:p>
            <a:pPr marL="393065" indent="-380365">
              <a:lnSpc>
                <a:spcPct val="100000"/>
              </a:lnSpc>
              <a:spcBef>
                <a:spcPts val="994"/>
              </a:spcBef>
              <a:buChar char="•"/>
              <a:tabLst>
                <a:tab pos="393065" algn="l"/>
              </a:tabLst>
            </a:pPr>
            <a:r>
              <a:rPr sz="2400" dirty="0">
                <a:latin typeface="Arial MT"/>
                <a:cs typeface="Arial MT"/>
              </a:rPr>
              <a:t>Carries</a:t>
            </a:r>
            <a:r>
              <a:rPr sz="2400" spc="-50" dirty="0">
                <a:latin typeface="Arial MT"/>
                <a:cs typeface="Arial MT"/>
              </a:rPr>
              <a:t> </a:t>
            </a:r>
            <a:r>
              <a:rPr sz="2400" dirty="0">
                <a:latin typeface="Arial MT"/>
                <a:cs typeface="Arial MT"/>
              </a:rPr>
              <a:t>out</a:t>
            </a:r>
            <a:r>
              <a:rPr sz="2400" spc="-60" dirty="0">
                <a:latin typeface="Arial MT"/>
                <a:cs typeface="Arial MT"/>
              </a:rPr>
              <a:t> </a:t>
            </a:r>
            <a:r>
              <a:rPr sz="2400" dirty="0">
                <a:latin typeface="Arial MT"/>
                <a:cs typeface="Arial MT"/>
              </a:rPr>
              <a:t>a</a:t>
            </a:r>
            <a:r>
              <a:rPr sz="2400" spc="-65" dirty="0">
                <a:latin typeface="Arial MT"/>
                <a:cs typeface="Arial MT"/>
              </a:rPr>
              <a:t> </a:t>
            </a:r>
            <a:r>
              <a:rPr sz="2400" dirty="0">
                <a:latin typeface="Arial MT"/>
                <a:cs typeface="Arial MT"/>
              </a:rPr>
              <a:t>blocking</a:t>
            </a:r>
            <a:r>
              <a:rPr sz="2400" spc="-30" dirty="0">
                <a:latin typeface="Arial MT"/>
                <a:cs typeface="Arial MT"/>
              </a:rPr>
              <a:t> </a:t>
            </a:r>
            <a:r>
              <a:rPr sz="2400" dirty="0">
                <a:latin typeface="Arial MT"/>
                <a:cs typeface="Arial MT"/>
              </a:rPr>
              <a:t>send</a:t>
            </a:r>
            <a:r>
              <a:rPr sz="2400" spc="-60" dirty="0">
                <a:latin typeface="Arial MT"/>
                <a:cs typeface="Arial MT"/>
              </a:rPr>
              <a:t> </a:t>
            </a:r>
            <a:r>
              <a:rPr sz="2400" dirty="0">
                <a:latin typeface="Arial MT"/>
                <a:cs typeface="Arial MT"/>
              </a:rPr>
              <a:t>and</a:t>
            </a:r>
            <a:r>
              <a:rPr sz="2400" spc="-55" dirty="0">
                <a:latin typeface="Arial MT"/>
                <a:cs typeface="Arial MT"/>
              </a:rPr>
              <a:t> </a:t>
            </a:r>
            <a:r>
              <a:rPr sz="2400" dirty="0">
                <a:latin typeface="Arial MT"/>
                <a:cs typeface="Arial MT"/>
              </a:rPr>
              <a:t>a</a:t>
            </a:r>
            <a:r>
              <a:rPr sz="2400" spc="-55" dirty="0">
                <a:latin typeface="Arial MT"/>
                <a:cs typeface="Arial MT"/>
              </a:rPr>
              <a:t> </a:t>
            </a:r>
            <a:r>
              <a:rPr sz="2400" dirty="0">
                <a:latin typeface="Arial MT"/>
                <a:cs typeface="Arial MT"/>
              </a:rPr>
              <a:t>receive</a:t>
            </a:r>
            <a:r>
              <a:rPr sz="2400" spc="-60" dirty="0">
                <a:latin typeface="Arial MT"/>
                <a:cs typeface="Arial MT"/>
              </a:rPr>
              <a:t> </a:t>
            </a:r>
            <a:r>
              <a:rPr sz="2400" dirty="0">
                <a:latin typeface="Arial MT"/>
                <a:cs typeface="Arial MT"/>
              </a:rPr>
              <a:t>in</a:t>
            </a:r>
            <a:r>
              <a:rPr sz="2400" spc="-70" dirty="0">
                <a:latin typeface="Arial MT"/>
                <a:cs typeface="Arial MT"/>
              </a:rPr>
              <a:t> </a:t>
            </a:r>
            <a:r>
              <a:rPr sz="2400" dirty="0">
                <a:latin typeface="Arial MT"/>
                <a:cs typeface="Arial MT"/>
              </a:rPr>
              <a:t>a</a:t>
            </a:r>
            <a:r>
              <a:rPr sz="2400" spc="-55" dirty="0">
                <a:latin typeface="Arial MT"/>
                <a:cs typeface="Arial MT"/>
              </a:rPr>
              <a:t> </a:t>
            </a:r>
            <a:r>
              <a:rPr sz="2400" dirty="0">
                <a:latin typeface="Arial MT"/>
                <a:cs typeface="Arial MT"/>
              </a:rPr>
              <a:t>single</a:t>
            </a:r>
            <a:r>
              <a:rPr sz="2400" spc="-45" dirty="0">
                <a:latin typeface="Arial MT"/>
                <a:cs typeface="Arial MT"/>
              </a:rPr>
              <a:t> </a:t>
            </a:r>
            <a:r>
              <a:rPr sz="2400" spc="-10" dirty="0">
                <a:latin typeface="Arial MT"/>
                <a:cs typeface="Arial MT"/>
              </a:rPr>
              <a:t>call.</a:t>
            </a:r>
            <a:endParaRPr sz="2400">
              <a:latin typeface="Arial MT"/>
              <a:cs typeface="Arial MT"/>
            </a:endParaRPr>
          </a:p>
          <a:p>
            <a:pPr marL="393065" indent="-380365">
              <a:lnSpc>
                <a:spcPct val="100000"/>
              </a:lnSpc>
              <a:spcBef>
                <a:spcPts val="1010"/>
              </a:spcBef>
              <a:buChar char="•"/>
              <a:tabLst>
                <a:tab pos="393065" algn="l"/>
              </a:tabLst>
            </a:pPr>
            <a:r>
              <a:rPr sz="2400" dirty="0">
                <a:latin typeface="Arial MT"/>
                <a:cs typeface="Arial MT"/>
              </a:rPr>
              <a:t>The</a:t>
            </a:r>
            <a:r>
              <a:rPr sz="2400" spc="-60" dirty="0">
                <a:latin typeface="Arial MT"/>
                <a:cs typeface="Arial MT"/>
              </a:rPr>
              <a:t> </a:t>
            </a:r>
            <a:r>
              <a:rPr sz="2400" dirty="0">
                <a:latin typeface="Arial MT"/>
                <a:cs typeface="Arial MT"/>
              </a:rPr>
              <a:t>dest</a:t>
            </a:r>
            <a:r>
              <a:rPr sz="2400" spc="-55" dirty="0">
                <a:latin typeface="Arial MT"/>
                <a:cs typeface="Arial MT"/>
              </a:rPr>
              <a:t> </a:t>
            </a:r>
            <a:r>
              <a:rPr sz="2400" dirty="0">
                <a:latin typeface="Arial MT"/>
                <a:cs typeface="Arial MT"/>
              </a:rPr>
              <a:t>and</a:t>
            </a:r>
            <a:r>
              <a:rPr sz="2400" spc="-50" dirty="0">
                <a:latin typeface="Arial MT"/>
                <a:cs typeface="Arial MT"/>
              </a:rPr>
              <a:t> </a:t>
            </a:r>
            <a:r>
              <a:rPr sz="2400" dirty="0">
                <a:latin typeface="Arial MT"/>
                <a:cs typeface="Arial MT"/>
              </a:rPr>
              <a:t>the</a:t>
            </a:r>
            <a:r>
              <a:rPr sz="2400" spc="-50" dirty="0">
                <a:latin typeface="Arial MT"/>
                <a:cs typeface="Arial MT"/>
              </a:rPr>
              <a:t> </a:t>
            </a:r>
            <a:r>
              <a:rPr sz="2400" dirty="0">
                <a:latin typeface="Arial MT"/>
                <a:cs typeface="Arial MT"/>
              </a:rPr>
              <a:t>source</a:t>
            </a:r>
            <a:r>
              <a:rPr sz="2400" spc="-40" dirty="0">
                <a:latin typeface="Arial MT"/>
                <a:cs typeface="Arial MT"/>
              </a:rPr>
              <a:t> </a:t>
            </a:r>
            <a:r>
              <a:rPr sz="2400" dirty="0">
                <a:latin typeface="Arial MT"/>
                <a:cs typeface="Arial MT"/>
              </a:rPr>
              <a:t>can</a:t>
            </a:r>
            <a:r>
              <a:rPr sz="2400" spc="-50" dirty="0">
                <a:latin typeface="Arial MT"/>
                <a:cs typeface="Arial MT"/>
              </a:rPr>
              <a:t> </a:t>
            </a:r>
            <a:r>
              <a:rPr sz="2400" dirty="0">
                <a:latin typeface="Arial MT"/>
                <a:cs typeface="Arial MT"/>
              </a:rPr>
              <a:t>be</a:t>
            </a:r>
            <a:r>
              <a:rPr sz="2400" spc="-50" dirty="0">
                <a:latin typeface="Arial MT"/>
                <a:cs typeface="Arial MT"/>
              </a:rPr>
              <a:t> </a:t>
            </a:r>
            <a:r>
              <a:rPr sz="2400" dirty="0">
                <a:latin typeface="Arial MT"/>
                <a:cs typeface="Arial MT"/>
              </a:rPr>
              <a:t>the</a:t>
            </a:r>
            <a:r>
              <a:rPr sz="2400" spc="-50" dirty="0">
                <a:latin typeface="Arial MT"/>
                <a:cs typeface="Arial MT"/>
              </a:rPr>
              <a:t> </a:t>
            </a:r>
            <a:r>
              <a:rPr sz="2400" dirty="0">
                <a:latin typeface="Arial MT"/>
                <a:cs typeface="Arial MT"/>
              </a:rPr>
              <a:t>same</a:t>
            </a:r>
            <a:r>
              <a:rPr sz="2400" spc="-50" dirty="0">
                <a:latin typeface="Arial MT"/>
                <a:cs typeface="Arial MT"/>
              </a:rPr>
              <a:t> </a:t>
            </a:r>
            <a:r>
              <a:rPr sz="2400" dirty="0">
                <a:latin typeface="Arial MT"/>
                <a:cs typeface="Arial MT"/>
              </a:rPr>
              <a:t>or</a:t>
            </a:r>
            <a:r>
              <a:rPr sz="2400" spc="-50" dirty="0">
                <a:latin typeface="Arial MT"/>
                <a:cs typeface="Arial MT"/>
              </a:rPr>
              <a:t> </a:t>
            </a:r>
            <a:r>
              <a:rPr sz="2400" spc="-10" dirty="0">
                <a:latin typeface="Arial MT"/>
                <a:cs typeface="Arial MT"/>
              </a:rPr>
              <a:t>different.</a:t>
            </a:r>
            <a:endParaRPr sz="2400">
              <a:latin typeface="Arial MT"/>
              <a:cs typeface="Arial MT"/>
            </a:endParaRPr>
          </a:p>
          <a:p>
            <a:pPr marL="393700" marR="5080" indent="-381000">
              <a:lnSpc>
                <a:spcPct val="100000"/>
              </a:lnSpc>
              <a:spcBef>
                <a:spcPts val="1000"/>
              </a:spcBef>
              <a:buChar char="•"/>
              <a:tabLst>
                <a:tab pos="393700" algn="l"/>
              </a:tabLst>
            </a:pPr>
            <a:r>
              <a:rPr sz="2400" dirty="0">
                <a:latin typeface="Arial MT"/>
                <a:cs typeface="Arial MT"/>
              </a:rPr>
              <a:t>Especially</a:t>
            </a:r>
            <a:r>
              <a:rPr sz="2400" spc="-60" dirty="0">
                <a:latin typeface="Arial MT"/>
                <a:cs typeface="Arial MT"/>
              </a:rPr>
              <a:t> </a:t>
            </a:r>
            <a:r>
              <a:rPr sz="2400" dirty="0">
                <a:latin typeface="Arial MT"/>
                <a:cs typeface="Arial MT"/>
              </a:rPr>
              <a:t>useful</a:t>
            </a:r>
            <a:r>
              <a:rPr sz="2400" spc="-80" dirty="0">
                <a:latin typeface="Arial MT"/>
                <a:cs typeface="Arial MT"/>
              </a:rPr>
              <a:t> </a:t>
            </a:r>
            <a:r>
              <a:rPr sz="2400" dirty="0">
                <a:latin typeface="Arial MT"/>
                <a:cs typeface="Arial MT"/>
              </a:rPr>
              <a:t>because</a:t>
            </a:r>
            <a:r>
              <a:rPr sz="2400" spc="-85" dirty="0">
                <a:latin typeface="Arial MT"/>
                <a:cs typeface="Arial MT"/>
              </a:rPr>
              <a:t> </a:t>
            </a:r>
            <a:r>
              <a:rPr sz="2400" dirty="0">
                <a:latin typeface="Arial MT"/>
                <a:cs typeface="Arial MT"/>
              </a:rPr>
              <a:t>MPI</a:t>
            </a:r>
            <a:r>
              <a:rPr sz="2400" spc="-85" dirty="0">
                <a:latin typeface="Arial MT"/>
                <a:cs typeface="Arial MT"/>
              </a:rPr>
              <a:t> </a:t>
            </a:r>
            <a:r>
              <a:rPr sz="2400" dirty="0">
                <a:latin typeface="Arial MT"/>
                <a:cs typeface="Arial MT"/>
              </a:rPr>
              <a:t>schedules</a:t>
            </a:r>
            <a:r>
              <a:rPr sz="2400" spc="-70" dirty="0">
                <a:latin typeface="Arial MT"/>
                <a:cs typeface="Arial MT"/>
              </a:rPr>
              <a:t> </a:t>
            </a:r>
            <a:r>
              <a:rPr sz="2400" dirty="0">
                <a:latin typeface="Arial MT"/>
                <a:cs typeface="Arial MT"/>
              </a:rPr>
              <a:t>the</a:t>
            </a:r>
            <a:r>
              <a:rPr sz="2400" spc="-85" dirty="0">
                <a:latin typeface="Arial MT"/>
                <a:cs typeface="Arial MT"/>
              </a:rPr>
              <a:t> </a:t>
            </a:r>
            <a:r>
              <a:rPr sz="2400" dirty="0">
                <a:latin typeface="Arial MT"/>
                <a:cs typeface="Arial MT"/>
              </a:rPr>
              <a:t>communications</a:t>
            </a:r>
            <a:r>
              <a:rPr sz="2400" spc="-60" dirty="0">
                <a:latin typeface="Arial MT"/>
                <a:cs typeface="Arial MT"/>
              </a:rPr>
              <a:t> </a:t>
            </a:r>
            <a:r>
              <a:rPr sz="2400" dirty="0">
                <a:latin typeface="Arial MT"/>
                <a:cs typeface="Arial MT"/>
              </a:rPr>
              <a:t>so</a:t>
            </a:r>
            <a:r>
              <a:rPr sz="2400" spc="-95" dirty="0">
                <a:latin typeface="Arial MT"/>
                <a:cs typeface="Arial MT"/>
              </a:rPr>
              <a:t> </a:t>
            </a:r>
            <a:r>
              <a:rPr sz="2400" dirty="0">
                <a:latin typeface="Arial MT"/>
                <a:cs typeface="Arial MT"/>
              </a:rPr>
              <a:t>that</a:t>
            </a:r>
            <a:r>
              <a:rPr sz="2400" spc="-85" dirty="0">
                <a:latin typeface="Arial MT"/>
                <a:cs typeface="Arial MT"/>
              </a:rPr>
              <a:t> </a:t>
            </a:r>
            <a:r>
              <a:rPr sz="2400" spc="-25" dirty="0">
                <a:latin typeface="Arial MT"/>
                <a:cs typeface="Arial MT"/>
              </a:rPr>
              <a:t>the </a:t>
            </a:r>
            <a:r>
              <a:rPr sz="2400" dirty="0">
                <a:latin typeface="Arial MT"/>
                <a:cs typeface="Arial MT"/>
              </a:rPr>
              <a:t>program</a:t>
            </a:r>
            <a:r>
              <a:rPr sz="2400" spc="-70" dirty="0">
                <a:latin typeface="Arial MT"/>
                <a:cs typeface="Arial MT"/>
              </a:rPr>
              <a:t> </a:t>
            </a:r>
            <a:r>
              <a:rPr sz="2400" dirty="0">
                <a:latin typeface="Arial MT"/>
                <a:cs typeface="Arial MT"/>
              </a:rPr>
              <a:t>won’t</a:t>
            </a:r>
            <a:r>
              <a:rPr sz="2400" spc="-50" dirty="0">
                <a:latin typeface="Arial MT"/>
                <a:cs typeface="Arial MT"/>
              </a:rPr>
              <a:t> </a:t>
            </a:r>
            <a:r>
              <a:rPr sz="2400" dirty="0">
                <a:latin typeface="Arial MT"/>
                <a:cs typeface="Arial MT"/>
              </a:rPr>
              <a:t>hang</a:t>
            </a:r>
            <a:r>
              <a:rPr sz="2400" spc="-60" dirty="0">
                <a:latin typeface="Arial MT"/>
                <a:cs typeface="Arial MT"/>
              </a:rPr>
              <a:t> </a:t>
            </a:r>
            <a:r>
              <a:rPr sz="2400" dirty="0">
                <a:latin typeface="Arial MT"/>
                <a:cs typeface="Arial MT"/>
              </a:rPr>
              <a:t>or</a:t>
            </a:r>
            <a:r>
              <a:rPr sz="2400" spc="-75" dirty="0">
                <a:latin typeface="Arial MT"/>
                <a:cs typeface="Arial MT"/>
              </a:rPr>
              <a:t> </a:t>
            </a:r>
            <a:r>
              <a:rPr sz="2400" spc="-10" dirty="0">
                <a:latin typeface="Arial MT"/>
                <a:cs typeface="Arial MT"/>
              </a:rPr>
              <a:t>crash.</a:t>
            </a:r>
            <a:endParaRPr sz="2400">
              <a:latin typeface="Arial MT"/>
              <a:cs typeface="Arial MT"/>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10" dirty="0"/>
              <a:t>MPI_Sendrecv</a:t>
            </a:r>
          </a:p>
        </p:txBody>
      </p:sp>
      <p:grpSp>
        <p:nvGrpSpPr>
          <p:cNvPr id="3" name="object 3"/>
          <p:cNvGrpSpPr/>
          <p:nvPr/>
        </p:nvGrpSpPr>
        <p:grpSpPr>
          <a:xfrm>
            <a:off x="2063495" y="981455"/>
            <a:ext cx="7633970" cy="4895215"/>
            <a:chOff x="2063495" y="981455"/>
            <a:chExt cx="7633970" cy="4895215"/>
          </a:xfrm>
        </p:grpSpPr>
        <p:pic>
          <p:nvPicPr>
            <p:cNvPr id="4" name="object 4"/>
            <p:cNvPicPr/>
            <p:nvPr/>
          </p:nvPicPr>
          <p:blipFill>
            <a:blip r:embed="rId2" cstate="print"/>
            <a:stretch>
              <a:fillRect/>
            </a:stretch>
          </p:blipFill>
          <p:spPr>
            <a:xfrm>
              <a:off x="2063495" y="981455"/>
              <a:ext cx="7633716" cy="2435352"/>
            </a:xfrm>
            <a:prstGeom prst="rect">
              <a:avLst/>
            </a:prstGeom>
          </p:spPr>
        </p:pic>
        <p:pic>
          <p:nvPicPr>
            <p:cNvPr id="5" name="object 5"/>
            <p:cNvPicPr/>
            <p:nvPr/>
          </p:nvPicPr>
          <p:blipFill>
            <a:blip r:embed="rId3" cstate="print"/>
            <a:stretch>
              <a:fillRect/>
            </a:stretch>
          </p:blipFill>
          <p:spPr>
            <a:xfrm>
              <a:off x="3041903" y="3229355"/>
              <a:ext cx="6585204" cy="2647188"/>
            </a:xfrm>
            <a:prstGeom prst="rect">
              <a:avLst/>
            </a:prstGeom>
          </p:spPr>
        </p:pic>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dirty="0">
                <a:solidFill>
                  <a:srgbClr val="001F5F"/>
                </a:solidFill>
              </a:rPr>
              <a:t>MPI</a:t>
            </a:r>
            <a:r>
              <a:rPr spc="-10" dirty="0">
                <a:solidFill>
                  <a:srgbClr val="001F5F"/>
                </a:solidFill>
              </a:rPr>
              <a:t> </a:t>
            </a:r>
            <a:r>
              <a:rPr dirty="0">
                <a:solidFill>
                  <a:srgbClr val="001F5F"/>
                </a:solidFill>
              </a:rPr>
              <a:t>(Message</a:t>
            </a:r>
            <a:r>
              <a:rPr spc="-15" dirty="0">
                <a:solidFill>
                  <a:srgbClr val="001F5F"/>
                </a:solidFill>
              </a:rPr>
              <a:t> </a:t>
            </a:r>
            <a:r>
              <a:rPr dirty="0">
                <a:solidFill>
                  <a:srgbClr val="001F5F"/>
                </a:solidFill>
              </a:rPr>
              <a:t>Passing</a:t>
            </a:r>
            <a:r>
              <a:rPr spc="5" dirty="0">
                <a:solidFill>
                  <a:srgbClr val="001F5F"/>
                </a:solidFill>
              </a:rPr>
              <a:t> </a:t>
            </a:r>
            <a:r>
              <a:rPr spc="-10" dirty="0">
                <a:solidFill>
                  <a:srgbClr val="001F5F"/>
                </a:solidFill>
              </a:rPr>
              <a:t>Interface)</a:t>
            </a:r>
          </a:p>
        </p:txBody>
      </p:sp>
      <p:sp>
        <p:nvSpPr>
          <p:cNvPr id="3" name="object 3"/>
          <p:cNvSpPr txBox="1"/>
          <p:nvPr/>
        </p:nvSpPr>
        <p:spPr>
          <a:xfrm>
            <a:off x="850493" y="1341882"/>
            <a:ext cx="10529570" cy="4695825"/>
          </a:xfrm>
          <a:prstGeom prst="rect">
            <a:avLst/>
          </a:prstGeom>
        </p:spPr>
        <p:txBody>
          <a:bodyPr vert="horz" wrap="square" lIns="0" tIns="12700" rIns="0" bIns="0" rtlCol="0">
            <a:spAutoFit/>
          </a:bodyPr>
          <a:lstStyle/>
          <a:p>
            <a:pPr marL="393065" indent="-380365">
              <a:lnSpc>
                <a:spcPct val="100000"/>
              </a:lnSpc>
              <a:spcBef>
                <a:spcPts val="100"/>
              </a:spcBef>
              <a:buChar char="•"/>
              <a:tabLst>
                <a:tab pos="393065" algn="l"/>
              </a:tabLst>
            </a:pPr>
            <a:r>
              <a:rPr sz="2400" dirty="0">
                <a:latin typeface="Arial MT"/>
                <a:cs typeface="Arial MT"/>
              </a:rPr>
              <a:t>A</a:t>
            </a:r>
            <a:r>
              <a:rPr sz="2400" spc="-65" dirty="0">
                <a:latin typeface="Arial MT"/>
                <a:cs typeface="Arial MT"/>
              </a:rPr>
              <a:t> </a:t>
            </a:r>
            <a:r>
              <a:rPr sz="2400" dirty="0">
                <a:latin typeface="Arial MT"/>
                <a:cs typeface="Arial MT"/>
              </a:rPr>
              <a:t>standard</a:t>
            </a:r>
            <a:r>
              <a:rPr sz="2400" spc="-65" dirty="0">
                <a:latin typeface="Arial MT"/>
                <a:cs typeface="Arial MT"/>
              </a:rPr>
              <a:t> </a:t>
            </a:r>
            <a:r>
              <a:rPr sz="2400" dirty="0">
                <a:latin typeface="Arial MT"/>
                <a:cs typeface="Arial MT"/>
              </a:rPr>
              <a:t>message</a:t>
            </a:r>
            <a:r>
              <a:rPr sz="2400" spc="-65" dirty="0">
                <a:latin typeface="Arial MT"/>
                <a:cs typeface="Arial MT"/>
              </a:rPr>
              <a:t> </a:t>
            </a:r>
            <a:r>
              <a:rPr sz="2400" dirty="0">
                <a:latin typeface="Arial MT"/>
                <a:cs typeface="Arial MT"/>
              </a:rPr>
              <a:t>passing</a:t>
            </a:r>
            <a:r>
              <a:rPr sz="2400" spc="-55" dirty="0">
                <a:latin typeface="Arial MT"/>
                <a:cs typeface="Arial MT"/>
              </a:rPr>
              <a:t> </a:t>
            </a:r>
            <a:r>
              <a:rPr sz="2400" spc="-10" dirty="0">
                <a:latin typeface="Arial MT"/>
                <a:cs typeface="Arial MT"/>
              </a:rPr>
              <a:t>specification</a:t>
            </a:r>
            <a:r>
              <a:rPr sz="2400" spc="-40" dirty="0">
                <a:latin typeface="Arial MT"/>
                <a:cs typeface="Arial MT"/>
              </a:rPr>
              <a:t> </a:t>
            </a:r>
            <a:r>
              <a:rPr sz="2400" dirty="0">
                <a:latin typeface="Arial MT"/>
                <a:cs typeface="Arial MT"/>
              </a:rPr>
              <a:t>for</a:t>
            </a:r>
            <a:r>
              <a:rPr sz="2400" spc="-75" dirty="0">
                <a:latin typeface="Arial MT"/>
                <a:cs typeface="Arial MT"/>
              </a:rPr>
              <a:t> </a:t>
            </a:r>
            <a:r>
              <a:rPr sz="2400" dirty="0">
                <a:latin typeface="Arial MT"/>
                <a:cs typeface="Arial MT"/>
              </a:rPr>
              <a:t>the</a:t>
            </a:r>
            <a:r>
              <a:rPr sz="2400" spc="-65" dirty="0">
                <a:latin typeface="Arial MT"/>
                <a:cs typeface="Arial MT"/>
              </a:rPr>
              <a:t> </a:t>
            </a:r>
            <a:r>
              <a:rPr sz="2400" dirty="0">
                <a:latin typeface="Arial MT"/>
                <a:cs typeface="Arial MT"/>
              </a:rPr>
              <a:t>vendors</a:t>
            </a:r>
            <a:r>
              <a:rPr sz="2400" spc="-65" dirty="0">
                <a:latin typeface="Arial MT"/>
                <a:cs typeface="Arial MT"/>
              </a:rPr>
              <a:t> </a:t>
            </a:r>
            <a:r>
              <a:rPr sz="2400" dirty="0">
                <a:latin typeface="Arial MT"/>
                <a:cs typeface="Arial MT"/>
              </a:rPr>
              <a:t>to</a:t>
            </a:r>
            <a:r>
              <a:rPr sz="2400" spc="-70" dirty="0">
                <a:latin typeface="Arial MT"/>
                <a:cs typeface="Arial MT"/>
              </a:rPr>
              <a:t> </a:t>
            </a:r>
            <a:r>
              <a:rPr sz="2400" spc="-10" dirty="0">
                <a:latin typeface="Arial MT"/>
                <a:cs typeface="Arial MT"/>
              </a:rPr>
              <a:t>implement</a:t>
            </a:r>
            <a:endParaRPr sz="2400">
              <a:latin typeface="Arial MT"/>
              <a:cs typeface="Arial MT"/>
            </a:endParaRPr>
          </a:p>
          <a:p>
            <a:pPr>
              <a:lnSpc>
                <a:spcPct val="100000"/>
              </a:lnSpc>
              <a:spcBef>
                <a:spcPts val="1115"/>
              </a:spcBef>
              <a:buFont typeface="Arial MT"/>
              <a:buChar char="•"/>
            </a:pPr>
            <a:endParaRPr sz="2400">
              <a:latin typeface="Arial MT"/>
              <a:cs typeface="Arial MT"/>
            </a:endParaRPr>
          </a:p>
          <a:p>
            <a:pPr marL="393065" indent="-380365">
              <a:lnSpc>
                <a:spcPct val="100000"/>
              </a:lnSpc>
              <a:buChar char="•"/>
              <a:tabLst>
                <a:tab pos="393065" algn="l"/>
              </a:tabLst>
            </a:pPr>
            <a:r>
              <a:rPr sz="2400" dirty="0">
                <a:latin typeface="Arial MT"/>
                <a:cs typeface="Arial MT"/>
              </a:rPr>
              <a:t>Context:</a:t>
            </a:r>
            <a:r>
              <a:rPr sz="2400" spc="-110" dirty="0">
                <a:latin typeface="Arial MT"/>
                <a:cs typeface="Arial MT"/>
              </a:rPr>
              <a:t> </a:t>
            </a:r>
            <a:r>
              <a:rPr sz="2400" dirty="0">
                <a:latin typeface="Arial MT"/>
                <a:cs typeface="Arial MT"/>
              </a:rPr>
              <a:t>distributed</a:t>
            </a:r>
            <a:r>
              <a:rPr sz="2400" spc="-105" dirty="0">
                <a:latin typeface="Arial MT"/>
                <a:cs typeface="Arial MT"/>
              </a:rPr>
              <a:t> </a:t>
            </a:r>
            <a:r>
              <a:rPr sz="2400" dirty="0">
                <a:latin typeface="Arial MT"/>
                <a:cs typeface="Arial MT"/>
              </a:rPr>
              <a:t>memory</a:t>
            </a:r>
            <a:r>
              <a:rPr sz="2400" spc="-110" dirty="0">
                <a:latin typeface="Arial MT"/>
                <a:cs typeface="Arial MT"/>
              </a:rPr>
              <a:t> </a:t>
            </a:r>
            <a:r>
              <a:rPr sz="2400" dirty="0">
                <a:latin typeface="Arial MT"/>
                <a:cs typeface="Arial MT"/>
              </a:rPr>
              <a:t>parallel</a:t>
            </a:r>
            <a:r>
              <a:rPr sz="2400" spc="-90" dirty="0">
                <a:latin typeface="Arial MT"/>
                <a:cs typeface="Arial MT"/>
              </a:rPr>
              <a:t> </a:t>
            </a:r>
            <a:r>
              <a:rPr sz="2400" spc="-10" dirty="0">
                <a:latin typeface="Arial MT"/>
                <a:cs typeface="Arial MT"/>
              </a:rPr>
              <a:t>computers</a:t>
            </a:r>
            <a:endParaRPr sz="2400">
              <a:latin typeface="Arial MT"/>
              <a:cs typeface="Arial MT"/>
            </a:endParaRPr>
          </a:p>
          <a:p>
            <a:pPr marL="850900" marR="1057910" lvl="1" indent="-368935">
              <a:lnSpc>
                <a:spcPts val="2160"/>
              </a:lnSpc>
              <a:spcBef>
                <a:spcPts val="1035"/>
              </a:spcBef>
              <a:buSzPct val="110000"/>
              <a:buChar char="•"/>
              <a:tabLst>
                <a:tab pos="850900" algn="l"/>
              </a:tabLst>
            </a:pPr>
            <a:r>
              <a:rPr sz="2000" dirty="0">
                <a:latin typeface="Arial MT"/>
                <a:cs typeface="Arial MT"/>
              </a:rPr>
              <a:t>Each</a:t>
            </a:r>
            <a:r>
              <a:rPr sz="2000" spc="-20" dirty="0">
                <a:latin typeface="Arial MT"/>
                <a:cs typeface="Arial MT"/>
              </a:rPr>
              <a:t> </a:t>
            </a:r>
            <a:r>
              <a:rPr sz="2000" dirty="0">
                <a:latin typeface="Arial MT"/>
                <a:cs typeface="Arial MT"/>
              </a:rPr>
              <a:t>processor</a:t>
            </a:r>
            <a:r>
              <a:rPr sz="2000" spc="-60" dirty="0">
                <a:latin typeface="Arial MT"/>
                <a:cs typeface="Arial MT"/>
              </a:rPr>
              <a:t> </a:t>
            </a:r>
            <a:r>
              <a:rPr sz="2000" dirty="0">
                <a:latin typeface="Arial MT"/>
                <a:cs typeface="Arial MT"/>
              </a:rPr>
              <a:t>has</a:t>
            </a:r>
            <a:r>
              <a:rPr sz="2000" spc="-15" dirty="0">
                <a:latin typeface="Arial MT"/>
                <a:cs typeface="Arial MT"/>
              </a:rPr>
              <a:t> </a:t>
            </a:r>
            <a:r>
              <a:rPr sz="2000" dirty="0">
                <a:latin typeface="Arial MT"/>
                <a:cs typeface="Arial MT"/>
              </a:rPr>
              <a:t>its</a:t>
            </a:r>
            <a:r>
              <a:rPr sz="2000" spc="-25" dirty="0">
                <a:latin typeface="Arial MT"/>
                <a:cs typeface="Arial MT"/>
              </a:rPr>
              <a:t> </a:t>
            </a:r>
            <a:r>
              <a:rPr sz="2000" dirty="0">
                <a:latin typeface="Arial MT"/>
                <a:cs typeface="Arial MT"/>
              </a:rPr>
              <a:t>own</a:t>
            </a:r>
            <a:r>
              <a:rPr sz="2000" spc="-20" dirty="0">
                <a:latin typeface="Arial MT"/>
                <a:cs typeface="Arial MT"/>
              </a:rPr>
              <a:t> </a:t>
            </a:r>
            <a:r>
              <a:rPr sz="2000" dirty="0">
                <a:latin typeface="Arial MT"/>
                <a:cs typeface="Arial MT"/>
              </a:rPr>
              <a:t>memory</a:t>
            </a:r>
            <a:r>
              <a:rPr sz="2000" spc="-35" dirty="0">
                <a:latin typeface="Arial MT"/>
                <a:cs typeface="Arial MT"/>
              </a:rPr>
              <a:t> </a:t>
            </a:r>
            <a:r>
              <a:rPr sz="2000" dirty="0">
                <a:latin typeface="Arial MT"/>
                <a:cs typeface="Arial MT"/>
              </a:rPr>
              <a:t>and</a:t>
            </a:r>
            <a:r>
              <a:rPr sz="2000" spc="-15" dirty="0">
                <a:latin typeface="Arial MT"/>
                <a:cs typeface="Arial MT"/>
              </a:rPr>
              <a:t> </a:t>
            </a:r>
            <a:r>
              <a:rPr sz="2000" dirty="0">
                <a:latin typeface="Arial MT"/>
                <a:cs typeface="Arial MT"/>
              </a:rPr>
              <a:t>cannot</a:t>
            </a:r>
            <a:r>
              <a:rPr sz="2000" spc="-35" dirty="0">
                <a:latin typeface="Arial MT"/>
                <a:cs typeface="Arial MT"/>
              </a:rPr>
              <a:t> </a:t>
            </a:r>
            <a:r>
              <a:rPr sz="2000" dirty="0">
                <a:latin typeface="Arial MT"/>
                <a:cs typeface="Arial MT"/>
              </a:rPr>
              <a:t>access</a:t>
            </a:r>
            <a:r>
              <a:rPr sz="2000" spc="-40" dirty="0">
                <a:latin typeface="Arial MT"/>
                <a:cs typeface="Arial MT"/>
              </a:rPr>
              <a:t> </a:t>
            </a:r>
            <a:r>
              <a:rPr sz="2000" dirty="0">
                <a:latin typeface="Arial MT"/>
                <a:cs typeface="Arial MT"/>
              </a:rPr>
              <a:t>the</a:t>
            </a:r>
            <a:r>
              <a:rPr sz="2000" spc="-25" dirty="0">
                <a:latin typeface="Arial MT"/>
                <a:cs typeface="Arial MT"/>
              </a:rPr>
              <a:t> </a:t>
            </a:r>
            <a:r>
              <a:rPr sz="2000" dirty="0">
                <a:latin typeface="Arial MT"/>
                <a:cs typeface="Arial MT"/>
              </a:rPr>
              <a:t>memory</a:t>
            </a:r>
            <a:r>
              <a:rPr sz="2000" spc="-35" dirty="0">
                <a:latin typeface="Arial MT"/>
                <a:cs typeface="Arial MT"/>
              </a:rPr>
              <a:t> </a:t>
            </a:r>
            <a:r>
              <a:rPr sz="2000" dirty="0">
                <a:latin typeface="Arial MT"/>
                <a:cs typeface="Arial MT"/>
              </a:rPr>
              <a:t>of</a:t>
            </a:r>
            <a:r>
              <a:rPr sz="2000" spc="-25" dirty="0">
                <a:latin typeface="Arial MT"/>
                <a:cs typeface="Arial MT"/>
              </a:rPr>
              <a:t> </a:t>
            </a:r>
            <a:r>
              <a:rPr sz="2000" spc="-10" dirty="0">
                <a:latin typeface="Arial MT"/>
                <a:cs typeface="Arial MT"/>
              </a:rPr>
              <a:t>other processors</a:t>
            </a:r>
            <a:endParaRPr sz="2000">
              <a:latin typeface="Arial MT"/>
              <a:cs typeface="Arial MT"/>
            </a:endParaRPr>
          </a:p>
          <a:p>
            <a:pPr marL="850265" lvl="1" indent="-368300">
              <a:lnSpc>
                <a:spcPct val="100000"/>
              </a:lnSpc>
              <a:spcBef>
                <a:spcPts val="735"/>
              </a:spcBef>
              <a:buSzPct val="110000"/>
              <a:buChar char="•"/>
              <a:tabLst>
                <a:tab pos="850265" algn="l"/>
              </a:tabLst>
            </a:pPr>
            <a:r>
              <a:rPr sz="2000" dirty="0">
                <a:latin typeface="Arial MT"/>
                <a:cs typeface="Arial MT"/>
              </a:rPr>
              <a:t>Any</a:t>
            </a:r>
            <a:r>
              <a:rPr sz="2000" spc="-25" dirty="0">
                <a:latin typeface="Arial MT"/>
                <a:cs typeface="Arial MT"/>
              </a:rPr>
              <a:t> </a:t>
            </a:r>
            <a:r>
              <a:rPr sz="2000" dirty="0">
                <a:latin typeface="Arial MT"/>
                <a:cs typeface="Arial MT"/>
              </a:rPr>
              <a:t>data</a:t>
            </a:r>
            <a:r>
              <a:rPr sz="2000" spc="-35" dirty="0">
                <a:latin typeface="Arial MT"/>
                <a:cs typeface="Arial MT"/>
              </a:rPr>
              <a:t> </a:t>
            </a:r>
            <a:r>
              <a:rPr sz="2000" dirty="0">
                <a:latin typeface="Arial MT"/>
                <a:cs typeface="Arial MT"/>
              </a:rPr>
              <a:t>to</a:t>
            </a:r>
            <a:r>
              <a:rPr sz="2000" spc="-40" dirty="0">
                <a:latin typeface="Arial MT"/>
                <a:cs typeface="Arial MT"/>
              </a:rPr>
              <a:t> </a:t>
            </a:r>
            <a:r>
              <a:rPr sz="2000" dirty="0">
                <a:latin typeface="Arial MT"/>
                <a:cs typeface="Arial MT"/>
              </a:rPr>
              <a:t>be</a:t>
            </a:r>
            <a:r>
              <a:rPr sz="2000" spc="-15" dirty="0">
                <a:latin typeface="Arial MT"/>
                <a:cs typeface="Arial MT"/>
              </a:rPr>
              <a:t> </a:t>
            </a:r>
            <a:r>
              <a:rPr sz="2000" dirty="0">
                <a:latin typeface="Arial MT"/>
                <a:cs typeface="Arial MT"/>
              </a:rPr>
              <a:t>shared</a:t>
            </a:r>
            <a:r>
              <a:rPr sz="2000" spc="-50" dirty="0">
                <a:latin typeface="Arial MT"/>
                <a:cs typeface="Arial MT"/>
              </a:rPr>
              <a:t> </a:t>
            </a:r>
            <a:r>
              <a:rPr sz="2000" dirty="0">
                <a:latin typeface="Arial MT"/>
                <a:cs typeface="Arial MT"/>
              </a:rPr>
              <a:t>must</a:t>
            </a:r>
            <a:r>
              <a:rPr sz="2000" spc="-50" dirty="0">
                <a:latin typeface="Arial MT"/>
                <a:cs typeface="Arial MT"/>
              </a:rPr>
              <a:t> </a:t>
            </a:r>
            <a:r>
              <a:rPr sz="2000" dirty="0">
                <a:latin typeface="Arial MT"/>
                <a:cs typeface="Arial MT"/>
              </a:rPr>
              <a:t>be</a:t>
            </a:r>
            <a:r>
              <a:rPr sz="2000" spc="-35" dirty="0">
                <a:latin typeface="Arial MT"/>
                <a:cs typeface="Arial MT"/>
              </a:rPr>
              <a:t> </a:t>
            </a:r>
            <a:r>
              <a:rPr sz="2000" dirty="0">
                <a:latin typeface="Arial MT"/>
                <a:cs typeface="Arial MT"/>
              </a:rPr>
              <a:t>explicitly</a:t>
            </a:r>
            <a:r>
              <a:rPr sz="2000" spc="-5" dirty="0">
                <a:latin typeface="Arial MT"/>
                <a:cs typeface="Arial MT"/>
              </a:rPr>
              <a:t> </a:t>
            </a:r>
            <a:r>
              <a:rPr sz="2000" dirty="0">
                <a:latin typeface="Arial MT"/>
                <a:cs typeface="Arial MT"/>
              </a:rPr>
              <a:t>transmitted</a:t>
            </a:r>
            <a:r>
              <a:rPr sz="2000" spc="-75" dirty="0">
                <a:latin typeface="Arial MT"/>
                <a:cs typeface="Arial MT"/>
              </a:rPr>
              <a:t> </a:t>
            </a:r>
            <a:r>
              <a:rPr sz="2000" dirty="0">
                <a:latin typeface="Arial MT"/>
                <a:cs typeface="Arial MT"/>
              </a:rPr>
              <a:t>from</a:t>
            </a:r>
            <a:r>
              <a:rPr sz="2000" spc="-50" dirty="0">
                <a:latin typeface="Arial MT"/>
                <a:cs typeface="Arial MT"/>
              </a:rPr>
              <a:t> </a:t>
            </a:r>
            <a:r>
              <a:rPr sz="2000" dirty="0">
                <a:latin typeface="Arial MT"/>
                <a:cs typeface="Arial MT"/>
              </a:rPr>
              <a:t>one</a:t>
            </a:r>
            <a:r>
              <a:rPr sz="2000" spc="-30" dirty="0">
                <a:latin typeface="Arial MT"/>
                <a:cs typeface="Arial MT"/>
              </a:rPr>
              <a:t> </a:t>
            </a:r>
            <a:r>
              <a:rPr sz="2000" dirty="0">
                <a:latin typeface="Arial MT"/>
                <a:cs typeface="Arial MT"/>
              </a:rPr>
              <a:t>to</a:t>
            </a:r>
            <a:r>
              <a:rPr sz="2000" spc="-30" dirty="0">
                <a:latin typeface="Arial MT"/>
                <a:cs typeface="Arial MT"/>
              </a:rPr>
              <a:t> </a:t>
            </a:r>
            <a:r>
              <a:rPr sz="2000" spc="-10" dirty="0">
                <a:latin typeface="Arial MT"/>
                <a:cs typeface="Arial MT"/>
              </a:rPr>
              <a:t>another</a:t>
            </a:r>
            <a:endParaRPr sz="2000">
              <a:latin typeface="Arial MT"/>
              <a:cs typeface="Arial MT"/>
            </a:endParaRPr>
          </a:p>
          <a:p>
            <a:pPr lvl="1">
              <a:lnSpc>
                <a:spcPct val="100000"/>
              </a:lnSpc>
              <a:spcBef>
                <a:spcPts val="1675"/>
              </a:spcBef>
              <a:buFont typeface="Arial MT"/>
              <a:buChar char="•"/>
            </a:pPr>
            <a:endParaRPr sz="2000">
              <a:latin typeface="Arial MT"/>
              <a:cs typeface="Arial MT"/>
            </a:endParaRPr>
          </a:p>
          <a:p>
            <a:pPr marL="393700" marR="632460" indent="-381000">
              <a:lnSpc>
                <a:spcPts val="2590"/>
              </a:lnSpc>
              <a:buChar char="•"/>
              <a:tabLst>
                <a:tab pos="393700" algn="l"/>
              </a:tabLst>
            </a:pPr>
            <a:r>
              <a:rPr sz="2400" dirty="0">
                <a:latin typeface="Arial MT"/>
                <a:cs typeface="Arial MT"/>
              </a:rPr>
              <a:t>Most</a:t>
            </a:r>
            <a:r>
              <a:rPr sz="2400" spc="-80" dirty="0">
                <a:latin typeface="Arial MT"/>
                <a:cs typeface="Arial MT"/>
              </a:rPr>
              <a:t> </a:t>
            </a:r>
            <a:r>
              <a:rPr sz="2400" dirty="0">
                <a:latin typeface="Arial MT"/>
                <a:cs typeface="Arial MT"/>
              </a:rPr>
              <a:t>message</a:t>
            </a:r>
            <a:r>
              <a:rPr sz="2400" spc="-75" dirty="0">
                <a:latin typeface="Arial MT"/>
                <a:cs typeface="Arial MT"/>
              </a:rPr>
              <a:t> </a:t>
            </a:r>
            <a:r>
              <a:rPr sz="2400" dirty="0">
                <a:latin typeface="Arial MT"/>
                <a:cs typeface="Arial MT"/>
              </a:rPr>
              <a:t>passing</a:t>
            </a:r>
            <a:r>
              <a:rPr sz="2400" spc="-65" dirty="0">
                <a:latin typeface="Arial MT"/>
                <a:cs typeface="Arial MT"/>
              </a:rPr>
              <a:t> </a:t>
            </a:r>
            <a:r>
              <a:rPr sz="2400" dirty="0">
                <a:latin typeface="Arial MT"/>
                <a:cs typeface="Arial MT"/>
              </a:rPr>
              <a:t>programs</a:t>
            </a:r>
            <a:r>
              <a:rPr sz="2400" spc="-75" dirty="0">
                <a:latin typeface="Arial MT"/>
                <a:cs typeface="Arial MT"/>
              </a:rPr>
              <a:t> </a:t>
            </a:r>
            <a:r>
              <a:rPr sz="2400" dirty="0">
                <a:latin typeface="Arial MT"/>
                <a:cs typeface="Arial MT"/>
              </a:rPr>
              <a:t>use</a:t>
            </a:r>
            <a:r>
              <a:rPr sz="2400" spc="-80" dirty="0">
                <a:latin typeface="Arial MT"/>
                <a:cs typeface="Arial MT"/>
              </a:rPr>
              <a:t> </a:t>
            </a:r>
            <a:r>
              <a:rPr sz="2400" dirty="0">
                <a:latin typeface="Arial MT"/>
                <a:cs typeface="Arial MT"/>
              </a:rPr>
              <a:t>the</a:t>
            </a:r>
            <a:r>
              <a:rPr sz="2400" spc="-65" dirty="0">
                <a:latin typeface="Arial MT"/>
                <a:cs typeface="Arial MT"/>
              </a:rPr>
              <a:t> </a:t>
            </a:r>
            <a:r>
              <a:rPr sz="2400" i="1" dirty="0">
                <a:latin typeface="Arial"/>
                <a:cs typeface="Arial"/>
              </a:rPr>
              <a:t>single</a:t>
            </a:r>
            <a:r>
              <a:rPr sz="2400" i="1" spc="-60" dirty="0">
                <a:latin typeface="Arial"/>
                <a:cs typeface="Arial"/>
              </a:rPr>
              <a:t> </a:t>
            </a:r>
            <a:r>
              <a:rPr sz="2400" i="1" dirty="0">
                <a:latin typeface="Arial"/>
                <a:cs typeface="Arial"/>
              </a:rPr>
              <a:t>program</a:t>
            </a:r>
            <a:r>
              <a:rPr sz="2400" i="1" spc="-75" dirty="0">
                <a:latin typeface="Arial"/>
                <a:cs typeface="Arial"/>
              </a:rPr>
              <a:t> </a:t>
            </a:r>
            <a:r>
              <a:rPr sz="2400" i="1" dirty="0">
                <a:latin typeface="Arial"/>
                <a:cs typeface="Arial"/>
              </a:rPr>
              <a:t>multiple</a:t>
            </a:r>
            <a:r>
              <a:rPr sz="2400" i="1" spc="-45" dirty="0">
                <a:latin typeface="Arial"/>
                <a:cs typeface="Arial"/>
              </a:rPr>
              <a:t> </a:t>
            </a:r>
            <a:r>
              <a:rPr sz="2400" i="1" spc="-20" dirty="0">
                <a:latin typeface="Arial"/>
                <a:cs typeface="Arial"/>
              </a:rPr>
              <a:t>data </a:t>
            </a:r>
            <a:r>
              <a:rPr sz="2400" i="1" dirty="0">
                <a:latin typeface="Arial"/>
                <a:cs typeface="Arial"/>
              </a:rPr>
              <a:t>(SPMD)</a:t>
            </a:r>
            <a:r>
              <a:rPr sz="2400" i="1" spc="-55" dirty="0">
                <a:latin typeface="Arial"/>
                <a:cs typeface="Arial"/>
              </a:rPr>
              <a:t> </a:t>
            </a:r>
            <a:r>
              <a:rPr sz="2400" spc="-10" dirty="0">
                <a:latin typeface="Arial MT"/>
                <a:cs typeface="Arial MT"/>
              </a:rPr>
              <a:t>model</a:t>
            </a:r>
            <a:endParaRPr sz="2400">
              <a:latin typeface="Arial MT"/>
              <a:cs typeface="Arial MT"/>
            </a:endParaRPr>
          </a:p>
          <a:p>
            <a:pPr marL="850265" lvl="1" indent="-368300">
              <a:lnSpc>
                <a:spcPct val="100000"/>
              </a:lnSpc>
              <a:spcBef>
                <a:spcPts val="740"/>
              </a:spcBef>
              <a:buSzPct val="110000"/>
              <a:buChar char="•"/>
              <a:tabLst>
                <a:tab pos="850265" algn="l"/>
              </a:tabLst>
            </a:pPr>
            <a:r>
              <a:rPr sz="2000" dirty="0">
                <a:latin typeface="Arial MT"/>
                <a:cs typeface="Arial MT"/>
              </a:rPr>
              <a:t>Each</a:t>
            </a:r>
            <a:r>
              <a:rPr sz="2000" spc="-20" dirty="0">
                <a:latin typeface="Arial MT"/>
                <a:cs typeface="Arial MT"/>
              </a:rPr>
              <a:t> </a:t>
            </a:r>
            <a:r>
              <a:rPr sz="2000" dirty="0">
                <a:latin typeface="Arial MT"/>
                <a:cs typeface="Arial MT"/>
              </a:rPr>
              <a:t>processor</a:t>
            </a:r>
            <a:r>
              <a:rPr sz="2000" spc="-55" dirty="0">
                <a:latin typeface="Arial MT"/>
                <a:cs typeface="Arial MT"/>
              </a:rPr>
              <a:t> </a:t>
            </a:r>
            <a:r>
              <a:rPr sz="2000" dirty="0">
                <a:latin typeface="Arial MT"/>
                <a:cs typeface="Arial MT"/>
              </a:rPr>
              <a:t>executes</a:t>
            </a:r>
            <a:r>
              <a:rPr sz="2000" spc="-30" dirty="0">
                <a:latin typeface="Arial MT"/>
                <a:cs typeface="Arial MT"/>
              </a:rPr>
              <a:t> </a:t>
            </a:r>
            <a:r>
              <a:rPr sz="2000" dirty="0">
                <a:latin typeface="Arial MT"/>
                <a:cs typeface="Arial MT"/>
              </a:rPr>
              <a:t>the</a:t>
            </a:r>
            <a:r>
              <a:rPr sz="2000" spc="-20" dirty="0">
                <a:latin typeface="Arial MT"/>
                <a:cs typeface="Arial MT"/>
              </a:rPr>
              <a:t> </a:t>
            </a:r>
            <a:r>
              <a:rPr sz="2000" dirty="0">
                <a:latin typeface="Arial MT"/>
                <a:cs typeface="Arial MT"/>
              </a:rPr>
              <a:t>same</a:t>
            </a:r>
            <a:r>
              <a:rPr sz="2000" spc="-35" dirty="0">
                <a:latin typeface="Arial MT"/>
                <a:cs typeface="Arial MT"/>
              </a:rPr>
              <a:t> </a:t>
            </a:r>
            <a:r>
              <a:rPr sz="2000" dirty="0">
                <a:latin typeface="Arial MT"/>
                <a:cs typeface="Arial MT"/>
              </a:rPr>
              <a:t>set</a:t>
            </a:r>
            <a:r>
              <a:rPr sz="2000" spc="-25" dirty="0">
                <a:latin typeface="Arial MT"/>
                <a:cs typeface="Arial MT"/>
              </a:rPr>
              <a:t> </a:t>
            </a:r>
            <a:r>
              <a:rPr sz="2000" dirty="0">
                <a:latin typeface="Arial MT"/>
                <a:cs typeface="Arial MT"/>
              </a:rPr>
              <a:t>of</a:t>
            </a:r>
            <a:r>
              <a:rPr sz="2000" spc="-20" dirty="0">
                <a:latin typeface="Arial MT"/>
                <a:cs typeface="Arial MT"/>
              </a:rPr>
              <a:t> </a:t>
            </a:r>
            <a:r>
              <a:rPr sz="2000" spc="-10" dirty="0">
                <a:latin typeface="Arial MT"/>
                <a:cs typeface="Arial MT"/>
              </a:rPr>
              <a:t>instructions</a:t>
            </a:r>
            <a:endParaRPr sz="2000">
              <a:latin typeface="Arial MT"/>
              <a:cs typeface="Arial MT"/>
            </a:endParaRPr>
          </a:p>
          <a:p>
            <a:pPr marL="850265" lvl="1" indent="-368300">
              <a:lnSpc>
                <a:spcPct val="100000"/>
              </a:lnSpc>
              <a:spcBef>
                <a:spcPts val="755"/>
              </a:spcBef>
              <a:buSzPct val="110000"/>
              <a:buChar char="•"/>
              <a:tabLst>
                <a:tab pos="850265" algn="l"/>
              </a:tabLst>
            </a:pPr>
            <a:r>
              <a:rPr sz="2000" dirty="0">
                <a:latin typeface="Arial MT"/>
                <a:cs typeface="Arial MT"/>
              </a:rPr>
              <a:t>Parallelization</a:t>
            </a:r>
            <a:r>
              <a:rPr sz="2000" spc="-40" dirty="0">
                <a:latin typeface="Arial MT"/>
                <a:cs typeface="Arial MT"/>
              </a:rPr>
              <a:t> </a:t>
            </a:r>
            <a:r>
              <a:rPr sz="2000" dirty="0">
                <a:latin typeface="Arial MT"/>
                <a:cs typeface="Arial MT"/>
              </a:rPr>
              <a:t>is</a:t>
            </a:r>
            <a:r>
              <a:rPr sz="2000" spc="-15" dirty="0">
                <a:latin typeface="Arial MT"/>
                <a:cs typeface="Arial MT"/>
              </a:rPr>
              <a:t> </a:t>
            </a:r>
            <a:r>
              <a:rPr sz="2000" dirty="0">
                <a:latin typeface="Arial MT"/>
                <a:cs typeface="Arial MT"/>
              </a:rPr>
              <a:t>achieved</a:t>
            </a:r>
            <a:r>
              <a:rPr sz="2000" spc="-30" dirty="0">
                <a:latin typeface="Arial MT"/>
                <a:cs typeface="Arial MT"/>
              </a:rPr>
              <a:t> </a:t>
            </a:r>
            <a:r>
              <a:rPr sz="2000" dirty="0">
                <a:latin typeface="Arial MT"/>
                <a:cs typeface="Arial MT"/>
              </a:rPr>
              <a:t>by</a:t>
            </a:r>
            <a:r>
              <a:rPr sz="2000" spc="-25" dirty="0">
                <a:latin typeface="Arial MT"/>
                <a:cs typeface="Arial MT"/>
              </a:rPr>
              <a:t> </a:t>
            </a:r>
            <a:r>
              <a:rPr sz="2000" dirty="0">
                <a:latin typeface="Arial MT"/>
                <a:cs typeface="Arial MT"/>
              </a:rPr>
              <a:t>letting</a:t>
            </a:r>
            <a:r>
              <a:rPr sz="2000" spc="-30" dirty="0">
                <a:latin typeface="Arial MT"/>
                <a:cs typeface="Arial MT"/>
              </a:rPr>
              <a:t> </a:t>
            </a:r>
            <a:r>
              <a:rPr sz="2000" dirty="0">
                <a:latin typeface="Arial MT"/>
                <a:cs typeface="Arial MT"/>
              </a:rPr>
              <a:t>each</a:t>
            </a:r>
            <a:r>
              <a:rPr sz="2000" spc="-45" dirty="0">
                <a:latin typeface="Arial MT"/>
                <a:cs typeface="Arial MT"/>
              </a:rPr>
              <a:t> </a:t>
            </a:r>
            <a:r>
              <a:rPr sz="2000" dirty="0">
                <a:latin typeface="Arial MT"/>
                <a:cs typeface="Arial MT"/>
              </a:rPr>
              <a:t>processor</a:t>
            </a:r>
            <a:r>
              <a:rPr sz="2000" spc="-55" dirty="0">
                <a:latin typeface="Arial MT"/>
                <a:cs typeface="Arial MT"/>
              </a:rPr>
              <a:t> </a:t>
            </a:r>
            <a:r>
              <a:rPr sz="2000" dirty="0">
                <a:latin typeface="Arial MT"/>
                <a:cs typeface="Arial MT"/>
              </a:rPr>
              <a:t>operation</a:t>
            </a:r>
            <a:r>
              <a:rPr sz="2000" spc="-60" dirty="0">
                <a:latin typeface="Arial MT"/>
                <a:cs typeface="Arial MT"/>
              </a:rPr>
              <a:t> </a:t>
            </a:r>
            <a:r>
              <a:rPr sz="2000" dirty="0">
                <a:latin typeface="Arial MT"/>
                <a:cs typeface="Arial MT"/>
              </a:rPr>
              <a:t>a</a:t>
            </a:r>
            <a:r>
              <a:rPr sz="2000" spc="-15" dirty="0">
                <a:latin typeface="Arial MT"/>
                <a:cs typeface="Arial MT"/>
              </a:rPr>
              <a:t> </a:t>
            </a:r>
            <a:r>
              <a:rPr sz="2000" dirty="0">
                <a:latin typeface="Arial MT"/>
                <a:cs typeface="Arial MT"/>
              </a:rPr>
              <a:t>different</a:t>
            </a:r>
            <a:r>
              <a:rPr sz="2000" spc="-45" dirty="0">
                <a:latin typeface="Arial MT"/>
                <a:cs typeface="Arial MT"/>
              </a:rPr>
              <a:t> </a:t>
            </a:r>
            <a:r>
              <a:rPr sz="2000" dirty="0">
                <a:latin typeface="Arial MT"/>
                <a:cs typeface="Arial MT"/>
              </a:rPr>
              <a:t>piece</a:t>
            </a:r>
            <a:r>
              <a:rPr sz="2000" spc="-45" dirty="0">
                <a:latin typeface="Arial MT"/>
                <a:cs typeface="Arial MT"/>
              </a:rPr>
              <a:t> </a:t>
            </a:r>
            <a:r>
              <a:rPr sz="2000" dirty="0">
                <a:latin typeface="Arial MT"/>
                <a:cs typeface="Arial MT"/>
              </a:rPr>
              <a:t>of</a:t>
            </a:r>
            <a:r>
              <a:rPr sz="2000" spc="-25" dirty="0">
                <a:latin typeface="Arial MT"/>
                <a:cs typeface="Arial MT"/>
              </a:rPr>
              <a:t> </a:t>
            </a:r>
            <a:r>
              <a:rPr sz="2000" spc="-20" dirty="0">
                <a:latin typeface="Arial MT"/>
                <a:cs typeface="Arial MT"/>
              </a:rPr>
              <a:t>data</a:t>
            </a:r>
            <a:endParaRPr sz="2000">
              <a:latin typeface="Arial MT"/>
              <a:cs typeface="Arial MT"/>
            </a:endParaRPr>
          </a:p>
          <a:p>
            <a:pPr marL="850265" lvl="1" indent="-368300">
              <a:lnSpc>
                <a:spcPct val="100000"/>
              </a:lnSpc>
              <a:spcBef>
                <a:spcPts val="755"/>
              </a:spcBef>
              <a:buSzPct val="110000"/>
              <a:buChar char="•"/>
              <a:tabLst>
                <a:tab pos="850265" algn="l"/>
              </a:tabLst>
            </a:pPr>
            <a:r>
              <a:rPr sz="2000" dirty="0">
                <a:latin typeface="Arial MT"/>
                <a:cs typeface="Arial MT"/>
              </a:rPr>
              <a:t>MIMD</a:t>
            </a:r>
            <a:r>
              <a:rPr sz="2000" spc="-50" dirty="0">
                <a:latin typeface="Arial MT"/>
                <a:cs typeface="Arial MT"/>
              </a:rPr>
              <a:t> </a:t>
            </a:r>
            <a:r>
              <a:rPr sz="2000" dirty="0">
                <a:latin typeface="Arial MT"/>
                <a:cs typeface="Arial MT"/>
              </a:rPr>
              <a:t>(Multiple</a:t>
            </a:r>
            <a:r>
              <a:rPr sz="2000" spc="-45" dirty="0">
                <a:latin typeface="Arial MT"/>
                <a:cs typeface="Arial MT"/>
              </a:rPr>
              <a:t> </a:t>
            </a:r>
            <a:r>
              <a:rPr sz="2000" dirty="0">
                <a:latin typeface="Arial MT"/>
                <a:cs typeface="Arial MT"/>
              </a:rPr>
              <a:t>Instructions</a:t>
            </a:r>
            <a:r>
              <a:rPr sz="2000" spc="-65" dirty="0">
                <a:latin typeface="Arial MT"/>
                <a:cs typeface="Arial MT"/>
              </a:rPr>
              <a:t> </a:t>
            </a:r>
            <a:r>
              <a:rPr sz="2000" dirty="0">
                <a:latin typeface="Arial MT"/>
                <a:cs typeface="Arial MT"/>
              </a:rPr>
              <a:t>Multiple</a:t>
            </a:r>
            <a:r>
              <a:rPr sz="2000" spc="-50" dirty="0">
                <a:latin typeface="Arial MT"/>
                <a:cs typeface="Arial MT"/>
              </a:rPr>
              <a:t> </a:t>
            </a:r>
            <a:r>
              <a:rPr sz="2000" spc="-10" dirty="0">
                <a:latin typeface="Arial MT"/>
                <a:cs typeface="Arial MT"/>
              </a:rPr>
              <a:t>Data</a:t>
            </a:r>
            <a:r>
              <a:rPr sz="2000" i="1" spc="-10" dirty="0">
                <a:latin typeface="Arial"/>
                <a:cs typeface="Arial"/>
              </a:rPr>
              <a:t>)</a:t>
            </a:r>
            <a:endParaRPr sz="2000">
              <a:latin typeface="Arial"/>
              <a:cs typeface="Arial"/>
            </a:endParaRPr>
          </a:p>
        </p:txBody>
      </p:sp>
      <p:sp>
        <p:nvSpPr>
          <p:cNvPr id="5" name="TextBox 4">
            <a:extLst>
              <a:ext uri="{FF2B5EF4-FFF2-40B4-BE49-F238E27FC236}">
                <a16:creationId xmlns:a16="http://schemas.microsoft.com/office/drawing/2014/main" id="{AE0EB145-AA5E-744B-FDFE-AE7029335592}"/>
              </a:ext>
            </a:extLst>
          </p:cNvPr>
          <p:cNvSpPr txBox="1"/>
          <p:nvPr/>
        </p:nvSpPr>
        <p:spPr>
          <a:xfrm>
            <a:off x="3657600" y="6301098"/>
            <a:ext cx="6093500" cy="369332"/>
          </a:xfrm>
          <a:prstGeom prst="rect">
            <a:avLst/>
          </a:prstGeom>
          <a:noFill/>
        </p:spPr>
        <p:txBody>
          <a:bodyPr wrap="square">
            <a:spAutoFit/>
          </a:bodyPr>
          <a:lstStyle/>
          <a:p>
            <a:r>
              <a:rPr lang="en-IN" dirty="0"/>
              <a:t>https://github.com/schuang/mpi-tutorial</a:t>
            </a:r>
          </a:p>
        </p:txBody>
      </p:sp>
      <mc:AlternateContent xmlns:mc="http://schemas.openxmlformats.org/markup-compatibility/2006">
        <mc:Choice xmlns:p14="http://schemas.microsoft.com/office/powerpoint/2010/main" Requires="p14">
          <p:contentPart p14:bwMode="auto" r:id="rId2">
            <p14:nvContentPartPr>
              <p14:cNvPr id="6" name="Ink 5">
                <a:extLst>
                  <a:ext uri="{FF2B5EF4-FFF2-40B4-BE49-F238E27FC236}">
                    <a16:creationId xmlns:a16="http://schemas.microsoft.com/office/drawing/2014/main" id="{FD89AA7D-8174-78FB-6F73-90BC8C8BD164}"/>
                  </a:ext>
                </a:extLst>
              </p14:cNvPr>
              <p14:cNvContentPartPr/>
              <p14:nvPr/>
            </p14:nvContentPartPr>
            <p14:xfrm>
              <a:off x="1928880" y="937440"/>
              <a:ext cx="10198080" cy="5242320"/>
            </p14:xfrm>
          </p:contentPart>
        </mc:Choice>
        <mc:Fallback>
          <p:pic>
            <p:nvPicPr>
              <p:cNvPr id="6" name="Ink 5">
                <a:extLst>
                  <a:ext uri="{FF2B5EF4-FFF2-40B4-BE49-F238E27FC236}">
                    <a16:creationId xmlns:a16="http://schemas.microsoft.com/office/drawing/2014/main" id="{FD89AA7D-8174-78FB-6F73-90BC8C8BD164}"/>
                  </a:ext>
                </a:extLst>
              </p:cNvPr>
              <p:cNvPicPr/>
              <p:nvPr/>
            </p:nvPicPr>
            <p:blipFill>
              <a:blip r:embed="rId3"/>
              <a:stretch>
                <a:fillRect/>
              </a:stretch>
            </p:blipFill>
            <p:spPr>
              <a:xfrm>
                <a:off x="1919520" y="928080"/>
                <a:ext cx="10216800" cy="5261040"/>
              </a:xfrm>
              <a:prstGeom prst="rect">
                <a:avLst/>
              </a:prstGeom>
            </p:spPr>
          </p:pic>
        </mc:Fallback>
      </mc:AlternateContent>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dirty="0"/>
              <a:t>Safe</a:t>
            </a:r>
            <a:r>
              <a:rPr spc="-20" dirty="0"/>
              <a:t> </a:t>
            </a:r>
            <a:r>
              <a:rPr dirty="0"/>
              <a:t>communication</a:t>
            </a:r>
            <a:r>
              <a:rPr spc="-35" dirty="0"/>
              <a:t> </a:t>
            </a:r>
            <a:r>
              <a:rPr dirty="0"/>
              <a:t>with</a:t>
            </a:r>
            <a:r>
              <a:rPr spc="-15" dirty="0"/>
              <a:t> </a:t>
            </a:r>
            <a:r>
              <a:rPr dirty="0"/>
              <a:t>five</a:t>
            </a:r>
            <a:r>
              <a:rPr spc="-20" dirty="0"/>
              <a:t> </a:t>
            </a:r>
            <a:r>
              <a:rPr spc="-10" dirty="0"/>
              <a:t>processes</a:t>
            </a:r>
          </a:p>
        </p:txBody>
      </p:sp>
      <p:grpSp>
        <p:nvGrpSpPr>
          <p:cNvPr id="3" name="object 3"/>
          <p:cNvGrpSpPr/>
          <p:nvPr/>
        </p:nvGrpSpPr>
        <p:grpSpPr>
          <a:xfrm>
            <a:off x="3576394" y="2628048"/>
            <a:ext cx="437515" cy="516890"/>
            <a:chOff x="3576394" y="2628048"/>
            <a:chExt cx="437515" cy="516890"/>
          </a:xfrm>
        </p:grpSpPr>
        <p:pic>
          <p:nvPicPr>
            <p:cNvPr id="4" name="object 4"/>
            <p:cNvPicPr/>
            <p:nvPr/>
          </p:nvPicPr>
          <p:blipFill>
            <a:blip r:embed="rId2" cstate="print"/>
            <a:stretch>
              <a:fillRect/>
            </a:stretch>
          </p:blipFill>
          <p:spPr>
            <a:xfrm>
              <a:off x="3576394" y="2706250"/>
              <a:ext cx="437009" cy="438384"/>
            </a:xfrm>
            <a:prstGeom prst="rect">
              <a:avLst/>
            </a:prstGeom>
          </p:spPr>
        </p:pic>
        <p:sp>
          <p:nvSpPr>
            <p:cNvPr id="5" name="object 5"/>
            <p:cNvSpPr/>
            <p:nvPr/>
          </p:nvSpPr>
          <p:spPr>
            <a:xfrm>
              <a:off x="3797080" y="2628048"/>
              <a:ext cx="0" cy="85725"/>
            </a:xfrm>
            <a:custGeom>
              <a:avLst/>
              <a:gdLst/>
              <a:ahLst/>
              <a:cxnLst/>
              <a:rect l="l" t="t" r="r" b="b"/>
              <a:pathLst>
                <a:path h="85725">
                  <a:moveTo>
                    <a:pt x="0" y="85109"/>
                  </a:moveTo>
                  <a:lnTo>
                    <a:pt x="0" y="0"/>
                  </a:lnTo>
                </a:path>
              </a:pathLst>
            </a:custGeom>
            <a:ln w="13815">
              <a:solidFill>
                <a:srgbClr val="000000"/>
              </a:solidFill>
            </a:ln>
          </p:spPr>
          <p:txBody>
            <a:bodyPr wrap="square" lIns="0" tIns="0" rIns="0" bIns="0" rtlCol="0"/>
            <a:lstStyle/>
            <a:p>
              <a:endParaRPr/>
            </a:p>
          </p:txBody>
        </p:sp>
      </p:grpSp>
      <p:grpSp>
        <p:nvGrpSpPr>
          <p:cNvPr id="6" name="object 6"/>
          <p:cNvGrpSpPr/>
          <p:nvPr/>
        </p:nvGrpSpPr>
        <p:grpSpPr>
          <a:xfrm>
            <a:off x="4174914" y="3317795"/>
            <a:ext cx="493395" cy="169545"/>
            <a:chOff x="4174914" y="3317795"/>
            <a:chExt cx="493395" cy="169545"/>
          </a:xfrm>
        </p:grpSpPr>
        <p:pic>
          <p:nvPicPr>
            <p:cNvPr id="7" name="object 7"/>
            <p:cNvPicPr/>
            <p:nvPr/>
          </p:nvPicPr>
          <p:blipFill>
            <a:blip r:embed="rId3" cstate="print"/>
            <a:stretch>
              <a:fillRect/>
            </a:stretch>
          </p:blipFill>
          <p:spPr>
            <a:xfrm>
              <a:off x="4174914" y="3317795"/>
              <a:ext cx="172137" cy="166350"/>
            </a:xfrm>
            <a:prstGeom prst="rect">
              <a:avLst/>
            </a:prstGeom>
          </p:spPr>
        </p:pic>
        <p:pic>
          <p:nvPicPr>
            <p:cNvPr id="8" name="object 8"/>
            <p:cNvPicPr/>
            <p:nvPr/>
          </p:nvPicPr>
          <p:blipFill>
            <a:blip r:embed="rId4" cstate="print"/>
            <a:stretch>
              <a:fillRect/>
            </a:stretch>
          </p:blipFill>
          <p:spPr>
            <a:xfrm>
              <a:off x="4374159" y="3359249"/>
              <a:ext cx="162675" cy="124897"/>
            </a:xfrm>
            <a:prstGeom prst="rect">
              <a:avLst/>
            </a:prstGeom>
          </p:spPr>
        </p:pic>
        <p:pic>
          <p:nvPicPr>
            <p:cNvPr id="9" name="object 9"/>
            <p:cNvPicPr/>
            <p:nvPr/>
          </p:nvPicPr>
          <p:blipFill>
            <a:blip r:embed="rId5" cstate="print"/>
            <a:stretch>
              <a:fillRect/>
            </a:stretch>
          </p:blipFill>
          <p:spPr>
            <a:xfrm>
              <a:off x="4555938" y="3359249"/>
              <a:ext cx="111793" cy="127783"/>
            </a:xfrm>
            <a:prstGeom prst="rect">
              <a:avLst/>
            </a:prstGeom>
          </p:spPr>
        </p:pic>
      </p:grpSp>
      <p:pic>
        <p:nvPicPr>
          <p:cNvPr id="10" name="object 10"/>
          <p:cNvPicPr/>
          <p:nvPr/>
        </p:nvPicPr>
        <p:blipFill>
          <a:blip r:embed="rId6" cstate="print"/>
          <a:stretch>
            <a:fillRect/>
          </a:stretch>
        </p:blipFill>
        <p:spPr>
          <a:xfrm>
            <a:off x="4750095" y="3317795"/>
            <a:ext cx="108876" cy="169237"/>
          </a:xfrm>
          <a:prstGeom prst="rect">
            <a:avLst/>
          </a:prstGeom>
        </p:spPr>
      </p:pic>
      <p:grpSp>
        <p:nvGrpSpPr>
          <p:cNvPr id="11" name="object 11"/>
          <p:cNvGrpSpPr/>
          <p:nvPr/>
        </p:nvGrpSpPr>
        <p:grpSpPr>
          <a:xfrm>
            <a:off x="7140057" y="3317795"/>
            <a:ext cx="492759" cy="169545"/>
            <a:chOff x="7140057" y="3317795"/>
            <a:chExt cx="492759" cy="169545"/>
          </a:xfrm>
        </p:grpSpPr>
        <p:pic>
          <p:nvPicPr>
            <p:cNvPr id="12" name="object 12"/>
            <p:cNvPicPr/>
            <p:nvPr/>
          </p:nvPicPr>
          <p:blipFill>
            <a:blip r:embed="rId7" cstate="print"/>
            <a:stretch>
              <a:fillRect/>
            </a:stretch>
          </p:blipFill>
          <p:spPr>
            <a:xfrm>
              <a:off x="7140057" y="3317795"/>
              <a:ext cx="172286" cy="166350"/>
            </a:xfrm>
            <a:prstGeom prst="rect">
              <a:avLst/>
            </a:prstGeom>
          </p:spPr>
        </p:pic>
        <p:pic>
          <p:nvPicPr>
            <p:cNvPr id="13" name="object 13"/>
            <p:cNvPicPr/>
            <p:nvPr/>
          </p:nvPicPr>
          <p:blipFill>
            <a:blip r:embed="rId8" cstate="print"/>
            <a:stretch>
              <a:fillRect/>
            </a:stretch>
          </p:blipFill>
          <p:spPr>
            <a:xfrm>
              <a:off x="7338529" y="3359249"/>
              <a:ext cx="293690" cy="127783"/>
            </a:xfrm>
            <a:prstGeom prst="rect">
              <a:avLst/>
            </a:prstGeom>
          </p:spPr>
        </p:pic>
      </p:grpSp>
      <p:pic>
        <p:nvPicPr>
          <p:cNvPr id="14" name="object 14"/>
          <p:cNvPicPr/>
          <p:nvPr/>
        </p:nvPicPr>
        <p:blipFill>
          <a:blip r:embed="rId9" cstate="print"/>
          <a:stretch>
            <a:fillRect/>
          </a:stretch>
        </p:blipFill>
        <p:spPr>
          <a:xfrm>
            <a:off x="7729819" y="3317795"/>
            <a:ext cx="64570" cy="166350"/>
          </a:xfrm>
          <a:prstGeom prst="rect">
            <a:avLst/>
          </a:prstGeom>
        </p:spPr>
      </p:pic>
      <p:grpSp>
        <p:nvGrpSpPr>
          <p:cNvPr id="15" name="object 15"/>
          <p:cNvGrpSpPr/>
          <p:nvPr/>
        </p:nvGrpSpPr>
        <p:grpSpPr>
          <a:xfrm>
            <a:off x="5738258" y="5574305"/>
            <a:ext cx="493395" cy="170180"/>
            <a:chOff x="5738258" y="5574305"/>
            <a:chExt cx="493395" cy="170180"/>
          </a:xfrm>
        </p:grpSpPr>
        <p:pic>
          <p:nvPicPr>
            <p:cNvPr id="16" name="object 16"/>
            <p:cNvPicPr/>
            <p:nvPr/>
          </p:nvPicPr>
          <p:blipFill>
            <a:blip r:embed="rId10" cstate="print"/>
            <a:stretch>
              <a:fillRect/>
            </a:stretch>
          </p:blipFill>
          <p:spPr>
            <a:xfrm>
              <a:off x="5738258" y="5574305"/>
              <a:ext cx="172137" cy="166333"/>
            </a:xfrm>
            <a:prstGeom prst="rect">
              <a:avLst/>
            </a:prstGeom>
          </p:spPr>
        </p:pic>
        <p:pic>
          <p:nvPicPr>
            <p:cNvPr id="17" name="object 17"/>
            <p:cNvPicPr/>
            <p:nvPr/>
          </p:nvPicPr>
          <p:blipFill>
            <a:blip r:embed="rId11" cstate="print"/>
            <a:stretch>
              <a:fillRect/>
            </a:stretch>
          </p:blipFill>
          <p:spPr>
            <a:xfrm>
              <a:off x="5937503" y="5616485"/>
              <a:ext cx="162675" cy="124153"/>
            </a:xfrm>
            <a:prstGeom prst="rect">
              <a:avLst/>
            </a:prstGeom>
          </p:spPr>
        </p:pic>
        <p:pic>
          <p:nvPicPr>
            <p:cNvPr id="18" name="object 18"/>
            <p:cNvPicPr/>
            <p:nvPr/>
          </p:nvPicPr>
          <p:blipFill>
            <a:blip r:embed="rId12" cstate="print"/>
            <a:stretch>
              <a:fillRect/>
            </a:stretch>
          </p:blipFill>
          <p:spPr>
            <a:xfrm>
              <a:off x="6119282" y="5616485"/>
              <a:ext cx="111763" cy="127789"/>
            </a:xfrm>
            <a:prstGeom prst="rect">
              <a:avLst/>
            </a:prstGeom>
          </p:spPr>
        </p:pic>
      </p:grpSp>
      <p:pic>
        <p:nvPicPr>
          <p:cNvPr id="19" name="object 19"/>
          <p:cNvPicPr/>
          <p:nvPr/>
        </p:nvPicPr>
        <p:blipFill>
          <a:blip r:embed="rId13" cstate="print"/>
          <a:stretch>
            <a:fillRect/>
          </a:stretch>
        </p:blipFill>
        <p:spPr>
          <a:xfrm>
            <a:off x="6309779" y="5574305"/>
            <a:ext cx="112507" cy="166333"/>
          </a:xfrm>
          <a:prstGeom prst="rect">
            <a:avLst/>
          </a:prstGeom>
        </p:spPr>
      </p:pic>
      <p:grpSp>
        <p:nvGrpSpPr>
          <p:cNvPr id="20" name="object 20"/>
          <p:cNvGrpSpPr/>
          <p:nvPr/>
        </p:nvGrpSpPr>
        <p:grpSpPr>
          <a:xfrm>
            <a:off x="7452494" y="2706250"/>
            <a:ext cx="515620" cy="438784"/>
            <a:chOff x="7452494" y="2706250"/>
            <a:chExt cx="515620" cy="438784"/>
          </a:xfrm>
        </p:grpSpPr>
        <p:pic>
          <p:nvPicPr>
            <p:cNvPr id="21" name="object 21"/>
            <p:cNvPicPr/>
            <p:nvPr/>
          </p:nvPicPr>
          <p:blipFill>
            <a:blip r:embed="rId14" cstate="print"/>
            <a:stretch>
              <a:fillRect/>
            </a:stretch>
          </p:blipFill>
          <p:spPr>
            <a:xfrm>
              <a:off x="7529796" y="2706250"/>
              <a:ext cx="437836" cy="438384"/>
            </a:xfrm>
            <a:prstGeom prst="rect">
              <a:avLst/>
            </a:prstGeom>
          </p:spPr>
        </p:pic>
        <p:sp>
          <p:nvSpPr>
            <p:cNvPr id="22" name="object 22"/>
            <p:cNvSpPr/>
            <p:nvPr/>
          </p:nvSpPr>
          <p:spPr>
            <a:xfrm>
              <a:off x="7452494" y="2921737"/>
              <a:ext cx="84455" cy="0"/>
            </a:xfrm>
            <a:custGeom>
              <a:avLst/>
              <a:gdLst/>
              <a:ahLst/>
              <a:cxnLst/>
              <a:rect l="l" t="t" r="r" b="b"/>
              <a:pathLst>
                <a:path w="84454">
                  <a:moveTo>
                    <a:pt x="84209" y="0"/>
                  </a:moveTo>
                  <a:lnTo>
                    <a:pt x="0" y="0"/>
                  </a:lnTo>
                </a:path>
              </a:pathLst>
            </a:custGeom>
            <a:ln w="13816">
              <a:solidFill>
                <a:srgbClr val="000000"/>
              </a:solidFill>
            </a:ln>
          </p:spPr>
          <p:txBody>
            <a:bodyPr wrap="square" lIns="0" tIns="0" rIns="0" bIns="0" rtlCol="0"/>
            <a:lstStyle/>
            <a:p>
              <a:endParaRPr/>
            </a:p>
          </p:txBody>
        </p:sp>
      </p:grpSp>
      <p:grpSp>
        <p:nvGrpSpPr>
          <p:cNvPr id="23" name="object 23"/>
          <p:cNvGrpSpPr/>
          <p:nvPr/>
        </p:nvGrpSpPr>
        <p:grpSpPr>
          <a:xfrm>
            <a:off x="7529796" y="1567384"/>
            <a:ext cx="1106170" cy="1007744"/>
            <a:chOff x="7529796" y="1567384"/>
            <a:chExt cx="1106170" cy="1007744"/>
          </a:xfrm>
        </p:grpSpPr>
        <p:sp>
          <p:nvSpPr>
            <p:cNvPr id="24" name="object 24"/>
            <p:cNvSpPr/>
            <p:nvPr/>
          </p:nvSpPr>
          <p:spPr>
            <a:xfrm>
              <a:off x="7547118" y="1584708"/>
              <a:ext cx="424180" cy="426084"/>
            </a:xfrm>
            <a:custGeom>
              <a:avLst/>
              <a:gdLst/>
              <a:ahLst/>
              <a:cxnLst/>
              <a:rect l="l" t="t" r="r" b="b"/>
              <a:pathLst>
                <a:path w="424179" h="426085">
                  <a:moveTo>
                    <a:pt x="212456" y="0"/>
                  </a:moveTo>
                  <a:lnTo>
                    <a:pt x="169608" y="5058"/>
                  </a:lnTo>
                  <a:lnTo>
                    <a:pt x="129438" y="17557"/>
                  </a:lnTo>
                  <a:lnTo>
                    <a:pt x="94028" y="35710"/>
                  </a:lnTo>
                  <a:lnTo>
                    <a:pt x="63380" y="61898"/>
                  </a:lnTo>
                  <a:lnTo>
                    <a:pt x="37194" y="93144"/>
                  </a:lnTo>
                  <a:lnTo>
                    <a:pt x="16960" y="130343"/>
                  </a:lnTo>
                  <a:lnTo>
                    <a:pt x="4463" y="168731"/>
                  </a:lnTo>
                  <a:lnTo>
                    <a:pt x="0" y="211584"/>
                  </a:lnTo>
                  <a:lnTo>
                    <a:pt x="4463" y="255329"/>
                  </a:lnTo>
                  <a:lnTo>
                    <a:pt x="16960" y="295206"/>
                  </a:lnTo>
                  <a:lnTo>
                    <a:pt x="37194" y="330916"/>
                  </a:lnTo>
                  <a:lnTo>
                    <a:pt x="63380" y="361568"/>
                  </a:lnTo>
                  <a:lnTo>
                    <a:pt x="94028" y="388351"/>
                  </a:lnTo>
                  <a:lnTo>
                    <a:pt x="129438" y="407991"/>
                  </a:lnTo>
                  <a:lnTo>
                    <a:pt x="169608" y="420490"/>
                  </a:lnTo>
                  <a:lnTo>
                    <a:pt x="212456" y="425549"/>
                  </a:lnTo>
                  <a:lnTo>
                    <a:pt x="256198" y="420490"/>
                  </a:lnTo>
                  <a:lnTo>
                    <a:pt x="294583" y="407991"/>
                  </a:lnTo>
                  <a:lnTo>
                    <a:pt x="331778" y="388351"/>
                  </a:lnTo>
                  <a:lnTo>
                    <a:pt x="362129" y="361568"/>
                  </a:lnTo>
                  <a:lnTo>
                    <a:pt x="388314" y="330916"/>
                  </a:lnTo>
                  <a:lnTo>
                    <a:pt x="406465" y="295206"/>
                  </a:lnTo>
                  <a:lnTo>
                    <a:pt x="418962" y="255329"/>
                  </a:lnTo>
                  <a:lnTo>
                    <a:pt x="424021" y="211584"/>
                  </a:lnTo>
                  <a:lnTo>
                    <a:pt x="418962" y="168731"/>
                  </a:lnTo>
                  <a:lnTo>
                    <a:pt x="406465" y="130343"/>
                  </a:lnTo>
                  <a:lnTo>
                    <a:pt x="388314" y="93144"/>
                  </a:lnTo>
                  <a:lnTo>
                    <a:pt x="362129" y="61898"/>
                  </a:lnTo>
                  <a:lnTo>
                    <a:pt x="331778" y="35710"/>
                  </a:lnTo>
                  <a:lnTo>
                    <a:pt x="294583" y="17557"/>
                  </a:lnTo>
                  <a:lnTo>
                    <a:pt x="256198" y="5058"/>
                  </a:lnTo>
                  <a:lnTo>
                    <a:pt x="212456" y="0"/>
                  </a:lnTo>
                  <a:close/>
                </a:path>
              </a:pathLst>
            </a:custGeom>
            <a:solidFill>
              <a:srgbClr val="FFFFFF"/>
            </a:solidFill>
          </p:spPr>
          <p:txBody>
            <a:bodyPr wrap="square" lIns="0" tIns="0" rIns="0" bIns="0" rtlCol="0"/>
            <a:lstStyle/>
            <a:p>
              <a:endParaRPr/>
            </a:p>
          </p:txBody>
        </p:sp>
        <p:sp>
          <p:nvSpPr>
            <p:cNvPr id="25" name="object 25"/>
            <p:cNvSpPr/>
            <p:nvPr/>
          </p:nvSpPr>
          <p:spPr>
            <a:xfrm>
              <a:off x="7547118" y="1584708"/>
              <a:ext cx="424180" cy="426084"/>
            </a:xfrm>
            <a:custGeom>
              <a:avLst/>
              <a:gdLst/>
              <a:ahLst/>
              <a:cxnLst/>
              <a:rect l="l" t="t" r="r" b="b"/>
              <a:pathLst>
                <a:path w="424179" h="426085">
                  <a:moveTo>
                    <a:pt x="212456" y="0"/>
                  </a:moveTo>
                  <a:lnTo>
                    <a:pt x="256198" y="5058"/>
                  </a:lnTo>
                  <a:lnTo>
                    <a:pt x="294583" y="17557"/>
                  </a:lnTo>
                  <a:lnTo>
                    <a:pt x="331778" y="35710"/>
                  </a:lnTo>
                  <a:lnTo>
                    <a:pt x="362129" y="61898"/>
                  </a:lnTo>
                  <a:lnTo>
                    <a:pt x="388314" y="93144"/>
                  </a:lnTo>
                  <a:lnTo>
                    <a:pt x="406465" y="130343"/>
                  </a:lnTo>
                  <a:lnTo>
                    <a:pt x="418962" y="168731"/>
                  </a:lnTo>
                  <a:lnTo>
                    <a:pt x="424021" y="211584"/>
                  </a:lnTo>
                  <a:lnTo>
                    <a:pt x="418962" y="255329"/>
                  </a:lnTo>
                  <a:lnTo>
                    <a:pt x="406465" y="295206"/>
                  </a:lnTo>
                  <a:lnTo>
                    <a:pt x="388314" y="330916"/>
                  </a:lnTo>
                  <a:lnTo>
                    <a:pt x="362129" y="361568"/>
                  </a:lnTo>
                  <a:lnTo>
                    <a:pt x="331778" y="388351"/>
                  </a:lnTo>
                  <a:lnTo>
                    <a:pt x="294583" y="407991"/>
                  </a:lnTo>
                  <a:lnTo>
                    <a:pt x="256198" y="420490"/>
                  </a:lnTo>
                  <a:lnTo>
                    <a:pt x="212456" y="425549"/>
                  </a:lnTo>
                  <a:lnTo>
                    <a:pt x="169608" y="420490"/>
                  </a:lnTo>
                  <a:lnTo>
                    <a:pt x="129438" y="407991"/>
                  </a:lnTo>
                  <a:lnTo>
                    <a:pt x="94028" y="388351"/>
                  </a:lnTo>
                  <a:lnTo>
                    <a:pt x="63380" y="361568"/>
                  </a:lnTo>
                  <a:lnTo>
                    <a:pt x="37194" y="330916"/>
                  </a:lnTo>
                  <a:lnTo>
                    <a:pt x="16960" y="295206"/>
                  </a:lnTo>
                  <a:lnTo>
                    <a:pt x="4463" y="255329"/>
                  </a:lnTo>
                  <a:lnTo>
                    <a:pt x="0" y="211584"/>
                  </a:lnTo>
                  <a:lnTo>
                    <a:pt x="4463" y="168731"/>
                  </a:lnTo>
                  <a:lnTo>
                    <a:pt x="16960" y="130343"/>
                  </a:lnTo>
                  <a:lnTo>
                    <a:pt x="37194" y="93144"/>
                  </a:lnTo>
                  <a:lnTo>
                    <a:pt x="63380" y="61898"/>
                  </a:lnTo>
                  <a:lnTo>
                    <a:pt x="94028" y="35710"/>
                  </a:lnTo>
                  <a:lnTo>
                    <a:pt x="129438" y="17557"/>
                  </a:lnTo>
                  <a:lnTo>
                    <a:pt x="169608" y="5058"/>
                  </a:lnTo>
                  <a:lnTo>
                    <a:pt x="212456" y="0"/>
                  </a:lnTo>
                  <a:close/>
                </a:path>
              </a:pathLst>
            </a:custGeom>
            <a:ln w="4166">
              <a:solidFill>
                <a:srgbClr val="FFFFFF"/>
              </a:solidFill>
            </a:ln>
          </p:spPr>
          <p:txBody>
            <a:bodyPr wrap="square" lIns="0" tIns="0" rIns="0" bIns="0" rtlCol="0"/>
            <a:lstStyle/>
            <a:p>
              <a:endParaRPr/>
            </a:p>
          </p:txBody>
        </p:sp>
        <p:pic>
          <p:nvPicPr>
            <p:cNvPr id="26" name="object 26"/>
            <p:cNvPicPr/>
            <p:nvPr/>
          </p:nvPicPr>
          <p:blipFill>
            <a:blip r:embed="rId15" cstate="print"/>
            <a:stretch>
              <a:fillRect/>
            </a:stretch>
          </p:blipFill>
          <p:spPr>
            <a:xfrm>
              <a:off x="7529796" y="1567384"/>
              <a:ext cx="437836" cy="439068"/>
            </a:xfrm>
            <a:prstGeom prst="rect">
              <a:avLst/>
            </a:prstGeom>
          </p:spPr>
        </p:pic>
        <p:pic>
          <p:nvPicPr>
            <p:cNvPr id="27" name="object 27"/>
            <p:cNvPicPr/>
            <p:nvPr/>
          </p:nvPicPr>
          <p:blipFill>
            <a:blip r:embed="rId16" cstate="print"/>
            <a:stretch>
              <a:fillRect/>
            </a:stretch>
          </p:blipFill>
          <p:spPr>
            <a:xfrm>
              <a:off x="8198113" y="2136073"/>
              <a:ext cx="437539" cy="438473"/>
            </a:xfrm>
            <a:prstGeom prst="rect">
              <a:avLst/>
            </a:prstGeom>
          </p:spPr>
        </p:pic>
        <p:sp>
          <p:nvSpPr>
            <p:cNvPr id="28" name="object 28"/>
            <p:cNvSpPr/>
            <p:nvPr/>
          </p:nvSpPr>
          <p:spPr>
            <a:xfrm>
              <a:off x="7889311" y="1942110"/>
              <a:ext cx="359410" cy="285115"/>
            </a:xfrm>
            <a:custGeom>
              <a:avLst/>
              <a:gdLst/>
              <a:ahLst/>
              <a:cxnLst/>
              <a:rect l="l" t="t" r="r" b="b"/>
              <a:pathLst>
                <a:path w="359409" h="285114">
                  <a:moveTo>
                    <a:pt x="0" y="0"/>
                  </a:moveTo>
                  <a:lnTo>
                    <a:pt x="359153" y="284493"/>
                  </a:lnTo>
                </a:path>
                <a:path w="359409" h="285114">
                  <a:moveTo>
                    <a:pt x="228525" y="254734"/>
                  </a:moveTo>
                  <a:lnTo>
                    <a:pt x="359153" y="284493"/>
                  </a:lnTo>
                </a:path>
                <a:path w="359409" h="285114">
                  <a:moveTo>
                    <a:pt x="359153" y="284493"/>
                  </a:moveTo>
                  <a:lnTo>
                    <a:pt x="306783" y="162184"/>
                  </a:lnTo>
                </a:path>
              </a:pathLst>
            </a:custGeom>
            <a:ln w="13816">
              <a:solidFill>
                <a:srgbClr val="000000"/>
              </a:solidFill>
            </a:ln>
          </p:spPr>
          <p:txBody>
            <a:bodyPr wrap="square" lIns="0" tIns="0" rIns="0" bIns="0" rtlCol="0"/>
            <a:lstStyle/>
            <a:p>
              <a:endParaRPr/>
            </a:p>
          </p:txBody>
        </p:sp>
      </p:grpSp>
      <p:grpSp>
        <p:nvGrpSpPr>
          <p:cNvPr id="29" name="object 29"/>
          <p:cNvGrpSpPr/>
          <p:nvPr/>
        </p:nvGrpSpPr>
        <p:grpSpPr>
          <a:xfrm>
            <a:off x="3576394" y="1567384"/>
            <a:ext cx="1470660" cy="579120"/>
            <a:chOff x="3576394" y="1567384"/>
            <a:chExt cx="1470660" cy="579120"/>
          </a:xfrm>
        </p:grpSpPr>
        <p:sp>
          <p:nvSpPr>
            <p:cNvPr id="30" name="object 30"/>
            <p:cNvSpPr/>
            <p:nvPr/>
          </p:nvSpPr>
          <p:spPr>
            <a:xfrm>
              <a:off x="3593845" y="1584708"/>
              <a:ext cx="423545" cy="426084"/>
            </a:xfrm>
            <a:custGeom>
              <a:avLst/>
              <a:gdLst/>
              <a:ahLst/>
              <a:cxnLst/>
              <a:rect l="l" t="t" r="r" b="b"/>
              <a:pathLst>
                <a:path w="423545" h="426085">
                  <a:moveTo>
                    <a:pt x="210867" y="0"/>
                  </a:moveTo>
                  <a:lnTo>
                    <a:pt x="167242" y="5058"/>
                  </a:lnTo>
                  <a:lnTo>
                    <a:pt x="129428" y="17557"/>
                  </a:lnTo>
                  <a:lnTo>
                    <a:pt x="92346" y="35710"/>
                  </a:lnTo>
                  <a:lnTo>
                    <a:pt x="61078" y="61898"/>
                  </a:lnTo>
                  <a:lnTo>
                    <a:pt x="34902" y="93144"/>
                  </a:lnTo>
                  <a:lnTo>
                    <a:pt x="16724" y="130343"/>
                  </a:lnTo>
                  <a:lnTo>
                    <a:pt x="4362" y="168731"/>
                  </a:lnTo>
                  <a:lnTo>
                    <a:pt x="0" y="211584"/>
                  </a:lnTo>
                  <a:lnTo>
                    <a:pt x="4362" y="255329"/>
                  </a:lnTo>
                  <a:lnTo>
                    <a:pt x="16724" y="295206"/>
                  </a:lnTo>
                  <a:lnTo>
                    <a:pt x="34902" y="330916"/>
                  </a:lnTo>
                  <a:lnTo>
                    <a:pt x="61079" y="361568"/>
                  </a:lnTo>
                  <a:lnTo>
                    <a:pt x="92346" y="388351"/>
                  </a:lnTo>
                  <a:lnTo>
                    <a:pt x="129428" y="407991"/>
                  </a:lnTo>
                  <a:lnTo>
                    <a:pt x="167242" y="420490"/>
                  </a:lnTo>
                  <a:lnTo>
                    <a:pt x="210867" y="425549"/>
                  </a:lnTo>
                  <a:lnTo>
                    <a:pt x="253769" y="420490"/>
                  </a:lnTo>
                  <a:lnTo>
                    <a:pt x="293775" y="407991"/>
                  </a:lnTo>
                  <a:lnTo>
                    <a:pt x="329393" y="388351"/>
                  </a:lnTo>
                  <a:lnTo>
                    <a:pt x="359923" y="361568"/>
                  </a:lnTo>
                  <a:lnTo>
                    <a:pt x="386108" y="330916"/>
                  </a:lnTo>
                  <a:lnTo>
                    <a:pt x="406461" y="295206"/>
                  </a:lnTo>
                  <a:lnTo>
                    <a:pt x="418839" y="255329"/>
                  </a:lnTo>
                  <a:lnTo>
                    <a:pt x="423184" y="211584"/>
                  </a:lnTo>
                  <a:lnTo>
                    <a:pt x="418839" y="168731"/>
                  </a:lnTo>
                  <a:lnTo>
                    <a:pt x="406461" y="130343"/>
                  </a:lnTo>
                  <a:lnTo>
                    <a:pt x="386108" y="93144"/>
                  </a:lnTo>
                  <a:lnTo>
                    <a:pt x="359923" y="61898"/>
                  </a:lnTo>
                  <a:lnTo>
                    <a:pt x="329393" y="35710"/>
                  </a:lnTo>
                  <a:lnTo>
                    <a:pt x="293775" y="17557"/>
                  </a:lnTo>
                  <a:lnTo>
                    <a:pt x="253769" y="5058"/>
                  </a:lnTo>
                  <a:lnTo>
                    <a:pt x="210867" y="0"/>
                  </a:lnTo>
                  <a:close/>
                </a:path>
              </a:pathLst>
            </a:custGeom>
            <a:solidFill>
              <a:srgbClr val="FFFFFF"/>
            </a:solidFill>
          </p:spPr>
          <p:txBody>
            <a:bodyPr wrap="square" lIns="0" tIns="0" rIns="0" bIns="0" rtlCol="0"/>
            <a:lstStyle/>
            <a:p>
              <a:endParaRPr/>
            </a:p>
          </p:txBody>
        </p:sp>
        <p:sp>
          <p:nvSpPr>
            <p:cNvPr id="31" name="object 31"/>
            <p:cNvSpPr/>
            <p:nvPr/>
          </p:nvSpPr>
          <p:spPr>
            <a:xfrm>
              <a:off x="3593845" y="1584708"/>
              <a:ext cx="423545" cy="426084"/>
            </a:xfrm>
            <a:custGeom>
              <a:avLst/>
              <a:gdLst/>
              <a:ahLst/>
              <a:cxnLst/>
              <a:rect l="l" t="t" r="r" b="b"/>
              <a:pathLst>
                <a:path w="423545" h="426085">
                  <a:moveTo>
                    <a:pt x="210867" y="0"/>
                  </a:moveTo>
                  <a:lnTo>
                    <a:pt x="253769" y="5058"/>
                  </a:lnTo>
                  <a:lnTo>
                    <a:pt x="293775" y="17557"/>
                  </a:lnTo>
                  <a:lnTo>
                    <a:pt x="329393" y="35710"/>
                  </a:lnTo>
                  <a:lnTo>
                    <a:pt x="359923" y="61898"/>
                  </a:lnTo>
                  <a:lnTo>
                    <a:pt x="386108" y="93144"/>
                  </a:lnTo>
                  <a:lnTo>
                    <a:pt x="406461" y="130343"/>
                  </a:lnTo>
                  <a:lnTo>
                    <a:pt x="418839" y="168731"/>
                  </a:lnTo>
                  <a:lnTo>
                    <a:pt x="423184" y="211584"/>
                  </a:lnTo>
                  <a:lnTo>
                    <a:pt x="418839" y="255329"/>
                  </a:lnTo>
                  <a:lnTo>
                    <a:pt x="406461" y="295206"/>
                  </a:lnTo>
                  <a:lnTo>
                    <a:pt x="386108" y="330916"/>
                  </a:lnTo>
                  <a:lnTo>
                    <a:pt x="359923" y="361568"/>
                  </a:lnTo>
                  <a:lnTo>
                    <a:pt x="329393" y="388351"/>
                  </a:lnTo>
                  <a:lnTo>
                    <a:pt x="293775" y="407991"/>
                  </a:lnTo>
                  <a:lnTo>
                    <a:pt x="253769" y="420490"/>
                  </a:lnTo>
                  <a:lnTo>
                    <a:pt x="210867" y="425549"/>
                  </a:lnTo>
                  <a:lnTo>
                    <a:pt x="167242" y="420490"/>
                  </a:lnTo>
                  <a:lnTo>
                    <a:pt x="129428" y="407991"/>
                  </a:lnTo>
                  <a:lnTo>
                    <a:pt x="92346" y="388351"/>
                  </a:lnTo>
                  <a:lnTo>
                    <a:pt x="61079" y="361568"/>
                  </a:lnTo>
                  <a:lnTo>
                    <a:pt x="34902" y="330916"/>
                  </a:lnTo>
                  <a:lnTo>
                    <a:pt x="16724" y="295206"/>
                  </a:lnTo>
                  <a:lnTo>
                    <a:pt x="4362" y="255329"/>
                  </a:lnTo>
                  <a:lnTo>
                    <a:pt x="0" y="211584"/>
                  </a:lnTo>
                  <a:lnTo>
                    <a:pt x="4362" y="168731"/>
                  </a:lnTo>
                  <a:lnTo>
                    <a:pt x="16724" y="130343"/>
                  </a:lnTo>
                  <a:lnTo>
                    <a:pt x="34902" y="93144"/>
                  </a:lnTo>
                  <a:lnTo>
                    <a:pt x="61078" y="61898"/>
                  </a:lnTo>
                  <a:lnTo>
                    <a:pt x="92346" y="35710"/>
                  </a:lnTo>
                  <a:lnTo>
                    <a:pt x="129428" y="17557"/>
                  </a:lnTo>
                  <a:lnTo>
                    <a:pt x="167242" y="5058"/>
                  </a:lnTo>
                  <a:lnTo>
                    <a:pt x="210867" y="0"/>
                  </a:lnTo>
                  <a:close/>
                </a:path>
              </a:pathLst>
            </a:custGeom>
            <a:ln w="4166">
              <a:solidFill>
                <a:srgbClr val="FFFFFF"/>
              </a:solidFill>
            </a:ln>
          </p:spPr>
          <p:txBody>
            <a:bodyPr wrap="square" lIns="0" tIns="0" rIns="0" bIns="0" rtlCol="0"/>
            <a:lstStyle/>
            <a:p>
              <a:endParaRPr/>
            </a:p>
          </p:txBody>
        </p:sp>
        <p:pic>
          <p:nvPicPr>
            <p:cNvPr id="32" name="object 32"/>
            <p:cNvPicPr/>
            <p:nvPr/>
          </p:nvPicPr>
          <p:blipFill>
            <a:blip r:embed="rId17" cstate="print"/>
            <a:stretch>
              <a:fillRect/>
            </a:stretch>
          </p:blipFill>
          <p:spPr>
            <a:xfrm>
              <a:off x="3576394" y="1567384"/>
              <a:ext cx="437009" cy="439068"/>
            </a:xfrm>
            <a:prstGeom prst="rect">
              <a:avLst/>
            </a:prstGeom>
          </p:spPr>
        </p:pic>
        <p:sp>
          <p:nvSpPr>
            <p:cNvPr id="33" name="object 33"/>
            <p:cNvSpPr/>
            <p:nvPr/>
          </p:nvSpPr>
          <p:spPr>
            <a:xfrm>
              <a:off x="4620568" y="1584708"/>
              <a:ext cx="424180" cy="426084"/>
            </a:xfrm>
            <a:custGeom>
              <a:avLst/>
              <a:gdLst/>
              <a:ahLst/>
              <a:cxnLst/>
              <a:rect l="l" t="t" r="r" b="b"/>
              <a:pathLst>
                <a:path w="424179" h="426085">
                  <a:moveTo>
                    <a:pt x="211594" y="0"/>
                  </a:moveTo>
                  <a:lnTo>
                    <a:pt x="167942" y="5058"/>
                  </a:lnTo>
                  <a:lnTo>
                    <a:pt x="129408" y="17557"/>
                  </a:lnTo>
                  <a:lnTo>
                    <a:pt x="93076" y="35710"/>
                  </a:lnTo>
                  <a:lnTo>
                    <a:pt x="61802" y="61898"/>
                  </a:lnTo>
                  <a:lnTo>
                    <a:pt x="35617" y="93144"/>
                  </a:lnTo>
                  <a:lnTo>
                    <a:pt x="17436" y="130343"/>
                  </a:lnTo>
                  <a:lnTo>
                    <a:pt x="5088" y="168731"/>
                  </a:lnTo>
                  <a:lnTo>
                    <a:pt x="0" y="211584"/>
                  </a:lnTo>
                  <a:lnTo>
                    <a:pt x="5088" y="255329"/>
                  </a:lnTo>
                  <a:lnTo>
                    <a:pt x="17436" y="295206"/>
                  </a:lnTo>
                  <a:lnTo>
                    <a:pt x="35617" y="330916"/>
                  </a:lnTo>
                  <a:lnTo>
                    <a:pt x="61802" y="361568"/>
                  </a:lnTo>
                  <a:lnTo>
                    <a:pt x="93076" y="388351"/>
                  </a:lnTo>
                  <a:lnTo>
                    <a:pt x="129408" y="407991"/>
                  </a:lnTo>
                  <a:lnTo>
                    <a:pt x="167942" y="420490"/>
                  </a:lnTo>
                  <a:lnTo>
                    <a:pt x="211594" y="425549"/>
                  </a:lnTo>
                  <a:lnTo>
                    <a:pt x="254472" y="420490"/>
                  </a:lnTo>
                  <a:lnTo>
                    <a:pt x="294464" y="407991"/>
                  </a:lnTo>
                  <a:lnTo>
                    <a:pt x="330111" y="388351"/>
                  </a:lnTo>
                  <a:lnTo>
                    <a:pt x="360641" y="361568"/>
                  </a:lnTo>
                  <a:lnTo>
                    <a:pt x="386826" y="330916"/>
                  </a:lnTo>
                  <a:lnTo>
                    <a:pt x="407179" y="295206"/>
                  </a:lnTo>
                  <a:lnTo>
                    <a:pt x="419557" y="255329"/>
                  </a:lnTo>
                  <a:lnTo>
                    <a:pt x="423902" y="211584"/>
                  </a:lnTo>
                  <a:lnTo>
                    <a:pt x="419557" y="168731"/>
                  </a:lnTo>
                  <a:lnTo>
                    <a:pt x="407179" y="130343"/>
                  </a:lnTo>
                  <a:lnTo>
                    <a:pt x="386826" y="93144"/>
                  </a:lnTo>
                  <a:lnTo>
                    <a:pt x="360641" y="61898"/>
                  </a:lnTo>
                  <a:lnTo>
                    <a:pt x="330111" y="35710"/>
                  </a:lnTo>
                  <a:lnTo>
                    <a:pt x="294464" y="17557"/>
                  </a:lnTo>
                  <a:lnTo>
                    <a:pt x="254472" y="5058"/>
                  </a:lnTo>
                  <a:lnTo>
                    <a:pt x="211594" y="0"/>
                  </a:lnTo>
                  <a:close/>
                </a:path>
              </a:pathLst>
            </a:custGeom>
            <a:solidFill>
              <a:srgbClr val="FFFFFF"/>
            </a:solidFill>
          </p:spPr>
          <p:txBody>
            <a:bodyPr wrap="square" lIns="0" tIns="0" rIns="0" bIns="0" rtlCol="0"/>
            <a:lstStyle/>
            <a:p>
              <a:endParaRPr/>
            </a:p>
          </p:txBody>
        </p:sp>
        <p:sp>
          <p:nvSpPr>
            <p:cNvPr id="34" name="object 34"/>
            <p:cNvSpPr/>
            <p:nvPr/>
          </p:nvSpPr>
          <p:spPr>
            <a:xfrm>
              <a:off x="4620568" y="1584708"/>
              <a:ext cx="424180" cy="426084"/>
            </a:xfrm>
            <a:custGeom>
              <a:avLst/>
              <a:gdLst/>
              <a:ahLst/>
              <a:cxnLst/>
              <a:rect l="l" t="t" r="r" b="b"/>
              <a:pathLst>
                <a:path w="424179" h="426085">
                  <a:moveTo>
                    <a:pt x="211594" y="0"/>
                  </a:moveTo>
                  <a:lnTo>
                    <a:pt x="254472" y="5058"/>
                  </a:lnTo>
                  <a:lnTo>
                    <a:pt x="294464" y="17557"/>
                  </a:lnTo>
                  <a:lnTo>
                    <a:pt x="330111" y="35710"/>
                  </a:lnTo>
                  <a:lnTo>
                    <a:pt x="360641" y="61898"/>
                  </a:lnTo>
                  <a:lnTo>
                    <a:pt x="386826" y="93144"/>
                  </a:lnTo>
                  <a:lnTo>
                    <a:pt x="407179" y="130343"/>
                  </a:lnTo>
                  <a:lnTo>
                    <a:pt x="419557" y="168731"/>
                  </a:lnTo>
                  <a:lnTo>
                    <a:pt x="423902" y="211584"/>
                  </a:lnTo>
                  <a:lnTo>
                    <a:pt x="419557" y="255329"/>
                  </a:lnTo>
                  <a:lnTo>
                    <a:pt x="407179" y="295206"/>
                  </a:lnTo>
                  <a:lnTo>
                    <a:pt x="386826" y="330916"/>
                  </a:lnTo>
                  <a:lnTo>
                    <a:pt x="360641" y="361568"/>
                  </a:lnTo>
                  <a:lnTo>
                    <a:pt x="330111" y="388351"/>
                  </a:lnTo>
                  <a:lnTo>
                    <a:pt x="294464" y="407991"/>
                  </a:lnTo>
                  <a:lnTo>
                    <a:pt x="254472" y="420490"/>
                  </a:lnTo>
                  <a:lnTo>
                    <a:pt x="211594" y="425549"/>
                  </a:lnTo>
                  <a:lnTo>
                    <a:pt x="167942" y="420490"/>
                  </a:lnTo>
                  <a:lnTo>
                    <a:pt x="129408" y="407991"/>
                  </a:lnTo>
                  <a:lnTo>
                    <a:pt x="93076" y="388351"/>
                  </a:lnTo>
                  <a:lnTo>
                    <a:pt x="61802" y="361568"/>
                  </a:lnTo>
                  <a:lnTo>
                    <a:pt x="35617" y="330916"/>
                  </a:lnTo>
                  <a:lnTo>
                    <a:pt x="17436" y="295206"/>
                  </a:lnTo>
                  <a:lnTo>
                    <a:pt x="5088" y="255329"/>
                  </a:lnTo>
                  <a:lnTo>
                    <a:pt x="0" y="211584"/>
                  </a:lnTo>
                  <a:lnTo>
                    <a:pt x="5088" y="168731"/>
                  </a:lnTo>
                  <a:lnTo>
                    <a:pt x="17436" y="130343"/>
                  </a:lnTo>
                  <a:lnTo>
                    <a:pt x="35617" y="93144"/>
                  </a:lnTo>
                  <a:lnTo>
                    <a:pt x="61802" y="61898"/>
                  </a:lnTo>
                  <a:lnTo>
                    <a:pt x="93076" y="35710"/>
                  </a:lnTo>
                  <a:lnTo>
                    <a:pt x="129408" y="17557"/>
                  </a:lnTo>
                  <a:lnTo>
                    <a:pt x="167942" y="5058"/>
                  </a:lnTo>
                  <a:lnTo>
                    <a:pt x="211594" y="0"/>
                  </a:lnTo>
                  <a:close/>
                </a:path>
              </a:pathLst>
            </a:custGeom>
            <a:ln w="4166">
              <a:solidFill>
                <a:srgbClr val="FFFFFF"/>
              </a:solidFill>
            </a:ln>
          </p:spPr>
          <p:txBody>
            <a:bodyPr wrap="square" lIns="0" tIns="0" rIns="0" bIns="0" rtlCol="0"/>
            <a:lstStyle/>
            <a:p>
              <a:endParaRPr/>
            </a:p>
          </p:txBody>
        </p:sp>
        <p:pic>
          <p:nvPicPr>
            <p:cNvPr id="35" name="object 35"/>
            <p:cNvPicPr/>
            <p:nvPr/>
          </p:nvPicPr>
          <p:blipFill>
            <a:blip r:embed="rId18" cstate="print"/>
            <a:stretch>
              <a:fillRect/>
            </a:stretch>
          </p:blipFill>
          <p:spPr>
            <a:xfrm>
              <a:off x="4603096" y="1567384"/>
              <a:ext cx="437747" cy="439068"/>
            </a:xfrm>
            <a:prstGeom prst="rect">
              <a:avLst/>
            </a:prstGeom>
          </p:spPr>
        </p:pic>
        <p:sp>
          <p:nvSpPr>
            <p:cNvPr id="36" name="object 36"/>
            <p:cNvSpPr/>
            <p:nvPr/>
          </p:nvSpPr>
          <p:spPr>
            <a:xfrm>
              <a:off x="3733819" y="1722491"/>
              <a:ext cx="876300" cy="423545"/>
            </a:xfrm>
            <a:custGeom>
              <a:avLst/>
              <a:gdLst/>
              <a:ahLst/>
              <a:cxnLst/>
              <a:rect l="l" t="t" r="r" b="b"/>
              <a:pathLst>
                <a:path w="876300" h="423544">
                  <a:moveTo>
                    <a:pt x="272676" y="63386"/>
                  </a:moveTo>
                  <a:lnTo>
                    <a:pt x="876185" y="63386"/>
                  </a:lnTo>
                </a:path>
                <a:path w="876300" h="423544">
                  <a:moveTo>
                    <a:pt x="754751" y="120820"/>
                  </a:moveTo>
                  <a:lnTo>
                    <a:pt x="876185" y="63386"/>
                  </a:lnTo>
                </a:path>
                <a:path w="876300" h="423544">
                  <a:moveTo>
                    <a:pt x="876185" y="63386"/>
                  </a:moveTo>
                  <a:lnTo>
                    <a:pt x="761298" y="0"/>
                  </a:lnTo>
                </a:path>
                <a:path w="876300" h="423544">
                  <a:moveTo>
                    <a:pt x="63260" y="423466"/>
                  </a:moveTo>
                  <a:lnTo>
                    <a:pt x="63260" y="338356"/>
                  </a:lnTo>
                </a:path>
                <a:path w="876300" h="423544">
                  <a:moveTo>
                    <a:pt x="63260" y="283005"/>
                  </a:moveTo>
                  <a:lnTo>
                    <a:pt x="63260" y="277053"/>
                  </a:lnTo>
                </a:path>
                <a:path w="876300" h="423544">
                  <a:moveTo>
                    <a:pt x="119975" y="397278"/>
                  </a:moveTo>
                  <a:lnTo>
                    <a:pt x="63260" y="277053"/>
                  </a:lnTo>
                </a:path>
                <a:path w="876300" h="423544">
                  <a:moveTo>
                    <a:pt x="63260" y="277053"/>
                  </a:moveTo>
                  <a:lnTo>
                    <a:pt x="0" y="392814"/>
                  </a:lnTo>
                </a:path>
              </a:pathLst>
            </a:custGeom>
            <a:ln w="13816">
              <a:solidFill>
                <a:srgbClr val="000000"/>
              </a:solidFill>
            </a:ln>
          </p:spPr>
          <p:txBody>
            <a:bodyPr wrap="square" lIns="0" tIns="0" rIns="0" bIns="0" rtlCol="0"/>
            <a:lstStyle/>
            <a:p>
              <a:endParaRPr/>
            </a:p>
          </p:txBody>
        </p:sp>
      </p:grpSp>
      <p:grpSp>
        <p:nvGrpSpPr>
          <p:cNvPr id="37" name="object 37"/>
          <p:cNvGrpSpPr/>
          <p:nvPr/>
        </p:nvGrpSpPr>
        <p:grpSpPr>
          <a:xfrm>
            <a:off x="6502384" y="1567384"/>
            <a:ext cx="611505" cy="1577340"/>
            <a:chOff x="6502384" y="1567384"/>
            <a:chExt cx="611505" cy="1577340"/>
          </a:xfrm>
        </p:grpSpPr>
        <p:sp>
          <p:nvSpPr>
            <p:cNvPr id="38" name="object 38"/>
            <p:cNvSpPr/>
            <p:nvPr/>
          </p:nvSpPr>
          <p:spPr>
            <a:xfrm>
              <a:off x="6519826" y="1584708"/>
              <a:ext cx="424180" cy="426084"/>
            </a:xfrm>
            <a:custGeom>
              <a:avLst/>
              <a:gdLst/>
              <a:ahLst/>
              <a:cxnLst/>
              <a:rect l="l" t="t" r="r" b="b"/>
              <a:pathLst>
                <a:path w="424179" h="426085">
                  <a:moveTo>
                    <a:pt x="213171" y="0"/>
                  </a:moveTo>
                  <a:lnTo>
                    <a:pt x="169429" y="5058"/>
                  </a:lnTo>
                  <a:lnTo>
                    <a:pt x="129557" y="17557"/>
                  </a:lnTo>
                  <a:lnTo>
                    <a:pt x="93850" y="35710"/>
                  </a:lnTo>
                  <a:lnTo>
                    <a:pt x="63201" y="61898"/>
                  </a:lnTo>
                  <a:lnTo>
                    <a:pt x="37016" y="93144"/>
                  </a:lnTo>
                  <a:lnTo>
                    <a:pt x="17436" y="130343"/>
                  </a:lnTo>
                  <a:lnTo>
                    <a:pt x="5088" y="168731"/>
                  </a:lnTo>
                  <a:lnTo>
                    <a:pt x="0" y="211584"/>
                  </a:lnTo>
                  <a:lnTo>
                    <a:pt x="5088" y="255329"/>
                  </a:lnTo>
                  <a:lnTo>
                    <a:pt x="17436" y="295206"/>
                  </a:lnTo>
                  <a:lnTo>
                    <a:pt x="37016" y="330916"/>
                  </a:lnTo>
                  <a:lnTo>
                    <a:pt x="63201" y="361568"/>
                  </a:lnTo>
                  <a:lnTo>
                    <a:pt x="93850" y="388351"/>
                  </a:lnTo>
                  <a:lnTo>
                    <a:pt x="129557" y="407991"/>
                  </a:lnTo>
                  <a:lnTo>
                    <a:pt x="169429" y="420490"/>
                  </a:lnTo>
                  <a:lnTo>
                    <a:pt x="213171" y="425549"/>
                  </a:lnTo>
                  <a:lnTo>
                    <a:pt x="256019" y="420490"/>
                  </a:lnTo>
                  <a:lnTo>
                    <a:pt x="294404" y="407991"/>
                  </a:lnTo>
                  <a:lnTo>
                    <a:pt x="331599" y="388351"/>
                  </a:lnTo>
                  <a:lnTo>
                    <a:pt x="362248" y="361568"/>
                  </a:lnTo>
                  <a:lnTo>
                    <a:pt x="388433" y="330916"/>
                  </a:lnTo>
                  <a:lnTo>
                    <a:pt x="406584" y="295206"/>
                  </a:lnTo>
                  <a:lnTo>
                    <a:pt x="418784" y="255329"/>
                  </a:lnTo>
                  <a:lnTo>
                    <a:pt x="423842" y="211584"/>
                  </a:lnTo>
                  <a:lnTo>
                    <a:pt x="418784" y="168731"/>
                  </a:lnTo>
                  <a:lnTo>
                    <a:pt x="406584" y="130343"/>
                  </a:lnTo>
                  <a:lnTo>
                    <a:pt x="388433" y="93144"/>
                  </a:lnTo>
                  <a:lnTo>
                    <a:pt x="362248" y="61898"/>
                  </a:lnTo>
                  <a:lnTo>
                    <a:pt x="331599" y="35710"/>
                  </a:lnTo>
                  <a:lnTo>
                    <a:pt x="294404" y="17557"/>
                  </a:lnTo>
                  <a:lnTo>
                    <a:pt x="256019" y="5058"/>
                  </a:lnTo>
                  <a:lnTo>
                    <a:pt x="213171" y="0"/>
                  </a:lnTo>
                  <a:close/>
                </a:path>
              </a:pathLst>
            </a:custGeom>
            <a:solidFill>
              <a:srgbClr val="FFFFFF"/>
            </a:solidFill>
          </p:spPr>
          <p:txBody>
            <a:bodyPr wrap="square" lIns="0" tIns="0" rIns="0" bIns="0" rtlCol="0"/>
            <a:lstStyle/>
            <a:p>
              <a:endParaRPr/>
            </a:p>
          </p:txBody>
        </p:sp>
        <p:sp>
          <p:nvSpPr>
            <p:cNvPr id="39" name="object 39"/>
            <p:cNvSpPr/>
            <p:nvPr/>
          </p:nvSpPr>
          <p:spPr>
            <a:xfrm>
              <a:off x="6519826" y="1584708"/>
              <a:ext cx="424180" cy="426084"/>
            </a:xfrm>
            <a:custGeom>
              <a:avLst/>
              <a:gdLst/>
              <a:ahLst/>
              <a:cxnLst/>
              <a:rect l="l" t="t" r="r" b="b"/>
              <a:pathLst>
                <a:path w="424179" h="426085">
                  <a:moveTo>
                    <a:pt x="213171" y="0"/>
                  </a:moveTo>
                  <a:lnTo>
                    <a:pt x="256019" y="5058"/>
                  </a:lnTo>
                  <a:lnTo>
                    <a:pt x="294404" y="17557"/>
                  </a:lnTo>
                  <a:lnTo>
                    <a:pt x="331599" y="35710"/>
                  </a:lnTo>
                  <a:lnTo>
                    <a:pt x="362248" y="61898"/>
                  </a:lnTo>
                  <a:lnTo>
                    <a:pt x="388433" y="93144"/>
                  </a:lnTo>
                  <a:lnTo>
                    <a:pt x="406584" y="130343"/>
                  </a:lnTo>
                  <a:lnTo>
                    <a:pt x="418784" y="168731"/>
                  </a:lnTo>
                  <a:lnTo>
                    <a:pt x="423842" y="211584"/>
                  </a:lnTo>
                  <a:lnTo>
                    <a:pt x="418784" y="255329"/>
                  </a:lnTo>
                  <a:lnTo>
                    <a:pt x="406584" y="295206"/>
                  </a:lnTo>
                  <a:lnTo>
                    <a:pt x="388433" y="330916"/>
                  </a:lnTo>
                  <a:lnTo>
                    <a:pt x="362248" y="361568"/>
                  </a:lnTo>
                  <a:lnTo>
                    <a:pt x="331599" y="388351"/>
                  </a:lnTo>
                  <a:lnTo>
                    <a:pt x="294404" y="407991"/>
                  </a:lnTo>
                  <a:lnTo>
                    <a:pt x="256019" y="420490"/>
                  </a:lnTo>
                  <a:lnTo>
                    <a:pt x="213171" y="425549"/>
                  </a:lnTo>
                  <a:lnTo>
                    <a:pt x="169429" y="420490"/>
                  </a:lnTo>
                  <a:lnTo>
                    <a:pt x="129557" y="407991"/>
                  </a:lnTo>
                  <a:lnTo>
                    <a:pt x="93850" y="388351"/>
                  </a:lnTo>
                  <a:lnTo>
                    <a:pt x="63201" y="361568"/>
                  </a:lnTo>
                  <a:lnTo>
                    <a:pt x="37016" y="330916"/>
                  </a:lnTo>
                  <a:lnTo>
                    <a:pt x="17436" y="295206"/>
                  </a:lnTo>
                  <a:lnTo>
                    <a:pt x="5088" y="255329"/>
                  </a:lnTo>
                  <a:lnTo>
                    <a:pt x="0" y="211584"/>
                  </a:lnTo>
                  <a:lnTo>
                    <a:pt x="5088" y="168731"/>
                  </a:lnTo>
                  <a:lnTo>
                    <a:pt x="17436" y="130343"/>
                  </a:lnTo>
                  <a:lnTo>
                    <a:pt x="37016" y="93144"/>
                  </a:lnTo>
                  <a:lnTo>
                    <a:pt x="63201" y="61898"/>
                  </a:lnTo>
                  <a:lnTo>
                    <a:pt x="93850" y="35710"/>
                  </a:lnTo>
                  <a:lnTo>
                    <a:pt x="129557" y="17557"/>
                  </a:lnTo>
                  <a:lnTo>
                    <a:pt x="169429" y="5058"/>
                  </a:lnTo>
                  <a:lnTo>
                    <a:pt x="213171" y="0"/>
                  </a:lnTo>
                  <a:close/>
                </a:path>
              </a:pathLst>
            </a:custGeom>
            <a:ln w="4166">
              <a:solidFill>
                <a:srgbClr val="FFFFFF"/>
              </a:solidFill>
            </a:ln>
          </p:spPr>
          <p:txBody>
            <a:bodyPr wrap="square" lIns="0" tIns="0" rIns="0" bIns="0" rtlCol="0"/>
            <a:lstStyle/>
            <a:p>
              <a:endParaRPr/>
            </a:p>
          </p:txBody>
        </p:sp>
        <p:pic>
          <p:nvPicPr>
            <p:cNvPr id="40" name="object 40"/>
            <p:cNvPicPr/>
            <p:nvPr/>
          </p:nvPicPr>
          <p:blipFill>
            <a:blip r:embed="rId19" cstate="print"/>
            <a:stretch>
              <a:fillRect/>
            </a:stretch>
          </p:blipFill>
          <p:spPr>
            <a:xfrm>
              <a:off x="6502384" y="1567384"/>
              <a:ext cx="437777" cy="439068"/>
            </a:xfrm>
            <a:prstGeom prst="rect">
              <a:avLst/>
            </a:prstGeom>
          </p:spPr>
        </p:pic>
        <p:pic>
          <p:nvPicPr>
            <p:cNvPr id="41" name="object 41"/>
            <p:cNvPicPr/>
            <p:nvPr/>
          </p:nvPicPr>
          <p:blipFill>
            <a:blip r:embed="rId20" cstate="print"/>
            <a:stretch>
              <a:fillRect/>
            </a:stretch>
          </p:blipFill>
          <p:spPr>
            <a:xfrm>
              <a:off x="6502384" y="2706250"/>
              <a:ext cx="437777" cy="438384"/>
            </a:xfrm>
            <a:prstGeom prst="rect">
              <a:avLst/>
            </a:prstGeom>
          </p:spPr>
        </p:pic>
        <p:sp>
          <p:nvSpPr>
            <p:cNvPr id="42" name="object 42"/>
            <p:cNvSpPr/>
            <p:nvPr/>
          </p:nvSpPr>
          <p:spPr>
            <a:xfrm>
              <a:off x="6661880" y="1999544"/>
              <a:ext cx="452120" cy="985519"/>
            </a:xfrm>
            <a:custGeom>
              <a:avLst/>
              <a:gdLst/>
              <a:ahLst/>
              <a:cxnLst/>
              <a:rect l="l" t="t" r="r" b="b"/>
              <a:pathLst>
                <a:path w="452120" h="985519">
                  <a:moveTo>
                    <a:pt x="63380" y="713613"/>
                  </a:moveTo>
                  <a:lnTo>
                    <a:pt x="63380" y="0"/>
                  </a:lnTo>
                </a:path>
                <a:path w="452120" h="985519">
                  <a:moveTo>
                    <a:pt x="120213" y="120225"/>
                  </a:moveTo>
                  <a:lnTo>
                    <a:pt x="63380" y="0"/>
                  </a:lnTo>
                </a:path>
                <a:path w="452120" h="985519">
                  <a:moveTo>
                    <a:pt x="63380" y="0"/>
                  </a:moveTo>
                  <a:lnTo>
                    <a:pt x="0" y="115761"/>
                  </a:lnTo>
                </a:path>
                <a:path w="452120" h="985519">
                  <a:moveTo>
                    <a:pt x="451694" y="922192"/>
                  </a:moveTo>
                  <a:lnTo>
                    <a:pt x="366592" y="922192"/>
                  </a:lnTo>
                </a:path>
                <a:path w="452120" h="985519">
                  <a:moveTo>
                    <a:pt x="309758" y="922192"/>
                  </a:moveTo>
                  <a:lnTo>
                    <a:pt x="271373" y="922192"/>
                  </a:lnTo>
                </a:path>
                <a:path w="452120" h="985519">
                  <a:moveTo>
                    <a:pt x="392777" y="866216"/>
                  </a:moveTo>
                  <a:lnTo>
                    <a:pt x="271373" y="922192"/>
                  </a:lnTo>
                </a:path>
                <a:path w="452120" h="985519">
                  <a:moveTo>
                    <a:pt x="271373" y="922192"/>
                  </a:moveTo>
                  <a:lnTo>
                    <a:pt x="386826" y="985459"/>
                  </a:lnTo>
                </a:path>
              </a:pathLst>
            </a:custGeom>
            <a:ln w="13816">
              <a:solidFill>
                <a:srgbClr val="000000"/>
              </a:solidFill>
            </a:ln>
          </p:spPr>
          <p:txBody>
            <a:bodyPr wrap="square" lIns="0" tIns="0" rIns="0" bIns="0" rtlCol="0"/>
            <a:lstStyle/>
            <a:p>
              <a:endParaRPr/>
            </a:p>
          </p:txBody>
        </p:sp>
      </p:grpSp>
      <p:grpSp>
        <p:nvGrpSpPr>
          <p:cNvPr id="43" name="object 43"/>
          <p:cNvGrpSpPr/>
          <p:nvPr/>
        </p:nvGrpSpPr>
        <p:grpSpPr>
          <a:xfrm>
            <a:off x="4603096" y="2136073"/>
            <a:ext cx="1104900" cy="1009015"/>
            <a:chOff x="4603096" y="2136073"/>
            <a:chExt cx="1104900" cy="1009015"/>
          </a:xfrm>
        </p:grpSpPr>
        <p:pic>
          <p:nvPicPr>
            <p:cNvPr id="44" name="object 44"/>
            <p:cNvPicPr/>
            <p:nvPr/>
          </p:nvPicPr>
          <p:blipFill>
            <a:blip r:embed="rId21" cstate="print"/>
            <a:stretch>
              <a:fillRect/>
            </a:stretch>
          </p:blipFill>
          <p:spPr>
            <a:xfrm>
              <a:off x="4603096" y="2706249"/>
              <a:ext cx="437747" cy="438384"/>
            </a:xfrm>
            <a:prstGeom prst="rect">
              <a:avLst/>
            </a:prstGeom>
          </p:spPr>
        </p:pic>
        <p:pic>
          <p:nvPicPr>
            <p:cNvPr id="45" name="object 45"/>
            <p:cNvPicPr/>
            <p:nvPr/>
          </p:nvPicPr>
          <p:blipFill>
            <a:blip r:embed="rId22" cstate="print"/>
            <a:stretch>
              <a:fillRect/>
            </a:stretch>
          </p:blipFill>
          <p:spPr>
            <a:xfrm>
              <a:off x="5270610" y="2136073"/>
              <a:ext cx="437003" cy="438473"/>
            </a:xfrm>
            <a:prstGeom prst="rect">
              <a:avLst/>
            </a:prstGeom>
          </p:spPr>
        </p:pic>
        <p:sp>
          <p:nvSpPr>
            <p:cNvPr id="46" name="object 46"/>
            <p:cNvSpPr/>
            <p:nvPr/>
          </p:nvSpPr>
          <p:spPr>
            <a:xfrm>
              <a:off x="4998289" y="2533415"/>
              <a:ext cx="372110" cy="257175"/>
            </a:xfrm>
            <a:custGeom>
              <a:avLst/>
              <a:gdLst/>
              <a:ahLst/>
              <a:cxnLst/>
              <a:rect l="l" t="t" r="r" b="b"/>
              <a:pathLst>
                <a:path w="372110" h="257175">
                  <a:moveTo>
                    <a:pt x="371591" y="0"/>
                  </a:moveTo>
                  <a:lnTo>
                    <a:pt x="0" y="256817"/>
                  </a:lnTo>
                </a:path>
                <a:path w="372110" h="257175">
                  <a:moveTo>
                    <a:pt x="64719" y="139568"/>
                  </a:moveTo>
                  <a:lnTo>
                    <a:pt x="0" y="256817"/>
                  </a:lnTo>
                </a:path>
                <a:path w="372110" h="257175">
                  <a:moveTo>
                    <a:pt x="0" y="256817"/>
                  </a:moveTo>
                  <a:lnTo>
                    <a:pt x="130896" y="239855"/>
                  </a:lnTo>
                </a:path>
              </a:pathLst>
            </a:custGeom>
            <a:ln w="13816">
              <a:solidFill>
                <a:srgbClr val="000000"/>
              </a:solidFill>
            </a:ln>
          </p:spPr>
          <p:txBody>
            <a:bodyPr wrap="square" lIns="0" tIns="0" rIns="0" bIns="0" rtlCol="0"/>
            <a:lstStyle/>
            <a:p>
              <a:endParaRPr/>
            </a:p>
          </p:txBody>
        </p:sp>
      </p:grpSp>
      <p:pic>
        <p:nvPicPr>
          <p:cNvPr id="47" name="object 47"/>
          <p:cNvPicPr/>
          <p:nvPr/>
        </p:nvPicPr>
        <p:blipFill>
          <a:blip r:embed="rId23" cstate="print"/>
          <a:stretch>
            <a:fillRect/>
          </a:stretch>
        </p:blipFill>
        <p:spPr>
          <a:xfrm>
            <a:off x="5039377" y="3836931"/>
            <a:ext cx="437003" cy="438503"/>
          </a:xfrm>
          <a:prstGeom prst="rect">
            <a:avLst/>
          </a:prstGeom>
        </p:spPr>
      </p:pic>
      <p:grpSp>
        <p:nvGrpSpPr>
          <p:cNvPr id="48" name="object 48"/>
          <p:cNvGrpSpPr/>
          <p:nvPr/>
        </p:nvGrpSpPr>
        <p:grpSpPr>
          <a:xfrm>
            <a:off x="5039378" y="4974994"/>
            <a:ext cx="1470660" cy="444500"/>
            <a:chOff x="5039378" y="4974994"/>
            <a:chExt cx="1470660" cy="444500"/>
          </a:xfrm>
        </p:grpSpPr>
        <p:sp>
          <p:nvSpPr>
            <p:cNvPr id="49" name="object 49"/>
            <p:cNvSpPr/>
            <p:nvPr/>
          </p:nvSpPr>
          <p:spPr>
            <a:xfrm>
              <a:off x="5056849" y="4992437"/>
              <a:ext cx="423545" cy="424815"/>
            </a:xfrm>
            <a:custGeom>
              <a:avLst/>
              <a:gdLst/>
              <a:ahLst/>
              <a:cxnLst/>
              <a:rect l="l" t="t" r="r" b="b"/>
              <a:pathLst>
                <a:path w="423545" h="424814">
                  <a:moveTo>
                    <a:pt x="210850" y="0"/>
                  </a:moveTo>
                  <a:lnTo>
                    <a:pt x="167942" y="5088"/>
                  </a:lnTo>
                  <a:lnTo>
                    <a:pt x="129408" y="17468"/>
                  </a:lnTo>
                  <a:lnTo>
                    <a:pt x="92332" y="37109"/>
                  </a:lnTo>
                  <a:lnTo>
                    <a:pt x="61802" y="63266"/>
                  </a:lnTo>
                  <a:lnTo>
                    <a:pt x="35617" y="94543"/>
                  </a:lnTo>
                  <a:lnTo>
                    <a:pt x="16722" y="130194"/>
                  </a:lnTo>
                  <a:lnTo>
                    <a:pt x="4344" y="170190"/>
                  </a:lnTo>
                  <a:lnTo>
                    <a:pt x="0" y="213072"/>
                  </a:lnTo>
                  <a:lnTo>
                    <a:pt x="4344" y="256698"/>
                  </a:lnTo>
                  <a:lnTo>
                    <a:pt x="16722" y="295265"/>
                  </a:lnTo>
                  <a:lnTo>
                    <a:pt x="35617" y="332345"/>
                  </a:lnTo>
                  <a:lnTo>
                    <a:pt x="61802" y="363621"/>
                  </a:lnTo>
                  <a:lnTo>
                    <a:pt x="92332" y="389779"/>
                  </a:lnTo>
                  <a:lnTo>
                    <a:pt x="129408" y="407962"/>
                  </a:lnTo>
                  <a:lnTo>
                    <a:pt x="167942" y="420341"/>
                  </a:lnTo>
                  <a:lnTo>
                    <a:pt x="210850" y="424686"/>
                  </a:lnTo>
                  <a:lnTo>
                    <a:pt x="253758" y="420341"/>
                  </a:lnTo>
                  <a:lnTo>
                    <a:pt x="294464" y="407962"/>
                  </a:lnTo>
                  <a:lnTo>
                    <a:pt x="329367" y="389779"/>
                  </a:lnTo>
                  <a:lnTo>
                    <a:pt x="360641" y="363621"/>
                  </a:lnTo>
                  <a:lnTo>
                    <a:pt x="386826" y="332345"/>
                  </a:lnTo>
                  <a:lnTo>
                    <a:pt x="406465" y="295265"/>
                  </a:lnTo>
                  <a:lnTo>
                    <a:pt x="418813" y="256698"/>
                  </a:lnTo>
                  <a:lnTo>
                    <a:pt x="423188" y="213072"/>
                  </a:lnTo>
                  <a:lnTo>
                    <a:pt x="418813" y="170190"/>
                  </a:lnTo>
                  <a:lnTo>
                    <a:pt x="406465" y="130194"/>
                  </a:lnTo>
                  <a:lnTo>
                    <a:pt x="386826" y="94543"/>
                  </a:lnTo>
                  <a:lnTo>
                    <a:pt x="360641" y="63266"/>
                  </a:lnTo>
                  <a:lnTo>
                    <a:pt x="329367" y="37109"/>
                  </a:lnTo>
                  <a:lnTo>
                    <a:pt x="294464" y="17468"/>
                  </a:lnTo>
                  <a:lnTo>
                    <a:pt x="253758" y="5088"/>
                  </a:lnTo>
                  <a:lnTo>
                    <a:pt x="210850" y="0"/>
                  </a:lnTo>
                  <a:close/>
                </a:path>
              </a:pathLst>
            </a:custGeom>
            <a:solidFill>
              <a:srgbClr val="FFFFFF"/>
            </a:solidFill>
          </p:spPr>
          <p:txBody>
            <a:bodyPr wrap="square" lIns="0" tIns="0" rIns="0" bIns="0" rtlCol="0"/>
            <a:lstStyle/>
            <a:p>
              <a:endParaRPr/>
            </a:p>
          </p:txBody>
        </p:sp>
        <p:sp>
          <p:nvSpPr>
            <p:cNvPr id="50" name="object 50"/>
            <p:cNvSpPr/>
            <p:nvPr/>
          </p:nvSpPr>
          <p:spPr>
            <a:xfrm>
              <a:off x="5056849" y="4992437"/>
              <a:ext cx="423545" cy="424815"/>
            </a:xfrm>
            <a:custGeom>
              <a:avLst/>
              <a:gdLst/>
              <a:ahLst/>
              <a:cxnLst/>
              <a:rect l="l" t="t" r="r" b="b"/>
              <a:pathLst>
                <a:path w="423545" h="424814">
                  <a:moveTo>
                    <a:pt x="210850" y="0"/>
                  </a:moveTo>
                  <a:lnTo>
                    <a:pt x="253758" y="5088"/>
                  </a:lnTo>
                  <a:lnTo>
                    <a:pt x="294464" y="17468"/>
                  </a:lnTo>
                  <a:lnTo>
                    <a:pt x="329367" y="37109"/>
                  </a:lnTo>
                  <a:lnTo>
                    <a:pt x="360641" y="63266"/>
                  </a:lnTo>
                  <a:lnTo>
                    <a:pt x="386826" y="94543"/>
                  </a:lnTo>
                  <a:lnTo>
                    <a:pt x="406465" y="130194"/>
                  </a:lnTo>
                  <a:lnTo>
                    <a:pt x="418813" y="170190"/>
                  </a:lnTo>
                  <a:lnTo>
                    <a:pt x="423188" y="213072"/>
                  </a:lnTo>
                  <a:lnTo>
                    <a:pt x="418813" y="256698"/>
                  </a:lnTo>
                  <a:lnTo>
                    <a:pt x="406465" y="295265"/>
                  </a:lnTo>
                  <a:lnTo>
                    <a:pt x="386826" y="332345"/>
                  </a:lnTo>
                  <a:lnTo>
                    <a:pt x="360641" y="363621"/>
                  </a:lnTo>
                  <a:lnTo>
                    <a:pt x="329367" y="389779"/>
                  </a:lnTo>
                  <a:lnTo>
                    <a:pt x="294464" y="407962"/>
                  </a:lnTo>
                  <a:lnTo>
                    <a:pt x="253758" y="420341"/>
                  </a:lnTo>
                  <a:lnTo>
                    <a:pt x="210850" y="424686"/>
                  </a:lnTo>
                  <a:lnTo>
                    <a:pt x="167942" y="420341"/>
                  </a:lnTo>
                  <a:lnTo>
                    <a:pt x="129408" y="407962"/>
                  </a:lnTo>
                  <a:lnTo>
                    <a:pt x="92332" y="389779"/>
                  </a:lnTo>
                  <a:lnTo>
                    <a:pt x="61802" y="363621"/>
                  </a:lnTo>
                  <a:lnTo>
                    <a:pt x="35617" y="332345"/>
                  </a:lnTo>
                  <a:lnTo>
                    <a:pt x="16722" y="295265"/>
                  </a:lnTo>
                  <a:lnTo>
                    <a:pt x="4344" y="256698"/>
                  </a:lnTo>
                  <a:lnTo>
                    <a:pt x="0" y="213072"/>
                  </a:lnTo>
                  <a:lnTo>
                    <a:pt x="4344" y="170190"/>
                  </a:lnTo>
                  <a:lnTo>
                    <a:pt x="16722" y="130194"/>
                  </a:lnTo>
                  <a:lnTo>
                    <a:pt x="35617" y="94543"/>
                  </a:lnTo>
                  <a:lnTo>
                    <a:pt x="61802" y="63266"/>
                  </a:lnTo>
                  <a:lnTo>
                    <a:pt x="92332" y="37109"/>
                  </a:lnTo>
                  <a:lnTo>
                    <a:pt x="129408" y="17468"/>
                  </a:lnTo>
                  <a:lnTo>
                    <a:pt x="167942" y="5088"/>
                  </a:lnTo>
                  <a:lnTo>
                    <a:pt x="210850" y="0"/>
                  </a:lnTo>
                  <a:close/>
                </a:path>
              </a:pathLst>
            </a:custGeom>
            <a:ln w="4166">
              <a:solidFill>
                <a:srgbClr val="FFFFFF"/>
              </a:solidFill>
            </a:ln>
          </p:spPr>
          <p:txBody>
            <a:bodyPr wrap="square" lIns="0" tIns="0" rIns="0" bIns="0" rtlCol="0"/>
            <a:lstStyle/>
            <a:p>
              <a:endParaRPr/>
            </a:p>
          </p:txBody>
        </p:sp>
        <p:pic>
          <p:nvPicPr>
            <p:cNvPr id="51" name="object 51"/>
            <p:cNvPicPr/>
            <p:nvPr/>
          </p:nvPicPr>
          <p:blipFill>
            <a:blip r:embed="rId24" cstate="print"/>
            <a:stretch>
              <a:fillRect/>
            </a:stretch>
          </p:blipFill>
          <p:spPr>
            <a:xfrm>
              <a:off x="5039378" y="4974994"/>
              <a:ext cx="437003" cy="438503"/>
            </a:xfrm>
            <a:prstGeom prst="rect">
              <a:avLst/>
            </a:prstGeom>
          </p:spPr>
        </p:pic>
        <p:sp>
          <p:nvSpPr>
            <p:cNvPr id="52" name="object 52"/>
            <p:cNvSpPr/>
            <p:nvPr/>
          </p:nvSpPr>
          <p:spPr>
            <a:xfrm>
              <a:off x="6084260" y="4992437"/>
              <a:ext cx="423545" cy="424815"/>
            </a:xfrm>
            <a:custGeom>
              <a:avLst/>
              <a:gdLst/>
              <a:ahLst/>
              <a:cxnLst/>
              <a:rect l="l" t="t" r="r" b="b"/>
              <a:pathLst>
                <a:path w="423545" h="424814">
                  <a:moveTo>
                    <a:pt x="212337" y="0"/>
                  </a:moveTo>
                  <a:lnTo>
                    <a:pt x="169429" y="5088"/>
                  </a:lnTo>
                  <a:lnTo>
                    <a:pt x="129438" y="17468"/>
                  </a:lnTo>
                  <a:lnTo>
                    <a:pt x="93820" y="37109"/>
                  </a:lnTo>
                  <a:lnTo>
                    <a:pt x="63260" y="63266"/>
                  </a:lnTo>
                  <a:lnTo>
                    <a:pt x="37105" y="94543"/>
                  </a:lnTo>
                  <a:lnTo>
                    <a:pt x="16752" y="130194"/>
                  </a:lnTo>
                  <a:lnTo>
                    <a:pt x="4374" y="170190"/>
                  </a:lnTo>
                  <a:lnTo>
                    <a:pt x="0" y="213072"/>
                  </a:lnTo>
                  <a:lnTo>
                    <a:pt x="4374" y="256698"/>
                  </a:lnTo>
                  <a:lnTo>
                    <a:pt x="16752" y="295265"/>
                  </a:lnTo>
                  <a:lnTo>
                    <a:pt x="37105" y="332345"/>
                  </a:lnTo>
                  <a:lnTo>
                    <a:pt x="63261" y="363621"/>
                  </a:lnTo>
                  <a:lnTo>
                    <a:pt x="93820" y="389779"/>
                  </a:lnTo>
                  <a:lnTo>
                    <a:pt x="129438" y="407962"/>
                  </a:lnTo>
                  <a:lnTo>
                    <a:pt x="169429" y="420341"/>
                  </a:lnTo>
                  <a:lnTo>
                    <a:pt x="212337" y="424686"/>
                  </a:lnTo>
                  <a:lnTo>
                    <a:pt x="253787" y="420341"/>
                  </a:lnTo>
                  <a:lnTo>
                    <a:pt x="293779" y="407962"/>
                  </a:lnTo>
                  <a:lnTo>
                    <a:pt x="329397" y="389779"/>
                  </a:lnTo>
                  <a:lnTo>
                    <a:pt x="362129" y="363621"/>
                  </a:lnTo>
                  <a:lnTo>
                    <a:pt x="386112" y="332345"/>
                  </a:lnTo>
                  <a:lnTo>
                    <a:pt x="406495" y="295265"/>
                  </a:lnTo>
                  <a:lnTo>
                    <a:pt x="418843" y="256698"/>
                  </a:lnTo>
                  <a:lnTo>
                    <a:pt x="423217" y="213072"/>
                  </a:lnTo>
                  <a:lnTo>
                    <a:pt x="418843" y="170190"/>
                  </a:lnTo>
                  <a:lnTo>
                    <a:pt x="406495" y="130194"/>
                  </a:lnTo>
                  <a:lnTo>
                    <a:pt x="386112" y="94543"/>
                  </a:lnTo>
                  <a:lnTo>
                    <a:pt x="362129" y="63266"/>
                  </a:lnTo>
                  <a:lnTo>
                    <a:pt x="329397" y="37109"/>
                  </a:lnTo>
                  <a:lnTo>
                    <a:pt x="293779" y="17468"/>
                  </a:lnTo>
                  <a:lnTo>
                    <a:pt x="253787" y="5088"/>
                  </a:lnTo>
                  <a:lnTo>
                    <a:pt x="212337" y="0"/>
                  </a:lnTo>
                  <a:close/>
                </a:path>
              </a:pathLst>
            </a:custGeom>
            <a:solidFill>
              <a:srgbClr val="FFFFFF"/>
            </a:solidFill>
          </p:spPr>
          <p:txBody>
            <a:bodyPr wrap="square" lIns="0" tIns="0" rIns="0" bIns="0" rtlCol="0"/>
            <a:lstStyle/>
            <a:p>
              <a:endParaRPr/>
            </a:p>
          </p:txBody>
        </p:sp>
        <p:sp>
          <p:nvSpPr>
            <p:cNvPr id="53" name="object 53"/>
            <p:cNvSpPr/>
            <p:nvPr/>
          </p:nvSpPr>
          <p:spPr>
            <a:xfrm>
              <a:off x="6084260" y="4992437"/>
              <a:ext cx="423545" cy="424815"/>
            </a:xfrm>
            <a:custGeom>
              <a:avLst/>
              <a:gdLst/>
              <a:ahLst/>
              <a:cxnLst/>
              <a:rect l="l" t="t" r="r" b="b"/>
              <a:pathLst>
                <a:path w="423545" h="424814">
                  <a:moveTo>
                    <a:pt x="212337" y="0"/>
                  </a:moveTo>
                  <a:lnTo>
                    <a:pt x="253787" y="5088"/>
                  </a:lnTo>
                  <a:lnTo>
                    <a:pt x="293779" y="17468"/>
                  </a:lnTo>
                  <a:lnTo>
                    <a:pt x="329397" y="37109"/>
                  </a:lnTo>
                  <a:lnTo>
                    <a:pt x="362129" y="63266"/>
                  </a:lnTo>
                  <a:lnTo>
                    <a:pt x="386112" y="94543"/>
                  </a:lnTo>
                  <a:lnTo>
                    <a:pt x="406495" y="130194"/>
                  </a:lnTo>
                  <a:lnTo>
                    <a:pt x="418843" y="170190"/>
                  </a:lnTo>
                  <a:lnTo>
                    <a:pt x="423217" y="213072"/>
                  </a:lnTo>
                  <a:lnTo>
                    <a:pt x="418843" y="256698"/>
                  </a:lnTo>
                  <a:lnTo>
                    <a:pt x="406495" y="295265"/>
                  </a:lnTo>
                  <a:lnTo>
                    <a:pt x="386112" y="332345"/>
                  </a:lnTo>
                  <a:lnTo>
                    <a:pt x="362129" y="363621"/>
                  </a:lnTo>
                  <a:lnTo>
                    <a:pt x="329397" y="389779"/>
                  </a:lnTo>
                  <a:lnTo>
                    <a:pt x="293779" y="407962"/>
                  </a:lnTo>
                  <a:lnTo>
                    <a:pt x="253787" y="420341"/>
                  </a:lnTo>
                  <a:lnTo>
                    <a:pt x="212337" y="424686"/>
                  </a:lnTo>
                  <a:lnTo>
                    <a:pt x="169429" y="420341"/>
                  </a:lnTo>
                  <a:lnTo>
                    <a:pt x="129438" y="407962"/>
                  </a:lnTo>
                  <a:lnTo>
                    <a:pt x="93820" y="389779"/>
                  </a:lnTo>
                  <a:lnTo>
                    <a:pt x="63261" y="363621"/>
                  </a:lnTo>
                  <a:lnTo>
                    <a:pt x="37105" y="332345"/>
                  </a:lnTo>
                  <a:lnTo>
                    <a:pt x="16752" y="295265"/>
                  </a:lnTo>
                  <a:lnTo>
                    <a:pt x="4374" y="256698"/>
                  </a:lnTo>
                  <a:lnTo>
                    <a:pt x="0" y="213072"/>
                  </a:lnTo>
                  <a:lnTo>
                    <a:pt x="4374" y="170190"/>
                  </a:lnTo>
                  <a:lnTo>
                    <a:pt x="16752" y="130194"/>
                  </a:lnTo>
                  <a:lnTo>
                    <a:pt x="37105" y="94543"/>
                  </a:lnTo>
                  <a:lnTo>
                    <a:pt x="63260" y="63266"/>
                  </a:lnTo>
                  <a:lnTo>
                    <a:pt x="93820" y="37109"/>
                  </a:lnTo>
                  <a:lnTo>
                    <a:pt x="129438" y="17468"/>
                  </a:lnTo>
                  <a:lnTo>
                    <a:pt x="169429" y="5088"/>
                  </a:lnTo>
                  <a:lnTo>
                    <a:pt x="212337" y="0"/>
                  </a:lnTo>
                  <a:close/>
                </a:path>
              </a:pathLst>
            </a:custGeom>
            <a:ln w="4166">
              <a:solidFill>
                <a:srgbClr val="FFFFFF"/>
              </a:solidFill>
            </a:ln>
          </p:spPr>
          <p:txBody>
            <a:bodyPr wrap="square" lIns="0" tIns="0" rIns="0" bIns="0" rtlCol="0"/>
            <a:lstStyle/>
            <a:p>
              <a:endParaRPr/>
            </a:p>
          </p:txBody>
        </p:sp>
        <p:pic>
          <p:nvPicPr>
            <p:cNvPr id="54" name="object 54"/>
            <p:cNvPicPr/>
            <p:nvPr/>
          </p:nvPicPr>
          <p:blipFill>
            <a:blip r:embed="rId25" cstate="print"/>
            <a:stretch>
              <a:fillRect/>
            </a:stretch>
          </p:blipFill>
          <p:spPr>
            <a:xfrm>
              <a:off x="6066818" y="4974994"/>
              <a:ext cx="437003" cy="438503"/>
            </a:xfrm>
            <a:prstGeom prst="rect">
              <a:avLst/>
            </a:prstGeom>
          </p:spPr>
        </p:pic>
        <p:sp>
          <p:nvSpPr>
            <p:cNvPr id="55" name="object 55"/>
            <p:cNvSpPr/>
            <p:nvPr/>
          </p:nvSpPr>
          <p:spPr>
            <a:xfrm>
              <a:off x="5469473" y="5135338"/>
              <a:ext cx="604520" cy="120014"/>
            </a:xfrm>
            <a:custGeom>
              <a:avLst/>
              <a:gdLst/>
              <a:ahLst/>
              <a:cxnLst/>
              <a:rect l="l" t="t" r="r" b="b"/>
              <a:pathLst>
                <a:path w="604520" h="120014">
                  <a:moveTo>
                    <a:pt x="604252" y="56720"/>
                  </a:moveTo>
                  <a:lnTo>
                    <a:pt x="0" y="56720"/>
                  </a:lnTo>
                </a:path>
                <a:path w="604520" h="120014">
                  <a:moveTo>
                    <a:pt x="120719" y="0"/>
                  </a:moveTo>
                  <a:lnTo>
                    <a:pt x="0" y="56720"/>
                  </a:lnTo>
                </a:path>
                <a:path w="604520" h="120014">
                  <a:moveTo>
                    <a:pt x="0" y="56720"/>
                  </a:moveTo>
                  <a:lnTo>
                    <a:pt x="115631" y="119987"/>
                  </a:lnTo>
                </a:path>
              </a:pathLst>
            </a:custGeom>
            <a:ln w="13816">
              <a:solidFill>
                <a:srgbClr val="000000"/>
              </a:solidFill>
            </a:ln>
          </p:spPr>
          <p:txBody>
            <a:bodyPr wrap="square" lIns="0" tIns="0" rIns="0" bIns="0" rtlCol="0"/>
            <a:lstStyle/>
            <a:p>
              <a:endParaRPr/>
            </a:p>
          </p:txBody>
        </p:sp>
      </p:grpSp>
      <p:pic>
        <p:nvPicPr>
          <p:cNvPr id="56" name="object 56"/>
          <p:cNvPicPr/>
          <p:nvPr/>
        </p:nvPicPr>
        <p:blipFill>
          <a:blip r:embed="rId26" cstate="print"/>
          <a:stretch>
            <a:fillRect/>
          </a:stretch>
        </p:blipFill>
        <p:spPr>
          <a:xfrm>
            <a:off x="6066818" y="3836931"/>
            <a:ext cx="437003" cy="438503"/>
          </a:xfrm>
          <a:prstGeom prst="rect">
            <a:avLst/>
          </a:prstGeom>
        </p:spPr>
      </p:pic>
      <p:pic>
        <p:nvPicPr>
          <p:cNvPr id="57" name="object 57"/>
          <p:cNvPicPr/>
          <p:nvPr/>
        </p:nvPicPr>
        <p:blipFill>
          <a:blip r:embed="rId27" cstate="print"/>
          <a:stretch>
            <a:fillRect/>
          </a:stretch>
        </p:blipFill>
        <p:spPr>
          <a:xfrm>
            <a:off x="6733528" y="4407049"/>
            <a:ext cx="436944" cy="438503"/>
          </a:xfrm>
          <a:prstGeom prst="rect">
            <a:avLst/>
          </a:prstGeom>
        </p:spPr>
      </p:pic>
      <p:sp>
        <p:nvSpPr>
          <p:cNvPr id="58" name="object 58"/>
          <p:cNvSpPr/>
          <p:nvPr/>
        </p:nvSpPr>
        <p:spPr>
          <a:xfrm>
            <a:off x="3797080" y="2486099"/>
            <a:ext cx="0" cy="85090"/>
          </a:xfrm>
          <a:custGeom>
            <a:avLst/>
            <a:gdLst/>
            <a:ahLst/>
            <a:cxnLst/>
            <a:rect l="l" t="t" r="r" b="b"/>
            <a:pathLst>
              <a:path h="85089">
                <a:moveTo>
                  <a:pt x="0" y="84514"/>
                </a:moveTo>
                <a:lnTo>
                  <a:pt x="0" y="0"/>
                </a:lnTo>
              </a:path>
            </a:pathLst>
          </a:custGeom>
          <a:ln w="13815">
            <a:solidFill>
              <a:srgbClr val="000000"/>
            </a:solidFill>
          </a:ln>
        </p:spPr>
        <p:txBody>
          <a:bodyPr wrap="square" lIns="0" tIns="0" rIns="0" bIns="0" rtlCol="0"/>
          <a:lstStyle/>
          <a:p>
            <a:endParaRPr/>
          </a:p>
        </p:txBody>
      </p:sp>
      <p:sp>
        <p:nvSpPr>
          <p:cNvPr id="59" name="object 59"/>
          <p:cNvSpPr/>
          <p:nvPr/>
        </p:nvSpPr>
        <p:spPr>
          <a:xfrm>
            <a:off x="3797080" y="2345043"/>
            <a:ext cx="0" cy="85725"/>
          </a:xfrm>
          <a:custGeom>
            <a:avLst/>
            <a:gdLst/>
            <a:ahLst/>
            <a:cxnLst/>
            <a:rect l="l" t="t" r="r" b="b"/>
            <a:pathLst>
              <a:path h="85725">
                <a:moveTo>
                  <a:pt x="0" y="85109"/>
                </a:moveTo>
                <a:lnTo>
                  <a:pt x="0" y="0"/>
                </a:lnTo>
              </a:path>
            </a:pathLst>
          </a:custGeom>
          <a:ln w="13815">
            <a:solidFill>
              <a:srgbClr val="000000"/>
            </a:solidFill>
          </a:ln>
        </p:spPr>
        <p:txBody>
          <a:bodyPr wrap="square" lIns="0" tIns="0" rIns="0" bIns="0" rtlCol="0"/>
          <a:lstStyle/>
          <a:p>
            <a:endParaRPr/>
          </a:p>
        </p:txBody>
      </p:sp>
      <p:sp>
        <p:nvSpPr>
          <p:cNvPr id="60" name="object 60"/>
          <p:cNvSpPr/>
          <p:nvPr/>
        </p:nvSpPr>
        <p:spPr>
          <a:xfrm>
            <a:off x="3797080" y="2203392"/>
            <a:ext cx="0" cy="85090"/>
          </a:xfrm>
          <a:custGeom>
            <a:avLst/>
            <a:gdLst/>
            <a:ahLst/>
            <a:cxnLst/>
            <a:rect l="l" t="t" r="r" b="b"/>
            <a:pathLst>
              <a:path h="85089">
                <a:moveTo>
                  <a:pt x="0" y="84812"/>
                </a:moveTo>
                <a:lnTo>
                  <a:pt x="0" y="0"/>
                </a:lnTo>
              </a:path>
            </a:pathLst>
          </a:custGeom>
          <a:ln w="13815">
            <a:solidFill>
              <a:srgbClr val="000000"/>
            </a:solidFill>
          </a:ln>
        </p:spPr>
        <p:txBody>
          <a:bodyPr wrap="square" lIns="0" tIns="0" rIns="0" bIns="0" rtlCol="0"/>
          <a:lstStyle/>
          <a:p>
            <a:endParaRPr/>
          </a:p>
        </p:txBody>
      </p:sp>
      <p:sp>
        <p:nvSpPr>
          <p:cNvPr id="61" name="object 61"/>
          <p:cNvSpPr/>
          <p:nvPr/>
        </p:nvSpPr>
        <p:spPr>
          <a:xfrm>
            <a:off x="7310559" y="2921737"/>
            <a:ext cx="85090" cy="0"/>
          </a:xfrm>
          <a:custGeom>
            <a:avLst/>
            <a:gdLst/>
            <a:ahLst/>
            <a:cxnLst/>
            <a:rect l="l" t="t" r="r" b="b"/>
            <a:pathLst>
              <a:path w="85090">
                <a:moveTo>
                  <a:pt x="84506" y="0"/>
                </a:moveTo>
                <a:lnTo>
                  <a:pt x="0" y="0"/>
                </a:lnTo>
              </a:path>
            </a:pathLst>
          </a:custGeom>
          <a:ln w="13816">
            <a:solidFill>
              <a:srgbClr val="000000"/>
            </a:solidFill>
          </a:ln>
        </p:spPr>
        <p:txBody>
          <a:bodyPr wrap="square" lIns="0" tIns="0" rIns="0" bIns="0" rtlCol="0"/>
          <a:lstStyle/>
          <a:p>
            <a:endParaRPr/>
          </a:p>
        </p:txBody>
      </p:sp>
      <p:sp>
        <p:nvSpPr>
          <p:cNvPr id="62" name="object 62"/>
          <p:cNvSpPr/>
          <p:nvPr/>
        </p:nvSpPr>
        <p:spPr>
          <a:xfrm>
            <a:off x="7170111" y="2921737"/>
            <a:ext cx="85090" cy="0"/>
          </a:xfrm>
          <a:custGeom>
            <a:avLst/>
            <a:gdLst/>
            <a:ahLst/>
            <a:cxnLst/>
            <a:rect l="l" t="t" r="r" b="b"/>
            <a:pathLst>
              <a:path w="85090">
                <a:moveTo>
                  <a:pt x="84506" y="0"/>
                </a:moveTo>
                <a:lnTo>
                  <a:pt x="0" y="0"/>
                </a:lnTo>
              </a:path>
            </a:pathLst>
          </a:custGeom>
          <a:ln w="13816">
            <a:solidFill>
              <a:srgbClr val="000000"/>
            </a:solidFill>
          </a:ln>
        </p:spPr>
        <p:txBody>
          <a:bodyPr wrap="square" lIns="0" tIns="0" rIns="0" bIns="0" rtlCol="0"/>
          <a:lstStyle/>
          <a:p>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z="3200" dirty="0"/>
              <a:t>Parallel</a:t>
            </a:r>
            <a:r>
              <a:rPr sz="3200" spc="-10" dirty="0"/>
              <a:t> odd-</a:t>
            </a:r>
            <a:r>
              <a:rPr sz="3200" dirty="0"/>
              <a:t>even</a:t>
            </a:r>
            <a:r>
              <a:rPr sz="3200" spc="-45" dirty="0"/>
              <a:t> </a:t>
            </a:r>
            <a:r>
              <a:rPr sz="3200" dirty="0"/>
              <a:t>transposition</a:t>
            </a:r>
            <a:r>
              <a:rPr sz="3200" spc="-30" dirty="0"/>
              <a:t> </a:t>
            </a:r>
            <a:r>
              <a:rPr sz="3200" spc="-20" dirty="0"/>
              <a:t>sort</a:t>
            </a:r>
            <a:endParaRPr sz="3200" dirty="0"/>
          </a:p>
        </p:txBody>
      </p:sp>
      <p:pic>
        <p:nvPicPr>
          <p:cNvPr id="3" name="object 3"/>
          <p:cNvPicPr/>
          <p:nvPr/>
        </p:nvPicPr>
        <p:blipFill>
          <a:blip r:embed="rId2" cstate="print"/>
          <a:stretch>
            <a:fillRect/>
          </a:stretch>
        </p:blipFill>
        <p:spPr>
          <a:xfrm>
            <a:off x="2855976" y="848867"/>
            <a:ext cx="5542787" cy="5353812"/>
          </a:xfrm>
          <a:prstGeom prst="rect">
            <a:avLst/>
          </a:prstGeom>
        </p:spPr>
      </p:pic>
      <p:sp>
        <p:nvSpPr>
          <p:cNvPr id="5" name="TextBox 4">
            <a:extLst>
              <a:ext uri="{FF2B5EF4-FFF2-40B4-BE49-F238E27FC236}">
                <a16:creationId xmlns:a16="http://schemas.microsoft.com/office/drawing/2014/main" id="{89C12A14-1349-4835-EC55-747587DBEAF2}"/>
              </a:ext>
            </a:extLst>
          </p:cNvPr>
          <p:cNvSpPr txBox="1"/>
          <p:nvPr/>
        </p:nvSpPr>
        <p:spPr>
          <a:xfrm>
            <a:off x="2667000" y="6202679"/>
            <a:ext cx="7773649" cy="369332"/>
          </a:xfrm>
          <a:prstGeom prst="rect">
            <a:avLst/>
          </a:prstGeom>
          <a:noFill/>
        </p:spPr>
        <p:txBody>
          <a:bodyPr wrap="square">
            <a:spAutoFit/>
          </a:bodyPr>
          <a:lstStyle/>
          <a:p>
            <a:r>
              <a:rPr lang="en-IN" dirty="0"/>
              <a:t>https://github.com/sachugowda/pds-bits/blob/main/add-even.md</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30" dirty="0"/>
              <a:t>Run-</a:t>
            </a:r>
            <a:r>
              <a:rPr dirty="0"/>
              <a:t>times</a:t>
            </a:r>
            <a:r>
              <a:rPr spc="5" dirty="0"/>
              <a:t> </a:t>
            </a:r>
            <a:r>
              <a:rPr dirty="0"/>
              <a:t>of</a:t>
            </a:r>
            <a:r>
              <a:rPr spc="5" dirty="0"/>
              <a:t> </a:t>
            </a:r>
            <a:r>
              <a:rPr dirty="0"/>
              <a:t>parallel</a:t>
            </a:r>
            <a:r>
              <a:rPr spc="5" dirty="0"/>
              <a:t> </a:t>
            </a:r>
            <a:r>
              <a:rPr spc="-30" dirty="0"/>
              <a:t>odd-</a:t>
            </a:r>
            <a:r>
              <a:rPr dirty="0"/>
              <a:t>even</a:t>
            </a:r>
            <a:r>
              <a:rPr spc="15" dirty="0"/>
              <a:t> </a:t>
            </a:r>
            <a:r>
              <a:rPr spc="-20" dirty="0"/>
              <a:t>sort</a:t>
            </a:r>
          </a:p>
        </p:txBody>
      </p:sp>
      <p:pic>
        <p:nvPicPr>
          <p:cNvPr id="3" name="object 3"/>
          <p:cNvPicPr/>
          <p:nvPr/>
        </p:nvPicPr>
        <p:blipFill>
          <a:blip r:embed="rId2" cstate="print"/>
          <a:stretch>
            <a:fillRect/>
          </a:stretch>
        </p:blipFill>
        <p:spPr>
          <a:xfrm>
            <a:off x="2496311" y="1484375"/>
            <a:ext cx="7056120" cy="3435096"/>
          </a:xfrm>
          <a:prstGeom prst="rect">
            <a:avLst/>
          </a:prstGeom>
        </p:spPr>
      </p:pic>
      <p:sp>
        <p:nvSpPr>
          <p:cNvPr id="4" name="object 4"/>
          <p:cNvSpPr txBox="1"/>
          <p:nvPr/>
        </p:nvSpPr>
        <p:spPr>
          <a:xfrm>
            <a:off x="5116784" y="1222882"/>
            <a:ext cx="2961005" cy="330835"/>
          </a:xfrm>
          <a:prstGeom prst="rect">
            <a:avLst/>
          </a:prstGeom>
        </p:spPr>
        <p:txBody>
          <a:bodyPr vert="horz" wrap="square" lIns="0" tIns="12700" rIns="0" bIns="0" rtlCol="0">
            <a:spAutoFit/>
          </a:bodyPr>
          <a:lstStyle/>
          <a:p>
            <a:pPr marL="12700">
              <a:lnSpc>
                <a:spcPct val="100000"/>
              </a:lnSpc>
              <a:spcBef>
                <a:spcPts val="100"/>
              </a:spcBef>
            </a:pPr>
            <a:r>
              <a:rPr sz="2000" i="1" dirty="0">
                <a:solidFill>
                  <a:srgbClr val="FF0000"/>
                </a:solidFill>
                <a:latin typeface="Arial"/>
                <a:cs typeface="Arial"/>
              </a:rPr>
              <a:t>(times</a:t>
            </a:r>
            <a:r>
              <a:rPr sz="2000" i="1" spc="-30" dirty="0">
                <a:solidFill>
                  <a:srgbClr val="FF0000"/>
                </a:solidFill>
                <a:latin typeface="Arial"/>
                <a:cs typeface="Arial"/>
              </a:rPr>
              <a:t> </a:t>
            </a:r>
            <a:r>
              <a:rPr sz="2000" i="1" dirty="0">
                <a:solidFill>
                  <a:srgbClr val="FF0000"/>
                </a:solidFill>
                <a:latin typeface="Arial"/>
                <a:cs typeface="Arial"/>
              </a:rPr>
              <a:t>are</a:t>
            </a:r>
            <a:r>
              <a:rPr sz="2000" i="1" spc="-40" dirty="0">
                <a:solidFill>
                  <a:srgbClr val="FF0000"/>
                </a:solidFill>
                <a:latin typeface="Arial"/>
                <a:cs typeface="Arial"/>
              </a:rPr>
              <a:t> </a:t>
            </a:r>
            <a:r>
              <a:rPr sz="2000" i="1" dirty="0">
                <a:solidFill>
                  <a:srgbClr val="FF0000"/>
                </a:solidFill>
                <a:latin typeface="Arial"/>
                <a:cs typeface="Arial"/>
              </a:rPr>
              <a:t>in</a:t>
            </a:r>
            <a:r>
              <a:rPr sz="2000" i="1" spc="-10" dirty="0">
                <a:solidFill>
                  <a:srgbClr val="FF0000"/>
                </a:solidFill>
                <a:latin typeface="Arial"/>
                <a:cs typeface="Arial"/>
              </a:rPr>
              <a:t> milliseconds)</a:t>
            </a:r>
            <a:endParaRPr sz="2000" dirty="0">
              <a:latin typeface="Arial"/>
              <a:cs typeface="Arial"/>
            </a:endParaRPr>
          </a:p>
        </p:txBody>
      </p:sp>
      <p:pic>
        <p:nvPicPr>
          <p:cNvPr id="6" name="Picture 5">
            <a:extLst>
              <a:ext uri="{FF2B5EF4-FFF2-40B4-BE49-F238E27FC236}">
                <a16:creationId xmlns:a16="http://schemas.microsoft.com/office/drawing/2014/main" id="{824C18D8-FDD5-5D33-2044-AD03C801B386}"/>
              </a:ext>
            </a:extLst>
          </p:cNvPr>
          <p:cNvPicPr>
            <a:picLocks noChangeAspect="1"/>
          </p:cNvPicPr>
          <p:nvPr/>
        </p:nvPicPr>
        <p:blipFill>
          <a:blip r:embed="rId3"/>
          <a:stretch>
            <a:fillRect/>
          </a:stretch>
        </p:blipFill>
        <p:spPr>
          <a:xfrm>
            <a:off x="1219200" y="5111622"/>
            <a:ext cx="3910076" cy="1633151"/>
          </a:xfrm>
          <a:prstGeom prst="rect">
            <a:avLst/>
          </a:prstGeom>
        </p:spPr>
      </p:pic>
      <p:pic>
        <p:nvPicPr>
          <p:cNvPr id="8" name="Picture 7">
            <a:extLst>
              <a:ext uri="{FF2B5EF4-FFF2-40B4-BE49-F238E27FC236}">
                <a16:creationId xmlns:a16="http://schemas.microsoft.com/office/drawing/2014/main" id="{AAEA1583-5E10-B6F7-BB3E-96389D8FCE06}"/>
              </a:ext>
            </a:extLst>
          </p:cNvPr>
          <p:cNvPicPr>
            <a:picLocks noChangeAspect="1"/>
          </p:cNvPicPr>
          <p:nvPr/>
        </p:nvPicPr>
        <p:blipFill>
          <a:blip r:embed="rId4"/>
          <a:stretch>
            <a:fillRect/>
          </a:stretch>
        </p:blipFill>
        <p:spPr>
          <a:xfrm>
            <a:off x="6206457" y="5111622"/>
            <a:ext cx="5609921" cy="1633151"/>
          </a:xfrm>
          <a:prstGeom prst="rect">
            <a:avLst/>
          </a:prstGeo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4154170">
              <a:lnSpc>
                <a:spcPct val="100000"/>
              </a:lnSpc>
              <a:spcBef>
                <a:spcPts val="100"/>
              </a:spcBef>
            </a:pPr>
            <a:r>
              <a:rPr dirty="0"/>
              <a:t>Thank </a:t>
            </a:r>
            <a:r>
              <a:rPr spc="-25" dirty="0"/>
              <a:t>You</a:t>
            </a:r>
          </a:p>
        </p:txBody>
      </p:sp>
      <p:sp>
        <p:nvSpPr>
          <p:cNvPr id="3" name="object 3"/>
          <p:cNvSpPr txBox="1"/>
          <p:nvPr/>
        </p:nvSpPr>
        <p:spPr>
          <a:xfrm>
            <a:off x="850493" y="1378458"/>
            <a:ext cx="2997200" cy="391160"/>
          </a:xfrm>
          <a:prstGeom prst="rect">
            <a:avLst/>
          </a:prstGeom>
        </p:spPr>
        <p:txBody>
          <a:bodyPr vert="horz" wrap="square" lIns="0" tIns="12700" rIns="0" bIns="0" rtlCol="0">
            <a:spAutoFit/>
          </a:bodyPr>
          <a:lstStyle/>
          <a:p>
            <a:pPr marL="393065" indent="-380365">
              <a:lnSpc>
                <a:spcPct val="100000"/>
              </a:lnSpc>
              <a:spcBef>
                <a:spcPts val="100"/>
              </a:spcBef>
              <a:buChar char="•"/>
              <a:tabLst>
                <a:tab pos="393065" algn="l"/>
              </a:tabLst>
            </a:pPr>
            <a:r>
              <a:rPr sz="2400" dirty="0">
                <a:latin typeface="Arial MT"/>
                <a:cs typeface="Arial MT"/>
              </a:rPr>
              <a:t>Extra</a:t>
            </a:r>
            <a:r>
              <a:rPr sz="2400" spc="-60" dirty="0">
                <a:latin typeface="Arial MT"/>
                <a:cs typeface="Arial MT"/>
              </a:rPr>
              <a:t> </a:t>
            </a:r>
            <a:r>
              <a:rPr sz="2400" dirty="0">
                <a:latin typeface="Arial MT"/>
                <a:cs typeface="Arial MT"/>
              </a:rPr>
              <a:t>slides</a:t>
            </a:r>
            <a:r>
              <a:rPr sz="2400" spc="-35" dirty="0">
                <a:latin typeface="Arial MT"/>
                <a:cs typeface="Arial MT"/>
              </a:rPr>
              <a:t> </a:t>
            </a:r>
            <a:r>
              <a:rPr sz="2400" spc="-10" dirty="0">
                <a:latin typeface="Arial MT"/>
                <a:cs typeface="Arial MT"/>
              </a:rPr>
              <a:t>follows</a:t>
            </a:r>
            <a:endParaRPr sz="2400">
              <a:latin typeface="Arial MT"/>
              <a:cs typeface="Arial MT"/>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10" dirty="0"/>
              <a:t>Outline</a:t>
            </a:r>
          </a:p>
        </p:txBody>
      </p:sp>
      <p:sp>
        <p:nvSpPr>
          <p:cNvPr id="3" name="object 3"/>
          <p:cNvSpPr txBox="1"/>
          <p:nvPr/>
        </p:nvSpPr>
        <p:spPr>
          <a:xfrm>
            <a:off x="850493" y="1248686"/>
            <a:ext cx="6993255" cy="3604260"/>
          </a:xfrm>
          <a:prstGeom prst="rect">
            <a:avLst/>
          </a:prstGeom>
        </p:spPr>
        <p:txBody>
          <a:bodyPr vert="horz" wrap="square" lIns="0" tIns="97790" rIns="0" bIns="0" rtlCol="0">
            <a:spAutoFit/>
          </a:bodyPr>
          <a:lstStyle/>
          <a:p>
            <a:pPr marL="393065" indent="-380365">
              <a:lnSpc>
                <a:spcPct val="100000"/>
              </a:lnSpc>
              <a:spcBef>
                <a:spcPts val="770"/>
              </a:spcBef>
              <a:buSzPct val="85714"/>
              <a:buChar char="•"/>
              <a:tabLst>
                <a:tab pos="393065" algn="l"/>
              </a:tabLst>
            </a:pPr>
            <a:r>
              <a:rPr sz="2800" dirty="0">
                <a:latin typeface="Arial MT"/>
                <a:cs typeface="Arial MT"/>
              </a:rPr>
              <a:t>Writing</a:t>
            </a:r>
            <a:r>
              <a:rPr sz="2800" spc="-65" dirty="0">
                <a:latin typeface="Arial MT"/>
                <a:cs typeface="Arial MT"/>
              </a:rPr>
              <a:t> </a:t>
            </a:r>
            <a:r>
              <a:rPr sz="2800" dirty="0">
                <a:latin typeface="Arial MT"/>
                <a:cs typeface="Arial MT"/>
              </a:rPr>
              <a:t>your</a:t>
            </a:r>
            <a:r>
              <a:rPr sz="2800" spc="-65" dirty="0">
                <a:latin typeface="Arial MT"/>
                <a:cs typeface="Arial MT"/>
              </a:rPr>
              <a:t> </a:t>
            </a:r>
            <a:r>
              <a:rPr sz="2800" dirty="0">
                <a:latin typeface="Arial MT"/>
                <a:cs typeface="Arial MT"/>
              </a:rPr>
              <a:t>first</a:t>
            </a:r>
            <a:r>
              <a:rPr sz="2800" spc="-60" dirty="0">
                <a:latin typeface="Arial MT"/>
                <a:cs typeface="Arial MT"/>
              </a:rPr>
              <a:t> </a:t>
            </a:r>
            <a:r>
              <a:rPr sz="2800" dirty="0">
                <a:latin typeface="Arial MT"/>
                <a:cs typeface="Arial MT"/>
              </a:rPr>
              <a:t>MPI</a:t>
            </a:r>
            <a:r>
              <a:rPr sz="2800" spc="-65" dirty="0">
                <a:latin typeface="Arial MT"/>
                <a:cs typeface="Arial MT"/>
              </a:rPr>
              <a:t> </a:t>
            </a:r>
            <a:r>
              <a:rPr sz="2800" spc="-10" dirty="0">
                <a:latin typeface="Arial MT"/>
                <a:cs typeface="Arial MT"/>
              </a:rPr>
              <a:t>program.</a:t>
            </a:r>
            <a:endParaRPr sz="2800">
              <a:latin typeface="Arial MT"/>
              <a:cs typeface="Arial MT"/>
            </a:endParaRPr>
          </a:p>
          <a:p>
            <a:pPr marL="393065" indent="-380365">
              <a:lnSpc>
                <a:spcPct val="100000"/>
              </a:lnSpc>
              <a:spcBef>
                <a:spcPts val="670"/>
              </a:spcBef>
              <a:buSzPct val="85714"/>
              <a:buChar char="•"/>
              <a:tabLst>
                <a:tab pos="393065" algn="l"/>
              </a:tabLst>
            </a:pPr>
            <a:r>
              <a:rPr sz="2800" dirty="0">
                <a:latin typeface="Arial MT"/>
                <a:cs typeface="Arial MT"/>
              </a:rPr>
              <a:t>Using</a:t>
            </a:r>
            <a:r>
              <a:rPr sz="2800" spc="-75" dirty="0">
                <a:latin typeface="Arial MT"/>
                <a:cs typeface="Arial MT"/>
              </a:rPr>
              <a:t> </a:t>
            </a:r>
            <a:r>
              <a:rPr sz="2800" dirty="0">
                <a:latin typeface="Arial MT"/>
                <a:cs typeface="Arial MT"/>
              </a:rPr>
              <a:t>the</a:t>
            </a:r>
            <a:r>
              <a:rPr sz="2800" spc="-75" dirty="0">
                <a:latin typeface="Arial MT"/>
                <a:cs typeface="Arial MT"/>
              </a:rPr>
              <a:t> </a:t>
            </a:r>
            <a:r>
              <a:rPr sz="2800" dirty="0">
                <a:latin typeface="Arial MT"/>
                <a:cs typeface="Arial MT"/>
              </a:rPr>
              <a:t>common</a:t>
            </a:r>
            <a:r>
              <a:rPr sz="2800" spc="-60" dirty="0">
                <a:latin typeface="Arial MT"/>
                <a:cs typeface="Arial MT"/>
              </a:rPr>
              <a:t> </a:t>
            </a:r>
            <a:r>
              <a:rPr sz="2800" dirty="0">
                <a:latin typeface="Arial MT"/>
                <a:cs typeface="Arial MT"/>
              </a:rPr>
              <a:t>MPI</a:t>
            </a:r>
            <a:r>
              <a:rPr sz="2800" spc="-80" dirty="0">
                <a:latin typeface="Arial MT"/>
                <a:cs typeface="Arial MT"/>
              </a:rPr>
              <a:t> </a:t>
            </a:r>
            <a:r>
              <a:rPr sz="2800" spc="-10" dirty="0">
                <a:latin typeface="Arial MT"/>
                <a:cs typeface="Arial MT"/>
              </a:rPr>
              <a:t>functions.</a:t>
            </a:r>
            <a:endParaRPr sz="2800">
              <a:latin typeface="Arial MT"/>
              <a:cs typeface="Arial MT"/>
            </a:endParaRPr>
          </a:p>
          <a:p>
            <a:pPr marL="393065" indent="-380365">
              <a:lnSpc>
                <a:spcPct val="100000"/>
              </a:lnSpc>
              <a:spcBef>
                <a:spcPts val="660"/>
              </a:spcBef>
              <a:buSzPct val="85714"/>
              <a:buChar char="•"/>
              <a:tabLst>
                <a:tab pos="393065" algn="l"/>
              </a:tabLst>
            </a:pPr>
            <a:r>
              <a:rPr sz="2800" dirty="0">
                <a:latin typeface="Arial MT"/>
                <a:cs typeface="Arial MT"/>
              </a:rPr>
              <a:t>Collective</a:t>
            </a:r>
            <a:r>
              <a:rPr sz="2800" spc="-130" dirty="0">
                <a:latin typeface="Arial MT"/>
                <a:cs typeface="Arial MT"/>
              </a:rPr>
              <a:t> </a:t>
            </a:r>
            <a:r>
              <a:rPr sz="2800" spc="-10" dirty="0">
                <a:latin typeface="Arial MT"/>
                <a:cs typeface="Arial MT"/>
              </a:rPr>
              <a:t>communication.</a:t>
            </a:r>
            <a:endParaRPr sz="2800">
              <a:latin typeface="Arial MT"/>
              <a:cs typeface="Arial MT"/>
            </a:endParaRPr>
          </a:p>
          <a:p>
            <a:pPr marL="393065" indent="-380365">
              <a:lnSpc>
                <a:spcPct val="100000"/>
              </a:lnSpc>
              <a:spcBef>
                <a:spcPts val="660"/>
              </a:spcBef>
              <a:buSzPct val="85714"/>
              <a:buChar char="•"/>
              <a:tabLst>
                <a:tab pos="393065" algn="l"/>
              </a:tabLst>
            </a:pPr>
            <a:r>
              <a:rPr sz="2800" dirty="0">
                <a:latin typeface="Arial MT"/>
                <a:cs typeface="Arial MT"/>
              </a:rPr>
              <a:t>MPI</a:t>
            </a:r>
            <a:r>
              <a:rPr sz="2800" spc="-75" dirty="0">
                <a:latin typeface="Arial MT"/>
                <a:cs typeface="Arial MT"/>
              </a:rPr>
              <a:t> </a:t>
            </a:r>
            <a:r>
              <a:rPr sz="2800" dirty="0">
                <a:latin typeface="Arial MT"/>
                <a:cs typeface="Arial MT"/>
              </a:rPr>
              <a:t>derived</a:t>
            </a:r>
            <a:r>
              <a:rPr sz="2800" spc="-65" dirty="0">
                <a:latin typeface="Arial MT"/>
                <a:cs typeface="Arial MT"/>
              </a:rPr>
              <a:t> </a:t>
            </a:r>
            <a:r>
              <a:rPr sz="2800" spc="-10" dirty="0">
                <a:latin typeface="Arial MT"/>
                <a:cs typeface="Arial MT"/>
              </a:rPr>
              <a:t>datatypes.</a:t>
            </a:r>
            <a:endParaRPr sz="2800">
              <a:latin typeface="Arial MT"/>
              <a:cs typeface="Arial MT"/>
            </a:endParaRPr>
          </a:p>
          <a:p>
            <a:pPr marL="393065" indent="-380365">
              <a:lnSpc>
                <a:spcPct val="100000"/>
              </a:lnSpc>
              <a:spcBef>
                <a:spcPts val="675"/>
              </a:spcBef>
              <a:buSzPct val="85714"/>
              <a:buChar char="•"/>
              <a:tabLst>
                <a:tab pos="393065" algn="l"/>
              </a:tabLst>
            </a:pPr>
            <a:r>
              <a:rPr sz="2800" dirty="0">
                <a:latin typeface="Arial MT"/>
                <a:cs typeface="Arial MT"/>
              </a:rPr>
              <a:t>Performance</a:t>
            </a:r>
            <a:r>
              <a:rPr sz="2800" spc="-80" dirty="0">
                <a:latin typeface="Arial MT"/>
                <a:cs typeface="Arial MT"/>
              </a:rPr>
              <a:t> </a:t>
            </a:r>
            <a:r>
              <a:rPr sz="2800" dirty="0">
                <a:latin typeface="Arial MT"/>
                <a:cs typeface="Arial MT"/>
              </a:rPr>
              <a:t>evaluation</a:t>
            </a:r>
            <a:r>
              <a:rPr sz="2800" spc="-90" dirty="0">
                <a:latin typeface="Arial MT"/>
                <a:cs typeface="Arial MT"/>
              </a:rPr>
              <a:t> </a:t>
            </a:r>
            <a:r>
              <a:rPr sz="2800" dirty="0">
                <a:latin typeface="Arial MT"/>
                <a:cs typeface="Arial MT"/>
              </a:rPr>
              <a:t>of</a:t>
            </a:r>
            <a:r>
              <a:rPr sz="2800" spc="-95" dirty="0">
                <a:latin typeface="Arial MT"/>
                <a:cs typeface="Arial MT"/>
              </a:rPr>
              <a:t> </a:t>
            </a:r>
            <a:r>
              <a:rPr sz="2800" dirty="0">
                <a:latin typeface="Arial MT"/>
                <a:cs typeface="Arial MT"/>
              </a:rPr>
              <a:t>MPI</a:t>
            </a:r>
            <a:r>
              <a:rPr sz="2800" spc="-90" dirty="0">
                <a:latin typeface="Arial MT"/>
                <a:cs typeface="Arial MT"/>
              </a:rPr>
              <a:t> </a:t>
            </a:r>
            <a:r>
              <a:rPr sz="2800" spc="-10" dirty="0">
                <a:latin typeface="Arial MT"/>
                <a:cs typeface="Arial MT"/>
              </a:rPr>
              <a:t>programs.</a:t>
            </a:r>
            <a:endParaRPr sz="2800">
              <a:latin typeface="Arial MT"/>
              <a:cs typeface="Arial MT"/>
            </a:endParaRPr>
          </a:p>
          <a:p>
            <a:pPr marL="393065" indent="-380365">
              <a:lnSpc>
                <a:spcPct val="100000"/>
              </a:lnSpc>
              <a:spcBef>
                <a:spcPts val="660"/>
              </a:spcBef>
              <a:buSzPct val="85714"/>
              <a:buChar char="•"/>
              <a:tabLst>
                <a:tab pos="393065" algn="l"/>
              </a:tabLst>
            </a:pPr>
            <a:r>
              <a:rPr sz="2800" dirty="0">
                <a:latin typeface="Arial MT"/>
                <a:cs typeface="Arial MT"/>
              </a:rPr>
              <a:t>Parallel</a:t>
            </a:r>
            <a:r>
              <a:rPr sz="2800" spc="-100" dirty="0">
                <a:latin typeface="Arial MT"/>
                <a:cs typeface="Arial MT"/>
              </a:rPr>
              <a:t> </a:t>
            </a:r>
            <a:r>
              <a:rPr sz="2800" spc="-10" dirty="0">
                <a:latin typeface="Arial MT"/>
                <a:cs typeface="Arial MT"/>
              </a:rPr>
              <a:t>sorting.</a:t>
            </a:r>
            <a:endParaRPr sz="2800">
              <a:latin typeface="Arial MT"/>
              <a:cs typeface="Arial MT"/>
            </a:endParaRPr>
          </a:p>
          <a:p>
            <a:pPr marL="393065" indent="-380365">
              <a:lnSpc>
                <a:spcPct val="100000"/>
              </a:lnSpc>
              <a:spcBef>
                <a:spcPts val="660"/>
              </a:spcBef>
              <a:buSzPct val="85714"/>
              <a:buChar char="•"/>
              <a:tabLst>
                <a:tab pos="393065" algn="l"/>
              </a:tabLst>
            </a:pPr>
            <a:r>
              <a:rPr sz="2800" dirty="0">
                <a:latin typeface="Arial MT"/>
                <a:cs typeface="Arial MT"/>
              </a:rPr>
              <a:t>Safety</a:t>
            </a:r>
            <a:r>
              <a:rPr sz="2800" spc="-60" dirty="0">
                <a:latin typeface="Arial MT"/>
                <a:cs typeface="Arial MT"/>
              </a:rPr>
              <a:t> </a:t>
            </a:r>
            <a:r>
              <a:rPr sz="2800" dirty="0">
                <a:latin typeface="Arial MT"/>
                <a:cs typeface="Arial MT"/>
              </a:rPr>
              <a:t>in</a:t>
            </a:r>
            <a:r>
              <a:rPr sz="2800" spc="-50" dirty="0">
                <a:latin typeface="Arial MT"/>
                <a:cs typeface="Arial MT"/>
              </a:rPr>
              <a:t> </a:t>
            </a:r>
            <a:r>
              <a:rPr sz="2800" dirty="0">
                <a:latin typeface="Arial MT"/>
                <a:cs typeface="Arial MT"/>
              </a:rPr>
              <a:t>MPI</a:t>
            </a:r>
            <a:r>
              <a:rPr sz="2800" spc="-50" dirty="0">
                <a:latin typeface="Arial MT"/>
                <a:cs typeface="Arial MT"/>
              </a:rPr>
              <a:t> </a:t>
            </a:r>
            <a:r>
              <a:rPr sz="2800" spc="-10" dirty="0">
                <a:latin typeface="Arial MT"/>
                <a:cs typeface="Arial MT"/>
              </a:rPr>
              <a:t>programs.</a:t>
            </a:r>
            <a:endParaRPr sz="2800">
              <a:latin typeface="Arial MT"/>
              <a:cs typeface="Arial MT"/>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dirty="0"/>
              <a:t>A</a:t>
            </a:r>
            <a:r>
              <a:rPr spc="-85" dirty="0"/>
              <a:t> </a:t>
            </a:r>
            <a:r>
              <a:rPr dirty="0"/>
              <a:t>distributed</a:t>
            </a:r>
            <a:r>
              <a:rPr spc="-85" dirty="0"/>
              <a:t> </a:t>
            </a:r>
            <a:r>
              <a:rPr dirty="0"/>
              <a:t>memory</a:t>
            </a:r>
            <a:r>
              <a:rPr spc="-75" dirty="0"/>
              <a:t> </a:t>
            </a:r>
            <a:r>
              <a:rPr spc="-10" dirty="0"/>
              <a:t>system</a:t>
            </a:r>
          </a:p>
        </p:txBody>
      </p:sp>
      <p:grpSp>
        <p:nvGrpSpPr>
          <p:cNvPr id="3" name="object 3"/>
          <p:cNvGrpSpPr/>
          <p:nvPr/>
        </p:nvGrpSpPr>
        <p:grpSpPr>
          <a:xfrm>
            <a:off x="3287527" y="1632597"/>
            <a:ext cx="5539740" cy="2228850"/>
            <a:chOff x="3287527" y="1632597"/>
            <a:chExt cx="5539740" cy="2228850"/>
          </a:xfrm>
        </p:grpSpPr>
        <p:sp>
          <p:nvSpPr>
            <p:cNvPr id="4" name="object 4"/>
            <p:cNvSpPr/>
            <p:nvPr/>
          </p:nvSpPr>
          <p:spPr>
            <a:xfrm>
              <a:off x="3292469" y="1637536"/>
              <a:ext cx="5530215" cy="2218690"/>
            </a:xfrm>
            <a:custGeom>
              <a:avLst/>
              <a:gdLst/>
              <a:ahLst/>
              <a:cxnLst/>
              <a:rect l="l" t="t" r="r" b="b"/>
              <a:pathLst>
                <a:path w="5530215" h="2218690">
                  <a:moveTo>
                    <a:pt x="5529749" y="2218678"/>
                  </a:moveTo>
                  <a:lnTo>
                    <a:pt x="0" y="2218678"/>
                  </a:lnTo>
                </a:path>
                <a:path w="5530215" h="2218690">
                  <a:moveTo>
                    <a:pt x="0" y="2218678"/>
                  </a:moveTo>
                  <a:lnTo>
                    <a:pt x="0" y="1922813"/>
                  </a:lnTo>
                </a:path>
                <a:path w="5530215" h="2218690">
                  <a:moveTo>
                    <a:pt x="0" y="1922813"/>
                  </a:moveTo>
                  <a:lnTo>
                    <a:pt x="5529749" y="1922813"/>
                  </a:lnTo>
                </a:path>
                <a:path w="5530215" h="2218690">
                  <a:moveTo>
                    <a:pt x="5529749" y="1922813"/>
                  </a:moveTo>
                  <a:lnTo>
                    <a:pt x="5529749" y="2218678"/>
                  </a:lnTo>
                </a:path>
                <a:path w="5530215" h="2218690">
                  <a:moveTo>
                    <a:pt x="1863714" y="1909301"/>
                  </a:moveTo>
                  <a:lnTo>
                    <a:pt x="1863714" y="1340951"/>
                  </a:lnTo>
                </a:path>
                <a:path w="5530215" h="2218690">
                  <a:moveTo>
                    <a:pt x="1820014" y="1828187"/>
                  </a:moveTo>
                  <a:lnTo>
                    <a:pt x="1863714" y="1914493"/>
                  </a:lnTo>
                </a:path>
                <a:path w="5530215" h="2218690">
                  <a:moveTo>
                    <a:pt x="1863714" y="1914493"/>
                  </a:moveTo>
                  <a:lnTo>
                    <a:pt x="1905839" y="1828187"/>
                  </a:lnTo>
                </a:path>
                <a:path w="5530215" h="2218690">
                  <a:moveTo>
                    <a:pt x="1907392" y="1417405"/>
                  </a:moveTo>
                  <a:lnTo>
                    <a:pt x="1863714" y="1332631"/>
                  </a:lnTo>
                </a:path>
                <a:path w="5530215" h="2218690">
                  <a:moveTo>
                    <a:pt x="1863714" y="1332631"/>
                  </a:moveTo>
                  <a:lnTo>
                    <a:pt x="1821568" y="1417405"/>
                  </a:lnTo>
                </a:path>
                <a:path w="5530215" h="2218690">
                  <a:moveTo>
                    <a:pt x="3164043" y="1909301"/>
                  </a:moveTo>
                  <a:lnTo>
                    <a:pt x="3164043" y="1340951"/>
                  </a:lnTo>
                </a:path>
                <a:path w="5530215" h="2218690">
                  <a:moveTo>
                    <a:pt x="3120407" y="1828187"/>
                  </a:moveTo>
                  <a:lnTo>
                    <a:pt x="3164043" y="1914493"/>
                  </a:lnTo>
                </a:path>
                <a:path w="5530215" h="2218690">
                  <a:moveTo>
                    <a:pt x="3164043" y="1914493"/>
                  </a:moveTo>
                  <a:lnTo>
                    <a:pt x="3206189" y="1828187"/>
                  </a:lnTo>
                </a:path>
                <a:path w="5530215" h="2218690">
                  <a:moveTo>
                    <a:pt x="3208318" y="1417405"/>
                  </a:moveTo>
                  <a:lnTo>
                    <a:pt x="3164043" y="1332631"/>
                  </a:lnTo>
                </a:path>
                <a:path w="5530215" h="2218690">
                  <a:moveTo>
                    <a:pt x="3164043" y="1332631"/>
                  </a:moveTo>
                  <a:lnTo>
                    <a:pt x="3122536" y="1417405"/>
                  </a:lnTo>
                </a:path>
                <a:path w="5530215" h="2218690">
                  <a:moveTo>
                    <a:pt x="4965887" y="1909301"/>
                  </a:moveTo>
                  <a:lnTo>
                    <a:pt x="4965887" y="1340951"/>
                  </a:lnTo>
                </a:path>
                <a:path w="5530215" h="2218690">
                  <a:moveTo>
                    <a:pt x="4922251" y="1828187"/>
                  </a:moveTo>
                  <a:lnTo>
                    <a:pt x="4965887" y="1914493"/>
                  </a:lnTo>
                </a:path>
                <a:path w="5530215" h="2218690">
                  <a:moveTo>
                    <a:pt x="4965887" y="1914493"/>
                  </a:moveTo>
                  <a:lnTo>
                    <a:pt x="5008033" y="1828187"/>
                  </a:lnTo>
                </a:path>
                <a:path w="5530215" h="2218690">
                  <a:moveTo>
                    <a:pt x="5009523" y="1417405"/>
                  </a:moveTo>
                  <a:lnTo>
                    <a:pt x="4965887" y="1332631"/>
                  </a:lnTo>
                </a:path>
                <a:path w="5530215" h="2218690">
                  <a:moveTo>
                    <a:pt x="4965887" y="1332631"/>
                  </a:moveTo>
                  <a:lnTo>
                    <a:pt x="4923741" y="1417405"/>
                  </a:lnTo>
                </a:path>
                <a:path w="5530215" h="2218690">
                  <a:moveTo>
                    <a:pt x="1128736" y="1324311"/>
                  </a:moveTo>
                  <a:lnTo>
                    <a:pt x="0" y="1324311"/>
                  </a:lnTo>
                </a:path>
                <a:path w="5530215" h="2218690">
                  <a:moveTo>
                    <a:pt x="0" y="1324311"/>
                  </a:moveTo>
                  <a:lnTo>
                    <a:pt x="0" y="0"/>
                  </a:lnTo>
                </a:path>
                <a:path w="5530215" h="2218690">
                  <a:moveTo>
                    <a:pt x="0" y="0"/>
                  </a:moveTo>
                  <a:lnTo>
                    <a:pt x="1128736" y="0"/>
                  </a:lnTo>
                </a:path>
                <a:path w="5530215" h="2218690">
                  <a:moveTo>
                    <a:pt x="1128736" y="0"/>
                  </a:moveTo>
                  <a:lnTo>
                    <a:pt x="1128736" y="1324311"/>
                  </a:lnTo>
                </a:path>
                <a:path w="5530215" h="2218690">
                  <a:moveTo>
                    <a:pt x="842655" y="507450"/>
                  </a:moveTo>
                  <a:lnTo>
                    <a:pt x="284008" y="507450"/>
                  </a:lnTo>
                </a:path>
                <a:path w="5530215" h="2218690">
                  <a:moveTo>
                    <a:pt x="284008" y="507450"/>
                  </a:moveTo>
                  <a:lnTo>
                    <a:pt x="284008" y="172568"/>
                  </a:lnTo>
                </a:path>
                <a:path w="5530215" h="2218690">
                  <a:moveTo>
                    <a:pt x="284008" y="172568"/>
                  </a:moveTo>
                  <a:lnTo>
                    <a:pt x="842654" y="172568"/>
                  </a:lnTo>
                </a:path>
                <a:path w="5530215" h="2218690">
                  <a:moveTo>
                    <a:pt x="842654" y="172568"/>
                  </a:moveTo>
                  <a:lnTo>
                    <a:pt x="842655" y="507450"/>
                  </a:lnTo>
                </a:path>
                <a:path w="5530215" h="2218690">
                  <a:moveTo>
                    <a:pt x="957087" y="1151700"/>
                  </a:moveTo>
                  <a:lnTo>
                    <a:pt x="169570" y="1151700"/>
                  </a:lnTo>
                </a:path>
                <a:path w="5530215" h="2218690">
                  <a:moveTo>
                    <a:pt x="169570" y="1151700"/>
                  </a:moveTo>
                  <a:lnTo>
                    <a:pt x="169569" y="815265"/>
                  </a:lnTo>
                </a:path>
                <a:path w="5530215" h="2218690">
                  <a:moveTo>
                    <a:pt x="169569" y="815265"/>
                  </a:moveTo>
                  <a:lnTo>
                    <a:pt x="957087" y="815265"/>
                  </a:lnTo>
                </a:path>
                <a:path w="5530215" h="2218690">
                  <a:moveTo>
                    <a:pt x="957087" y="815265"/>
                  </a:moveTo>
                  <a:lnTo>
                    <a:pt x="957087" y="1151700"/>
                  </a:lnTo>
                </a:path>
                <a:path w="5530215" h="2218690">
                  <a:moveTo>
                    <a:pt x="564896" y="800179"/>
                  </a:moveTo>
                  <a:lnTo>
                    <a:pt x="564896" y="522515"/>
                  </a:lnTo>
                </a:path>
                <a:path w="5530215" h="2218690">
                  <a:moveTo>
                    <a:pt x="519642" y="720639"/>
                  </a:moveTo>
                  <a:lnTo>
                    <a:pt x="564896" y="804860"/>
                  </a:lnTo>
                </a:path>
                <a:path w="5530215" h="2218690">
                  <a:moveTo>
                    <a:pt x="564896" y="804860"/>
                  </a:moveTo>
                  <a:lnTo>
                    <a:pt x="605467" y="720639"/>
                  </a:lnTo>
                </a:path>
                <a:path w="5530215" h="2218690">
                  <a:moveTo>
                    <a:pt x="609107" y="602075"/>
                  </a:moveTo>
                  <a:lnTo>
                    <a:pt x="564896" y="517834"/>
                  </a:lnTo>
                </a:path>
                <a:path w="5530215" h="2218690">
                  <a:moveTo>
                    <a:pt x="564896" y="517834"/>
                  </a:moveTo>
                  <a:lnTo>
                    <a:pt x="523282" y="602075"/>
                  </a:lnTo>
                </a:path>
                <a:path w="5530215" h="2218690">
                  <a:moveTo>
                    <a:pt x="563321" y="1907726"/>
                  </a:moveTo>
                  <a:lnTo>
                    <a:pt x="563321" y="1340951"/>
                  </a:lnTo>
                </a:path>
                <a:path w="5530215" h="2218690">
                  <a:moveTo>
                    <a:pt x="519642" y="1828187"/>
                  </a:moveTo>
                  <a:lnTo>
                    <a:pt x="563321" y="1912939"/>
                  </a:lnTo>
                </a:path>
                <a:path w="5530215" h="2218690">
                  <a:moveTo>
                    <a:pt x="563321" y="1912939"/>
                  </a:moveTo>
                  <a:lnTo>
                    <a:pt x="605467" y="1828187"/>
                  </a:lnTo>
                </a:path>
                <a:path w="5530215" h="2218690">
                  <a:moveTo>
                    <a:pt x="607021" y="1415830"/>
                  </a:moveTo>
                  <a:lnTo>
                    <a:pt x="563321" y="1331078"/>
                  </a:lnTo>
                </a:path>
                <a:path w="5530215" h="2218690">
                  <a:moveTo>
                    <a:pt x="563321" y="1331078"/>
                  </a:moveTo>
                  <a:lnTo>
                    <a:pt x="523282" y="1417405"/>
                  </a:lnTo>
                </a:path>
              </a:pathLst>
            </a:custGeom>
            <a:ln w="9881">
              <a:solidFill>
                <a:srgbClr val="000000"/>
              </a:solidFill>
            </a:ln>
          </p:spPr>
          <p:txBody>
            <a:bodyPr wrap="square" lIns="0" tIns="0" rIns="0" bIns="0" rtlCol="0"/>
            <a:lstStyle/>
            <a:p>
              <a:endParaRPr/>
            </a:p>
          </p:txBody>
        </p:sp>
        <p:pic>
          <p:nvPicPr>
            <p:cNvPr id="5" name="object 5"/>
            <p:cNvPicPr/>
            <p:nvPr/>
          </p:nvPicPr>
          <p:blipFill>
            <a:blip r:embed="rId2" cstate="print"/>
            <a:stretch>
              <a:fillRect/>
            </a:stretch>
          </p:blipFill>
          <p:spPr>
            <a:xfrm>
              <a:off x="3700595" y="1907688"/>
              <a:ext cx="322351" cy="123075"/>
            </a:xfrm>
            <a:prstGeom prst="rect">
              <a:avLst/>
            </a:prstGeom>
          </p:spPr>
        </p:pic>
        <p:sp>
          <p:nvSpPr>
            <p:cNvPr id="6" name="object 6"/>
            <p:cNvSpPr/>
            <p:nvPr/>
          </p:nvSpPr>
          <p:spPr>
            <a:xfrm>
              <a:off x="3584013" y="2554981"/>
              <a:ext cx="111760" cy="116839"/>
            </a:xfrm>
            <a:custGeom>
              <a:avLst/>
              <a:gdLst/>
              <a:ahLst/>
              <a:cxnLst/>
              <a:rect l="l" t="t" r="r" b="b"/>
              <a:pathLst>
                <a:path w="111760" h="116839">
                  <a:moveTo>
                    <a:pt x="111324" y="0"/>
                  </a:moveTo>
                  <a:lnTo>
                    <a:pt x="89464" y="0"/>
                  </a:lnTo>
                  <a:lnTo>
                    <a:pt x="62410" y="81113"/>
                  </a:lnTo>
                  <a:lnTo>
                    <a:pt x="55662" y="99838"/>
                  </a:lnTo>
                  <a:lnTo>
                    <a:pt x="52533" y="89433"/>
                  </a:lnTo>
                  <a:lnTo>
                    <a:pt x="23925" y="0"/>
                  </a:lnTo>
                  <a:lnTo>
                    <a:pt x="0" y="0"/>
                  </a:lnTo>
                  <a:lnTo>
                    <a:pt x="0" y="116478"/>
                  </a:lnTo>
                  <a:lnTo>
                    <a:pt x="15091" y="116478"/>
                  </a:lnTo>
                  <a:lnTo>
                    <a:pt x="15091" y="18725"/>
                  </a:lnTo>
                  <a:lnTo>
                    <a:pt x="48893" y="116478"/>
                  </a:lnTo>
                  <a:lnTo>
                    <a:pt x="62410" y="116478"/>
                  </a:lnTo>
                  <a:lnTo>
                    <a:pt x="96233" y="18725"/>
                  </a:lnTo>
                  <a:lnTo>
                    <a:pt x="96233" y="116478"/>
                  </a:lnTo>
                  <a:lnTo>
                    <a:pt x="111324" y="116478"/>
                  </a:lnTo>
                  <a:lnTo>
                    <a:pt x="111324" y="0"/>
                  </a:lnTo>
                  <a:close/>
                </a:path>
              </a:pathLst>
            </a:custGeom>
            <a:solidFill>
              <a:srgbClr val="000000"/>
            </a:solidFill>
          </p:spPr>
          <p:txBody>
            <a:bodyPr wrap="square" lIns="0" tIns="0" rIns="0" bIns="0" rtlCol="0"/>
            <a:lstStyle/>
            <a:p>
              <a:endParaRPr/>
            </a:p>
          </p:txBody>
        </p:sp>
        <p:sp>
          <p:nvSpPr>
            <p:cNvPr id="7" name="object 7"/>
            <p:cNvSpPr/>
            <p:nvPr/>
          </p:nvSpPr>
          <p:spPr>
            <a:xfrm>
              <a:off x="3584013" y="2554981"/>
              <a:ext cx="111760" cy="116839"/>
            </a:xfrm>
            <a:custGeom>
              <a:avLst/>
              <a:gdLst/>
              <a:ahLst/>
              <a:cxnLst/>
              <a:rect l="l" t="t" r="r" b="b"/>
              <a:pathLst>
                <a:path w="111760" h="116839">
                  <a:moveTo>
                    <a:pt x="0" y="0"/>
                  </a:moveTo>
                  <a:lnTo>
                    <a:pt x="23925" y="0"/>
                  </a:lnTo>
                  <a:lnTo>
                    <a:pt x="50447" y="82667"/>
                  </a:lnTo>
                  <a:lnTo>
                    <a:pt x="52533" y="89433"/>
                  </a:lnTo>
                  <a:lnTo>
                    <a:pt x="55662" y="99838"/>
                  </a:lnTo>
                  <a:lnTo>
                    <a:pt x="59302" y="89433"/>
                  </a:lnTo>
                  <a:lnTo>
                    <a:pt x="62410" y="81113"/>
                  </a:lnTo>
                  <a:lnTo>
                    <a:pt x="89464" y="0"/>
                  </a:lnTo>
                  <a:lnTo>
                    <a:pt x="111324" y="0"/>
                  </a:lnTo>
                  <a:lnTo>
                    <a:pt x="111324" y="116478"/>
                  </a:lnTo>
                  <a:lnTo>
                    <a:pt x="96233" y="116478"/>
                  </a:lnTo>
                  <a:lnTo>
                    <a:pt x="96233" y="18725"/>
                  </a:lnTo>
                  <a:lnTo>
                    <a:pt x="62410" y="116478"/>
                  </a:lnTo>
                  <a:lnTo>
                    <a:pt x="48893" y="116478"/>
                  </a:lnTo>
                  <a:lnTo>
                    <a:pt x="15091" y="18725"/>
                  </a:lnTo>
                  <a:lnTo>
                    <a:pt x="15091" y="116478"/>
                  </a:lnTo>
                  <a:lnTo>
                    <a:pt x="0" y="116478"/>
                  </a:lnTo>
                  <a:lnTo>
                    <a:pt x="0" y="0"/>
                  </a:lnTo>
                  <a:close/>
                </a:path>
              </a:pathLst>
            </a:custGeom>
            <a:ln w="3175">
              <a:solidFill>
                <a:srgbClr val="000000"/>
              </a:solidFill>
            </a:ln>
          </p:spPr>
          <p:txBody>
            <a:bodyPr wrap="square" lIns="0" tIns="0" rIns="0" bIns="0" rtlCol="0"/>
            <a:lstStyle/>
            <a:p>
              <a:endParaRPr/>
            </a:p>
          </p:txBody>
        </p:sp>
        <p:sp>
          <p:nvSpPr>
            <p:cNvPr id="8" name="object 8"/>
            <p:cNvSpPr/>
            <p:nvPr/>
          </p:nvSpPr>
          <p:spPr>
            <a:xfrm>
              <a:off x="3713537" y="2585665"/>
              <a:ext cx="76200" cy="88265"/>
            </a:xfrm>
            <a:custGeom>
              <a:avLst/>
              <a:gdLst/>
              <a:ahLst/>
              <a:cxnLst/>
              <a:rect l="l" t="t" r="r" b="b"/>
              <a:pathLst>
                <a:path w="76200" h="88264">
                  <a:moveTo>
                    <a:pt x="39016" y="0"/>
                  </a:moveTo>
                  <a:lnTo>
                    <a:pt x="21839" y="3106"/>
                  </a:lnTo>
                  <a:lnTo>
                    <a:pt x="10408" y="11426"/>
                  </a:lnTo>
                  <a:lnTo>
                    <a:pt x="2086" y="24959"/>
                  </a:lnTo>
                  <a:lnTo>
                    <a:pt x="0" y="45238"/>
                  </a:lnTo>
                  <a:lnTo>
                    <a:pt x="2086" y="63941"/>
                  </a:lnTo>
                  <a:lnTo>
                    <a:pt x="10408" y="75900"/>
                  </a:lnTo>
                  <a:lnTo>
                    <a:pt x="21839" y="84220"/>
                  </a:lnTo>
                  <a:lnTo>
                    <a:pt x="39016" y="87859"/>
                  </a:lnTo>
                  <a:lnTo>
                    <a:pt x="55662" y="84220"/>
                  </a:lnTo>
                  <a:lnTo>
                    <a:pt x="69178" y="75900"/>
                  </a:lnTo>
                  <a:lnTo>
                    <a:pt x="39016" y="75900"/>
                  </a:lnTo>
                  <a:lnTo>
                    <a:pt x="27032" y="72261"/>
                  </a:lnTo>
                  <a:lnTo>
                    <a:pt x="18731" y="63941"/>
                  </a:lnTo>
                  <a:lnTo>
                    <a:pt x="13516" y="47302"/>
                  </a:lnTo>
                  <a:lnTo>
                    <a:pt x="75947" y="47302"/>
                  </a:lnTo>
                  <a:lnTo>
                    <a:pt x="75947" y="43663"/>
                  </a:lnTo>
                  <a:lnTo>
                    <a:pt x="75247" y="35343"/>
                  </a:lnTo>
                  <a:lnTo>
                    <a:pt x="15070" y="35343"/>
                  </a:lnTo>
                  <a:lnTo>
                    <a:pt x="17156" y="27023"/>
                  </a:lnTo>
                  <a:lnTo>
                    <a:pt x="20285" y="20278"/>
                  </a:lnTo>
                  <a:lnTo>
                    <a:pt x="30694" y="13511"/>
                  </a:lnTo>
                  <a:lnTo>
                    <a:pt x="39016" y="11426"/>
                  </a:lnTo>
                  <a:lnTo>
                    <a:pt x="65539" y="11426"/>
                  </a:lnTo>
                  <a:lnTo>
                    <a:pt x="54087" y="3106"/>
                  </a:lnTo>
                  <a:lnTo>
                    <a:pt x="39016" y="0"/>
                  </a:lnTo>
                  <a:close/>
                </a:path>
                <a:path w="76200" h="88264">
                  <a:moveTo>
                    <a:pt x="60856" y="58750"/>
                  </a:moveTo>
                  <a:lnTo>
                    <a:pt x="57216" y="65516"/>
                  </a:lnTo>
                  <a:lnTo>
                    <a:pt x="54087" y="70708"/>
                  </a:lnTo>
                  <a:lnTo>
                    <a:pt x="50447" y="74347"/>
                  </a:lnTo>
                  <a:lnTo>
                    <a:pt x="45764" y="75900"/>
                  </a:lnTo>
                  <a:lnTo>
                    <a:pt x="69178" y="75900"/>
                  </a:lnTo>
                  <a:lnTo>
                    <a:pt x="75947" y="60835"/>
                  </a:lnTo>
                  <a:lnTo>
                    <a:pt x="60856" y="58750"/>
                  </a:lnTo>
                  <a:close/>
                </a:path>
                <a:path w="76200" h="88264">
                  <a:moveTo>
                    <a:pt x="65539" y="11426"/>
                  </a:moveTo>
                  <a:lnTo>
                    <a:pt x="39016" y="11426"/>
                  </a:lnTo>
                  <a:lnTo>
                    <a:pt x="45764" y="13511"/>
                  </a:lnTo>
                  <a:lnTo>
                    <a:pt x="50447" y="15065"/>
                  </a:lnTo>
                  <a:lnTo>
                    <a:pt x="59302" y="23385"/>
                  </a:lnTo>
                  <a:lnTo>
                    <a:pt x="60856" y="28598"/>
                  </a:lnTo>
                  <a:lnTo>
                    <a:pt x="60856" y="35343"/>
                  </a:lnTo>
                  <a:lnTo>
                    <a:pt x="75247" y="35343"/>
                  </a:lnTo>
                  <a:lnTo>
                    <a:pt x="74372" y="24959"/>
                  </a:lnTo>
                  <a:lnTo>
                    <a:pt x="65539" y="11426"/>
                  </a:lnTo>
                  <a:close/>
                </a:path>
              </a:pathLst>
            </a:custGeom>
            <a:solidFill>
              <a:srgbClr val="000000"/>
            </a:solidFill>
          </p:spPr>
          <p:txBody>
            <a:bodyPr wrap="square" lIns="0" tIns="0" rIns="0" bIns="0" rtlCol="0"/>
            <a:lstStyle/>
            <a:p>
              <a:endParaRPr/>
            </a:p>
          </p:txBody>
        </p:sp>
        <p:sp>
          <p:nvSpPr>
            <p:cNvPr id="9" name="object 9"/>
            <p:cNvSpPr/>
            <p:nvPr/>
          </p:nvSpPr>
          <p:spPr>
            <a:xfrm>
              <a:off x="3713537" y="2585665"/>
              <a:ext cx="76200" cy="88265"/>
            </a:xfrm>
            <a:custGeom>
              <a:avLst/>
              <a:gdLst/>
              <a:ahLst/>
              <a:cxnLst/>
              <a:rect l="l" t="t" r="r" b="b"/>
              <a:pathLst>
                <a:path w="76200" h="88264">
                  <a:moveTo>
                    <a:pt x="39016" y="11426"/>
                  </a:moveTo>
                  <a:lnTo>
                    <a:pt x="30694" y="13511"/>
                  </a:lnTo>
                  <a:lnTo>
                    <a:pt x="20285" y="20278"/>
                  </a:lnTo>
                  <a:lnTo>
                    <a:pt x="17156" y="27023"/>
                  </a:lnTo>
                  <a:lnTo>
                    <a:pt x="15070" y="35343"/>
                  </a:lnTo>
                  <a:lnTo>
                    <a:pt x="60856" y="35343"/>
                  </a:lnTo>
                  <a:lnTo>
                    <a:pt x="39016" y="11426"/>
                  </a:lnTo>
                  <a:close/>
                </a:path>
                <a:path w="76200" h="88264">
                  <a:moveTo>
                    <a:pt x="39016" y="0"/>
                  </a:moveTo>
                  <a:lnTo>
                    <a:pt x="74372" y="24959"/>
                  </a:lnTo>
                  <a:lnTo>
                    <a:pt x="75947" y="47302"/>
                  </a:lnTo>
                  <a:lnTo>
                    <a:pt x="13516" y="47302"/>
                  </a:lnTo>
                  <a:lnTo>
                    <a:pt x="18731" y="63941"/>
                  </a:lnTo>
                  <a:lnTo>
                    <a:pt x="27032" y="72261"/>
                  </a:lnTo>
                  <a:lnTo>
                    <a:pt x="39016" y="75900"/>
                  </a:lnTo>
                  <a:lnTo>
                    <a:pt x="45764" y="75900"/>
                  </a:lnTo>
                  <a:lnTo>
                    <a:pt x="50447" y="74347"/>
                  </a:lnTo>
                  <a:lnTo>
                    <a:pt x="54087" y="70708"/>
                  </a:lnTo>
                  <a:lnTo>
                    <a:pt x="57216" y="65516"/>
                  </a:lnTo>
                  <a:lnTo>
                    <a:pt x="60856" y="58750"/>
                  </a:lnTo>
                  <a:lnTo>
                    <a:pt x="75947" y="60835"/>
                  </a:lnTo>
                  <a:lnTo>
                    <a:pt x="69178" y="75900"/>
                  </a:lnTo>
                  <a:lnTo>
                    <a:pt x="55662" y="84220"/>
                  </a:lnTo>
                  <a:lnTo>
                    <a:pt x="39016" y="87859"/>
                  </a:lnTo>
                  <a:lnTo>
                    <a:pt x="21839" y="84220"/>
                  </a:lnTo>
                  <a:lnTo>
                    <a:pt x="10408" y="75900"/>
                  </a:lnTo>
                  <a:lnTo>
                    <a:pt x="2086" y="63941"/>
                  </a:lnTo>
                  <a:lnTo>
                    <a:pt x="0" y="45238"/>
                  </a:lnTo>
                  <a:lnTo>
                    <a:pt x="2086" y="24959"/>
                  </a:lnTo>
                  <a:lnTo>
                    <a:pt x="10408" y="11426"/>
                  </a:lnTo>
                  <a:lnTo>
                    <a:pt x="21839" y="3106"/>
                  </a:lnTo>
                  <a:lnTo>
                    <a:pt x="39016" y="0"/>
                  </a:lnTo>
                  <a:close/>
                </a:path>
              </a:pathLst>
            </a:custGeom>
            <a:ln w="3175">
              <a:solidFill>
                <a:srgbClr val="000000"/>
              </a:solidFill>
            </a:ln>
          </p:spPr>
          <p:txBody>
            <a:bodyPr wrap="square" lIns="0" tIns="0" rIns="0" bIns="0" rtlCol="0"/>
            <a:lstStyle/>
            <a:p>
              <a:endParaRPr/>
            </a:p>
          </p:txBody>
        </p:sp>
        <p:sp>
          <p:nvSpPr>
            <p:cNvPr id="10" name="object 10"/>
            <p:cNvSpPr/>
            <p:nvPr/>
          </p:nvSpPr>
          <p:spPr>
            <a:xfrm>
              <a:off x="3807684" y="2585665"/>
              <a:ext cx="113030" cy="86360"/>
            </a:xfrm>
            <a:custGeom>
              <a:avLst/>
              <a:gdLst/>
              <a:ahLst/>
              <a:cxnLst/>
              <a:rect l="l" t="t" r="r" b="b"/>
              <a:pathLst>
                <a:path w="113029" h="86360">
                  <a:moveTo>
                    <a:pt x="87910" y="0"/>
                  </a:moveTo>
                  <a:lnTo>
                    <a:pt x="79055" y="1553"/>
                  </a:lnTo>
                  <a:lnTo>
                    <a:pt x="72818" y="3106"/>
                  </a:lnTo>
                  <a:lnTo>
                    <a:pt x="60856" y="15065"/>
                  </a:lnTo>
                  <a:lnTo>
                    <a:pt x="59302" y="9873"/>
                  </a:lnTo>
                  <a:lnTo>
                    <a:pt x="55662" y="4681"/>
                  </a:lnTo>
                  <a:lnTo>
                    <a:pt x="50447" y="3106"/>
                  </a:lnTo>
                  <a:lnTo>
                    <a:pt x="37441" y="0"/>
                  </a:lnTo>
                  <a:lnTo>
                    <a:pt x="28608" y="1553"/>
                  </a:lnTo>
                  <a:lnTo>
                    <a:pt x="22371" y="3106"/>
                  </a:lnTo>
                  <a:lnTo>
                    <a:pt x="11962" y="13511"/>
                  </a:lnTo>
                  <a:lnTo>
                    <a:pt x="11962" y="1553"/>
                  </a:lnTo>
                  <a:lnTo>
                    <a:pt x="0" y="1553"/>
                  </a:lnTo>
                  <a:lnTo>
                    <a:pt x="0" y="85795"/>
                  </a:lnTo>
                  <a:lnTo>
                    <a:pt x="13516" y="85795"/>
                  </a:lnTo>
                  <a:lnTo>
                    <a:pt x="13516" y="42110"/>
                  </a:lnTo>
                  <a:lnTo>
                    <a:pt x="15602" y="28598"/>
                  </a:lnTo>
                  <a:lnTo>
                    <a:pt x="18731" y="18193"/>
                  </a:lnTo>
                  <a:lnTo>
                    <a:pt x="33801" y="11426"/>
                  </a:lnTo>
                  <a:lnTo>
                    <a:pt x="40570" y="13511"/>
                  </a:lnTo>
                  <a:lnTo>
                    <a:pt x="44210" y="15065"/>
                  </a:lnTo>
                  <a:lnTo>
                    <a:pt x="47339" y="18193"/>
                  </a:lnTo>
                  <a:lnTo>
                    <a:pt x="48893" y="24959"/>
                  </a:lnTo>
                  <a:lnTo>
                    <a:pt x="48893" y="85795"/>
                  </a:lnTo>
                  <a:lnTo>
                    <a:pt x="63985" y="85795"/>
                  </a:lnTo>
                  <a:lnTo>
                    <a:pt x="63985" y="28598"/>
                  </a:lnTo>
                  <a:lnTo>
                    <a:pt x="84270" y="11426"/>
                  </a:lnTo>
                  <a:lnTo>
                    <a:pt x="89464" y="13511"/>
                  </a:lnTo>
                  <a:lnTo>
                    <a:pt x="96233" y="16639"/>
                  </a:lnTo>
                  <a:lnTo>
                    <a:pt x="97787" y="20278"/>
                  </a:lnTo>
                  <a:lnTo>
                    <a:pt x="99340" y="24959"/>
                  </a:lnTo>
                  <a:lnTo>
                    <a:pt x="99340" y="85795"/>
                  </a:lnTo>
                  <a:lnTo>
                    <a:pt x="112878" y="85795"/>
                  </a:lnTo>
                  <a:lnTo>
                    <a:pt x="112878" y="28598"/>
                  </a:lnTo>
                  <a:lnTo>
                    <a:pt x="109749" y="11426"/>
                  </a:lnTo>
                  <a:lnTo>
                    <a:pt x="101426" y="3106"/>
                  </a:lnTo>
                  <a:lnTo>
                    <a:pt x="87910" y="0"/>
                  </a:lnTo>
                  <a:close/>
                </a:path>
              </a:pathLst>
            </a:custGeom>
            <a:solidFill>
              <a:srgbClr val="000000"/>
            </a:solidFill>
          </p:spPr>
          <p:txBody>
            <a:bodyPr wrap="square" lIns="0" tIns="0" rIns="0" bIns="0" rtlCol="0"/>
            <a:lstStyle/>
            <a:p>
              <a:endParaRPr/>
            </a:p>
          </p:txBody>
        </p:sp>
        <p:sp>
          <p:nvSpPr>
            <p:cNvPr id="11" name="object 11"/>
            <p:cNvSpPr/>
            <p:nvPr/>
          </p:nvSpPr>
          <p:spPr>
            <a:xfrm>
              <a:off x="3807684" y="2585665"/>
              <a:ext cx="113030" cy="86360"/>
            </a:xfrm>
            <a:custGeom>
              <a:avLst/>
              <a:gdLst/>
              <a:ahLst/>
              <a:cxnLst/>
              <a:rect l="l" t="t" r="r" b="b"/>
              <a:pathLst>
                <a:path w="113029" h="86360">
                  <a:moveTo>
                    <a:pt x="37441" y="0"/>
                  </a:moveTo>
                  <a:lnTo>
                    <a:pt x="50447" y="3106"/>
                  </a:lnTo>
                  <a:lnTo>
                    <a:pt x="55662" y="4681"/>
                  </a:lnTo>
                  <a:lnTo>
                    <a:pt x="59302" y="9873"/>
                  </a:lnTo>
                  <a:lnTo>
                    <a:pt x="60856" y="15065"/>
                  </a:lnTo>
                  <a:lnTo>
                    <a:pt x="72818" y="3106"/>
                  </a:lnTo>
                  <a:lnTo>
                    <a:pt x="79055" y="1553"/>
                  </a:lnTo>
                  <a:lnTo>
                    <a:pt x="87910" y="0"/>
                  </a:lnTo>
                  <a:lnTo>
                    <a:pt x="101426" y="3106"/>
                  </a:lnTo>
                  <a:lnTo>
                    <a:pt x="109749" y="11426"/>
                  </a:lnTo>
                  <a:lnTo>
                    <a:pt x="112878" y="28598"/>
                  </a:lnTo>
                  <a:lnTo>
                    <a:pt x="112878" y="85795"/>
                  </a:lnTo>
                  <a:lnTo>
                    <a:pt x="99340" y="85795"/>
                  </a:lnTo>
                  <a:lnTo>
                    <a:pt x="99340" y="24959"/>
                  </a:lnTo>
                  <a:lnTo>
                    <a:pt x="97787" y="20278"/>
                  </a:lnTo>
                  <a:lnTo>
                    <a:pt x="96233" y="16639"/>
                  </a:lnTo>
                  <a:lnTo>
                    <a:pt x="89464" y="13511"/>
                  </a:lnTo>
                  <a:lnTo>
                    <a:pt x="84270" y="11426"/>
                  </a:lnTo>
                  <a:lnTo>
                    <a:pt x="74372" y="15065"/>
                  </a:lnTo>
                  <a:lnTo>
                    <a:pt x="69178" y="18193"/>
                  </a:lnTo>
                  <a:lnTo>
                    <a:pt x="66049" y="23385"/>
                  </a:lnTo>
                  <a:lnTo>
                    <a:pt x="63985" y="28598"/>
                  </a:lnTo>
                  <a:lnTo>
                    <a:pt x="63985" y="85795"/>
                  </a:lnTo>
                  <a:lnTo>
                    <a:pt x="48893" y="85795"/>
                  </a:lnTo>
                  <a:lnTo>
                    <a:pt x="48893" y="24959"/>
                  </a:lnTo>
                  <a:lnTo>
                    <a:pt x="33801" y="11426"/>
                  </a:lnTo>
                  <a:lnTo>
                    <a:pt x="25479" y="15065"/>
                  </a:lnTo>
                  <a:lnTo>
                    <a:pt x="18731" y="18193"/>
                  </a:lnTo>
                  <a:lnTo>
                    <a:pt x="15602" y="28598"/>
                  </a:lnTo>
                  <a:lnTo>
                    <a:pt x="13516" y="42110"/>
                  </a:lnTo>
                  <a:lnTo>
                    <a:pt x="13516" y="85795"/>
                  </a:lnTo>
                  <a:lnTo>
                    <a:pt x="0" y="85795"/>
                  </a:lnTo>
                  <a:lnTo>
                    <a:pt x="0" y="1553"/>
                  </a:lnTo>
                  <a:lnTo>
                    <a:pt x="11962" y="1553"/>
                  </a:lnTo>
                  <a:lnTo>
                    <a:pt x="11962" y="13511"/>
                  </a:lnTo>
                  <a:lnTo>
                    <a:pt x="22371" y="3106"/>
                  </a:lnTo>
                  <a:lnTo>
                    <a:pt x="28608" y="1553"/>
                  </a:lnTo>
                  <a:lnTo>
                    <a:pt x="37441" y="0"/>
                  </a:lnTo>
                  <a:close/>
                </a:path>
              </a:pathLst>
            </a:custGeom>
            <a:ln w="3175">
              <a:solidFill>
                <a:srgbClr val="000000"/>
              </a:solidFill>
            </a:ln>
          </p:spPr>
          <p:txBody>
            <a:bodyPr wrap="square" lIns="0" tIns="0" rIns="0" bIns="0" rtlCol="0"/>
            <a:lstStyle/>
            <a:p>
              <a:endParaRPr/>
            </a:p>
          </p:txBody>
        </p:sp>
        <p:sp>
          <p:nvSpPr>
            <p:cNvPr id="12" name="object 12"/>
            <p:cNvSpPr/>
            <p:nvPr/>
          </p:nvSpPr>
          <p:spPr>
            <a:xfrm>
              <a:off x="3935633" y="2585665"/>
              <a:ext cx="79375" cy="88265"/>
            </a:xfrm>
            <a:custGeom>
              <a:avLst/>
              <a:gdLst/>
              <a:ahLst/>
              <a:cxnLst/>
              <a:rect l="l" t="t" r="r" b="b"/>
              <a:pathLst>
                <a:path w="79375" h="88264">
                  <a:moveTo>
                    <a:pt x="40570" y="0"/>
                  </a:moveTo>
                  <a:lnTo>
                    <a:pt x="3639" y="23385"/>
                  </a:lnTo>
                  <a:lnTo>
                    <a:pt x="0" y="43663"/>
                  </a:lnTo>
                  <a:lnTo>
                    <a:pt x="3639" y="62388"/>
                  </a:lnTo>
                  <a:lnTo>
                    <a:pt x="11962" y="75900"/>
                  </a:lnTo>
                  <a:lnTo>
                    <a:pt x="23925" y="84220"/>
                  </a:lnTo>
                  <a:lnTo>
                    <a:pt x="40570" y="87859"/>
                  </a:lnTo>
                  <a:lnTo>
                    <a:pt x="47339" y="87859"/>
                  </a:lnTo>
                  <a:lnTo>
                    <a:pt x="54108" y="85795"/>
                  </a:lnTo>
                  <a:lnTo>
                    <a:pt x="60856" y="82667"/>
                  </a:lnTo>
                  <a:lnTo>
                    <a:pt x="68906" y="75900"/>
                  </a:lnTo>
                  <a:lnTo>
                    <a:pt x="40570" y="75900"/>
                  </a:lnTo>
                  <a:lnTo>
                    <a:pt x="30183" y="74347"/>
                  </a:lnTo>
                  <a:lnTo>
                    <a:pt x="21860" y="67580"/>
                  </a:lnTo>
                  <a:lnTo>
                    <a:pt x="17177" y="57196"/>
                  </a:lnTo>
                  <a:lnTo>
                    <a:pt x="15091" y="43663"/>
                  </a:lnTo>
                  <a:lnTo>
                    <a:pt x="17177" y="30151"/>
                  </a:lnTo>
                  <a:lnTo>
                    <a:pt x="21860" y="20278"/>
                  </a:lnTo>
                  <a:lnTo>
                    <a:pt x="30183" y="13511"/>
                  </a:lnTo>
                  <a:lnTo>
                    <a:pt x="40570" y="11426"/>
                  </a:lnTo>
                  <a:lnTo>
                    <a:pt x="69178" y="11426"/>
                  </a:lnTo>
                  <a:lnTo>
                    <a:pt x="55662" y="3106"/>
                  </a:lnTo>
                  <a:lnTo>
                    <a:pt x="40570" y="0"/>
                  </a:lnTo>
                  <a:close/>
                </a:path>
                <a:path w="79375" h="88264">
                  <a:moveTo>
                    <a:pt x="69178" y="11426"/>
                  </a:moveTo>
                  <a:lnTo>
                    <a:pt x="40570" y="11426"/>
                  </a:lnTo>
                  <a:lnTo>
                    <a:pt x="50468" y="13511"/>
                  </a:lnTo>
                  <a:lnTo>
                    <a:pt x="57216" y="20278"/>
                  </a:lnTo>
                  <a:lnTo>
                    <a:pt x="62431" y="30151"/>
                  </a:lnTo>
                  <a:lnTo>
                    <a:pt x="63985" y="43663"/>
                  </a:lnTo>
                  <a:lnTo>
                    <a:pt x="62431" y="57196"/>
                  </a:lnTo>
                  <a:lnTo>
                    <a:pt x="57216" y="67580"/>
                  </a:lnTo>
                  <a:lnTo>
                    <a:pt x="50468" y="74347"/>
                  </a:lnTo>
                  <a:lnTo>
                    <a:pt x="40570" y="75900"/>
                  </a:lnTo>
                  <a:lnTo>
                    <a:pt x="68906" y="75900"/>
                  </a:lnTo>
                  <a:lnTo>
                    <a:pt x="70754" y="74347"/>
                  </a:lnTo>
                  <a:lnTo>
                    <a:pt x="77501" y="60835"/>
                  </a:lnTo>
                  <a:lnTo>
                    <a:pt x="79076" y="42110"/>
                  </a:lnTo>
                  <a:lnTo>
                    <a:pt x="75947" y="24959"/>
                  </a:lnTo>
                  <a:lnTo>
                    <a:pt x="69178" y="11426"/>
                  </a:lnTo>
                  <a:close/>
                </a:path>
              </a:pathLst>
            </a:custGeom>
            <a:solidFill>
              <a:srgbClr val="000000"/>
            </a:solidFill>
          </p:spPr>
          <p:txBody>
            <a:bodyPr wrap="square" lIns="0" tIns="0" rIns="0" bIns="0" rtlCol="0"/>
            <a:lstStyle/>
            <a:p>
              <a:endParaRPr/>
            </a:p>
          </p:txBody>
        </p:sp>
        <p:sp>
          <p:nvSpPr>
            <p:cNvPr id="13" name="object 13"/>
            <p:cNvSpPr/>
            <p:nvPr/>
          </p:nvSpPr>
          <p:spPr>
            <a:xfrm>
              <a:off x="3935633" y="2585665"/>
              <a:ext cx="79375" cy="88265"/>
            </a:xfrm>
            <a:custGeom>
              <a:avLst/>
              <a:gdLst/>
              <a:ahLst/>
              <a:cxnLst/>
              <a:rect l="l" t="t" r="r" b="b"/>
              <a:pathLst>
                <a:path w="79375" h="88264">
                  <a:moveTo>
                    <a:pt x="40570" y="11426"/>
                  </a:moveTo>
                  <a:lnTo>
                    <a:pt x="30183" y="13511"/>
                  </a:lnTo>
                  <a:lnTo>
                    <a:pt x="21860" y="20278"/>
                  </a:lnTo>
                  <a:lnTo>
                    <a:pt x="17177" y="30151"/>
                  </a:lnTo>
                  <a:lnTo>
                    <a:pt x="15091" y="43663"/>
                  </a:lnTo>
                  <a:lnTo>
                    <a:pt x="17177" y="57196"/>
                  </a:lnTo>
                  <a:lnTo>
                    <a:pt x="21860" y="67580"/>
                  </a:lnTo>
                  <a:lnTo>
                    <a:pt x="30183" y="74347"/>
                  </a:lnTo>
                  <a:lnTo>
                    <a:pt x="40570" y="75900"/>
                  </a:lnTo>
                  <a:lnTo>
                    <a:pt x="50468" y="74347"/>
                  </a:lnTo>
                  <a:lnTo>
                    <a:pt x="57216" y="67580"/>
                  </a:lnTo>
                  <a:lnTo>
                    <a:pt x="62431" y="57196"/>
                  </a:lnTo>
                  <a:lnTo>
                    <a:pt x="63985" y="43663"/>
                  </a:lnTo>
                  <a:lnTo>
                    <a:pt x="62431" y="30151"/>
                  </a:lnTo>
                  <a:lnTo>
                    <a:pt x="57216" y="20278"/>
                  </a:lnTo>
                  <a:lnTo>
                    <a:pt x="50468" y="13511"/>
                  </a:lnTo>
                  <a:lnTo>
                    <a:pt x="40570" y="11426"/>
                  </a:lnTo>
                  <a:close/>
                </a:path>
                <a:path w="79375" h="88264">
                  <a:moveTo>
                    <a:pt x="40570" y="0"/>
                  </a:moveTo>
                  <a:lnTo>
                    <a:pt x="55662" y="3106"/>
                  </a:lnTo>
                  <a:lnTo>
                    <a:pt x="69178" y="11426"/>
                  </a:lnTo>
                  <a:lnTo>
                    <a:pt x="75947" y="24959"/>
                  </a:lnTo>
                  <a:lnTo>
                    <a:pt x="79076" y="42110"/>
                  </a:lnTo>
                  <a:lnTo>
                    <a:pt x="77501" y="60835"/>
                  </a:lnTo>
                  <a:lnTo>
                    <a:pt x="70754" y="74347"/>
                  </a:lnTo>
                  <a:lnTo>
                    <a:pt x="60856" y="82667"/>
                  </a:lnTo>
                  <a:lnTo>
                    <a:pt x="54108" y="85795"/>
                  </a:lnTo>
                  <a:lnTo>
                    <a:pt x="47339" y="87859"/>
                  </a:lnTo>
                  <a:lnTo>
                    <a:pt x="40570" y="87859"/>
                  </a:lnTo>
                  <a:lnTo>
                    <a:pt x="23925" y="84220"/>
                  </a:lnTo>
                  <a:lnTo>
                    <a:pt x="11962" y="75900"/>
                  </a:lnTo>
                  <a:lnTo>
                    <a:pt x="3639" y="62388"/>
                  </a:lnTo>
                  <a:lnTo>
                    <a:pt x="0" y="43663"/>
                  </a:lnTo>
                  <a:lnTo>
                    <a:pt x="3639" y="23385"/>
                  </a:lnTo>
                  <a:lnTo>
                    <a:pt x="13537" y="9873"/>
                  </a:lnTo>
                  <a:lnTo>
                    <a:pt x="21860" y="4681"/>
                  </a:lnTo>
                  <a:lnTo>
                    <a:pt x="30183" y="1553"/>
                  </a:lnTo>
                  <a:lnTo>
                    <a:pt x="40570" y="0"/>
                  </a:lnTo>
                  <a:close/>
                </a:path>
              </a:pathLst>
            </a:custGeom>
            <a:ln w="3175">
              <a:solidFill>
                <a:srgbClr val="000000"/>
              </a:solidFill>
            </a:ln>
          </p:spPr>
          <p:txBody>
            <a:bodyPr wrap="square" lIns="0" tIns="0" rIns="0" bIns="0" rtlCol="0"/>
            <a:lstStyle/>
            <a:p>
              <a:endParaRPr/>
            </a:p>
          </p:txBody>
        </p:sp>
        <p:sp>
          <p:nvSpPr>
            <p:cNvPr id="14" name="object 14"/>
            <p:cNvSpPr/>
            <p:nvPr/>
          </p:nvSpPr>
          <p:spPr>
            <a:xfrm>
              <a:off x="4031866" y="2585665"/>
              <a:ext cx="45720" cy="86360"/>
            </a:xfrm>
            <a:custGeom>
              <a:avLst/>
              <a:gdLst/>
              <a:ahLst/>
              <a:cxnLst/>
              <a:rect l="l" t="t" r="r" b="b"/>
              <a:pathLst>
                <a:path w="45720" h="86360">
                  <a:moveTo>
                    <a:pt x="30161" y="0"/>
                  </a:moveTo>
                  <a:lnTo>
                    <a:pt x="26522" y="0"/>
                  </a:lnTo>
                  <a:lnTo>
                    <a:pt x="23414" y="1553"/>
                  </a:lnTo>
                  <a:lnTo>
                    <a:pt x="16645" y="8319"/>
                  </a:lnTo>
                  <a:lnTo>
                    <a:pt x="13516" y="15065"/>
                  </a:lnTo>
                  <a:lnTo>
                    <a:pt x="13516" y="1553"/>
                  </a:lnTo>
                  <a:lnTo>
                    <a:pt x="0" y="1553"/>
                  </a:lnTo>
                  <a:lnTo>
                    <a:pt x="0" y="85795"/>
                  </a:lnTo>
                  <a:lnTo>
                    <a:pt x="13516" y="85795"/>
                  </a:lnTo>
                  <a:lnTo>
                    <a:pt x="13516" y="42110"/>
                  </a:lnTo>
                  <a:lnTo>
                    <a:pt x="16645" y="24959"/>
                  </a:lnTo>
                  <a:lnTo>
                    <a:pt x="18199" y="20278"/>
                  </a:lnTo>
                  <a:lnTo>
                    <a:pt x="21839" y="16639"/>
                  </a:lnTo>
                  <a:lnTo>
                    <a:pt x="24968" y="15065"/>
                  </a:lnTo>
                  <a:lnTo>
                    <a:pt x="35377" y="15065"/>
                  </a:lnTo>
                  <a:lnTo>
                    <a:pt x="40059" y="18193"/>
                  </a:lnTo>
                  <a:lnTo>
                    <a:pt x="45253" y="4681"/>
                  </a:lnTo>
                  <a:lnTo>
                    <a:pt x="38484" y="1553"/>
                  </a:lnTo>
                  <a:lnTo>
                    <a:pt x="30161" y="0"/>
                  </a:lnTo>
                  <a:close/>
                </a:path>
              </a:pathLst>
            </a:custGeom>
            <a:solidFill>
              <a:srgbClr val="000000"/>
            </a:solidFill>
          </p:spPr>
          <p:txBody>
            <a:bodyPr wrap="square" lIns="0" tIns="0" rIns="0" bIns="0" rtlCol="0"/>
            <a:lstStyle/>
            <a:p>
              <a:endParaRPr/>
            </a:p>
          </p:txBody>
        </p:sp>
        <p:sp>
          <p:nvSpPr>
            <p:cNvPr id="15" name="object 15"/>
            <p:cNvSpPr/>
            <p:nvPr/>
          </p:nvSpPr>
          <p:spPr>
            <a:xfrm>
              <a:off x="4031866" y="2585665"/>
              <a:ext cx="45720" cy="86360"/>
            </a:xfrm>
            <a:custGeom>
              <a:avLst/>
              <a:gdLst/>
              <a:ahLst/>
              <a:cxnLst/>
              <a:rect l="l" t="t" r="r" b="b"/>
              <a:pathLst>
                <a:path w="45720" h="86360">
                  <a:moveTo>
                    <a:pt x="26522" y="0"/>
                  </a:moveTo>
                  <a:lnTo>
                    <a:pt x="30161" y="0"/>
                  </a:lnTo>
                  <a:lnTo>
                    <a:pt x="38484" y="1553"/>
                  </a:lnTo>
                  <a:lnTo>
                    <a:pt x="45253" y="4681"/>
                  </a:lnTo>
                  <a:lnTo>
                    <a:pt x="40059" y="18193"/>
                  </a:lnTo>
                  <a:lnTo>
                    <a:pt x="35377" y="15065"/>
                  </a:lnTo>
                  <a:lnTo>
                    <a:pt x="24968" y="15065"/>
                  </a:lnTo>
                  <a:lnTo>
                    <a:pt x="21839" y="16639"/>
                  </a:lnTo>
                  <a:lnTo>
                    <a:pt x="18199" y="20278"/>
                  </a:lnTo>
                  <a:lnTo>
                    <a:pt x="16645" y="24959"/>
                  </a:lnTo>
                  <a:lnTo>
                    <a:pt x="13516" y="42110"/>
                  </a:lnTo>
                  <a:lnTo>
                    <a:pt x="13516" y="85795"/>
                  </a:lnTo>
                  <a:lnTo>
                    <a:pt x="0" y="85795"/>
                  </a:lnTo>
                  <a:lnTo>
                    <a:pt x="0" y="1553"/>
                  </a:lnTo>
                  <a:lnTo>
                    <a:pt x="13516" y="1553"/>
                  </a:lnTo>
                  <a:lnTo>
                    <a:pt x="13516" y="15065"/>
                  </a:lnTo>
                  <a:lnTo>
                    <a:pt x="16645" y="8319"/>
                  </a:lnTo>
                  <a:lnTo>
                    <a:pt x="23414" y="1553"/>
                  </a:lnTo>
                  <a:lnTo>
                    <a:pt x="26522" y="0"/>
                  </a:lnTo>
                  <a:close/>
                </a:path>
              </a:pathLst>
            </a:custGeom>
            <a:ln w="3175">
              <a:solidFill>
                <a:srgbClr val="000000"/>
              </a:solidFill>
            </a:ln>
          </p:spPr>
          <p:txBody>
            <a:bodyPr wrap="square" lIns="0" tIns="0" rIns="0" bIns="0" rtlCol="0"/>
            <a:lstStyle/>
            <a:p>
              <a:endParaRPr/>
            </a:p>
          </p:txBody>
        </p:sp>
        <p:sp>
          <p:nvSpPr>
            <p:cNvPr id="16" name="object 16"/>
            <p:cNvSpPr/>
            <p:nvPr/>
          </p:nvSpPr>
          <p:spPr>
            <a:xfrm>
              <a:off x="4077120" y="2587218"/>
              <a:ext cx="78105" cy="118745"/>
            </a:xfrm>
            <a:custGeom>
              <a:avLst/>
              <a:gdLst/>
              <a:ahLst/>
              <a:cxnLst/>
              <a:rect l="l" t="t" r="r" b="b"/>
              <a:pathLst>
                <a:path w="78104" h="118744">
                  <a:moveTo>
                    <a:pt x="77501" y="0"/>
                  </a:moveTo>
                  <a:lnTo>
                    <a:pt x="62410" y="0"/>
                  </a:lnTo>
                  <a:lnTo>
                    <a:pt x="45253" y="48876"/>
                  </a:lnTo>
                  <a:lnTo>
                    <a:pt x="38484" y="69155"/>
                  </a:lnTo>
                  <a:lnTo>
                    <a:pt x="36930" y="59281"/>
                  </a:lnTo>
                  <a:lnTo>
                    <a:pt x="33801" y="48876"/>
                  </a:lnTo>
                  <a:lnTo>
                    <a:pt x="15091" y="0"/>
                  </a:lnTo>
                  <a:lnTo>
                    <a:pt x="0" y="0"/>
                  </a:lnTo>
                  <a:lnTo>
                    <a:pt x="31737" y="84241"/>
                  </a:lnTo>
                  <a:lnTo>
                    <a:pt x="30162" y="87880"/>
                  </a:lnTo>
                  <a:lnTo>
                    <a:pt x="28608" y="93072"/>
                  </a:lnTo>
                  <a:lnTo>
                    <a:pt x="27054" y="96200"/>
                  </a:lnTo>
                  <a:lnTo>
                    <a:pt x="27054" y="97753"/>
                  </a:lnTo>
                  <a:lnTo>
                    <a:pt x="24968" y="101392"/>
                  </a:lnTo>
                  <a:lnTo>
                    <a:pt x="18731" y="105030"/>
                  </a:lnTo>
                  <a:lnTo>
                    <a:pt x="9876" y="105030"/>
                  </a:lnTo>
                  <a:lnTo>
                    <a:pt x="6768" y="102945"/>
                  </a:lnTo>
                  <a:lnTo>
                    <a:pt x="8322" y="116478"/>
                  </a:lnTo>
                  <a:lnTo>
                    <a:pt x="13516" y="118542"/>
                  </a:lnTo>
                  <a:lnTo>
                    <a:pt x="23414" y="118542"/>
                  </a:lnTo>
                  <a:lnTo>
                    <a:pt x="33801" y="111797"/>
                  </a:lnTo>
                  <a:lnTo>
                    <a:pt x="36930" y="105030"/>
                  </a:lnTo>
                  <a:lnTo>
                    <a:pt x="38484" y="99838"/>
                  </a:lnTo>
                  <a:lnTo>
                    <a:pt x="42124" y="94625"/>
                  </a:lnTo>
                  <a:lnTo>
                    <a:pt x="77501" y="0"/>
                  </a:lnTo>
                  <a:close/>
                </a:path>
              </a:pathLst>
            </a:custGeom>
            <a:solidFill>
              <a:srgbClr val="000000"/>
            </a:solidFill>
          </p:spPr>
          <p:txBody>
            <a:bodyPr wrap="square" lIns="0" tIns="0" rIns="0" bIns="0" rtlCol="0"/>
            <a:lstStyle/>
            <a:p>
              <a:endParaRPr/>
            </a:p>
          </p:txBody>
        </p:sp>
        <p:sp>
          <p:nvSpPr>
            <p:cNvPr id="17" name="object 17"/>
            <p:cNvSpPr/>
            <p:nvPr/>
          </p:nvSpPr>
          <p:spPr>
            <a:xfrm>
              <a:off x="4077120" y="2587218"/>
              <a:ext cx="78105" cy="118745"/>
            </a:xfrm>
            <a:custGeom>
              <a:avLst/>
              <a:gdLst/>
              <a:ahLst/>
              <a:cxnLst/>
              <a:rect l="l" t="t" r="r" b="b"/>
              <a:pathLst>
                <a:path w="78104" h="118744">
                  <a:moveTo>
                    <a:pt x="0" y="0"/>
                  </a:moveTo>
                  <a:lnTo>
                    <a:pt x="15091" y="0"/>
                  </a:lnTo>
                  <a:lnTo>
                    <a:pt x="33801" y="48876"/>
                  </a:lnTo>
                  <a:lnTo>
                    <a:pt x="36930" y="59281"/>
                  </a:lnTo>
                  <a:lnTo>
                    <a:pt x="38484" y="69155"/>
                  </a:lnTo>
                  <a:lnTo>
                    <a:pt x="45253" y="48876"/>
                  </a:lnTo>
                  <a:lnTo>
                    <a:pt x="62410" y="0"/>
                  </a:lnTo>
                  <a:lnTo>
                    <a:pt x="77501" y="0"/>
                  </a:lnTo>
                  <a:lnTo>
                    <a:pt x="45253" y="86305"/>
                  </a:lnTo>
                  <a:lnTo>
                    <a:pt x="42124" y="94625"/>
                  </a:lnTo>
                  <a:lnTo>
                    <a:pt x="38484" y="99838"/>
                  </a:lnTo>
                  <a:lnTo>
                    <a:pt x="36930" y="105030"/>
                  </a:lnTo>
                  <a:lnTo>
                    <a:pt x="33801" y="111797"/>
                  </a:lnTo>
                  <a:lnTo>
                    <a:pt x="23414" y="118542"/>
                  </a:lnTo>
                  <a:lnTo>
                    <a:pt x="13516" y="118542"/>
                  </a:lnTo>
                  <a:lnTo>
                    <a:pt x="8322" y="116478"/>
                  </a:lnTo>
                  <a:lnTo>
                    <a:pt x="6768" y="102945"/>
                  </a:lnTo>
                  <a:lnTo>
                    <a:pt x="9876" y="105030"/>
                  </a:lnTo>
                  <a:lnTo>
                    <a:pt x="18731" y="105030"/>
                  </a:lnTo>
                  <a:lnTo>
                    <a:pt x="24968" y="101392"/>
                  </a:lnTo>
                  <a:lnTo>
                    <a:pt x="27054" y="97753"/>
                  </a:lnTo>
                  <a:lnTo>
                    <a:pt x="27054" y="96200"/>
                  </a:lnTo>
                  <a:lnTo>
                    <a:pt x="28608" y="93072"/>
                  </a:lnTo>
                  <a:lnTo>
                    <a:pt x="30162" y="87880"/>
                  </a:lnTo>
                  <a:lnTo>
                    <a:pt x="31737" y="84241"/>
                  </a:lnTo>
                  <a:lnTo>
                    <a:pt x="0" y="0"/>
                  </a:lnTo>
                  <a:close/>
                </a:path>
              </a:pathLst>
            </a:custGeom>
            <a:ln w="3175">
              <a:solidFill>
                <a:srgbClr val="000000"/>
              </a:solidFill>
            </a:ln>
          </p:spPr>
          <p:txBody>
            <a:bodyPr wrap="square" lIns="0" tIns="0" rIns="0" bIns="0" rtlCol="0"/>
            <a:lstStyle/>
            <a:p>
              <a:endParaRPr/>
            </a:p>
          </p:txBody>
        </p:sp>
        <p:sp>
          <p:nvSpPr>
            <p:cNvPr id="18" name="object 18"/>
            <p:cNvSpPr/>
            <p:nvPr/>
          </p:nvSpPr>
          <p:spPr>
            <a:xfrm>
              <a:off x="4592854" y="1637536"/>
              <a:ext cx="1129030" cy="1324610"/>
            </a:xfrm>
            <a:custGeom>
              <a:avLst/>
              <a:gdLst/>
              <a:ahLst/>
              <a:cxnLst/>
              <a:rect l="l" t="t" r="r" b="b"/>
              <a:pathLst>
                <a:path w="1129029" h="1324610">
                  <a:moveTo>
                    <a:pt x="1128659" y="1324311"/>
                  </a:moveTo>
                  <a:lnTo>
                    <a:pt x="0" y="1324311"/>
                  </a:lnTo>
                </a:path>
                <a:path w="1129029" h="1324610">
                  <a:moveTo>
                    <a:pt x="0" y="1324311"/>
                  </a:moveTo>
                  <a:lnTo>
                    <a:pt x="0" y="0"/>
                  </a:lnTo>
                </a:path>
                <a:path w="1129029" h="1324610">
                  <a:moveTo>
                    <a:pt x="0" y="0"/>
                  </a:moveTo>
                  <a:lnTo>
                    <a:pt x="1128659" y="0"/>
                  </a:lnTo>
                </a:path>
                <a:path w="1129029" h="1324610">
                  <a:moveTo>
                    <a:pt x="1128659" y="0"/>
                  </a:moveTo>
                  <a:lnTo>
                    <a:pt x="1128659" y="1324311"/>
                  </a:lnTo>
                </a:path>
                <a:path w="1129029" h="1324610">
                  <a:moveTo>
                    <a:pt x="842577" y="507450"/>
                  </a:moveTo>
                  <a:lnTo>
                    <a:pt x="283995" y="507450"/>
                  </a:lnTo>
                </a:path>
                <a:path w="1129029" h="1324610">
                  <a:moveTo>
                    <a:pt x="283995" y="507450"/>
                  </a:moveTo>
                  <a:lnTo>
                    <a:pt x="283995" y="172568"/>
                  </a:lnTo>
                </a:path>
                <a:path w="1129029" h="1324610">
                  <a:moveTo>
                    <a:pt x="283995" y="172568"/>
                  </a:moveTo>
                  <a:lnTo>
                    <a:pt x="842577" y="172568"/>
                  </a:lnTo>
                </a:path>
                <a:path w="1129029" h="1324610">
                  <a:moveTo>
                    <a:pt x="842577" y="172568"/>
                  </a:moveTo>
                  <a:lnTo>
                    <a:pt x="842577" y="507450"/>
                  </a:lnTo>
                </a:path>
                <a:path w="1129029" h="1324610">
                  <a:moveTo>
                    <a:pt x="957095" y="1151700"/>
                  </a:moveTo>
                  <a:lnTo>
                    <a:pt x="169562" y="1151700"/>
                  </a:lnTo>
                </a:path>
                <a:path w="1129029" h="1324610">
                  <a:moveTo>
                    <a:pt x="169562" y="1151700"/>
                  </a:moveTo>
                  <a:lnTo>
                    <a:pt x="169562" y="815265"/>
                  </a:lnTo>
                </a:path>
                <a:path w="1129029" h="1324610">
                  <a:moveTo>
                    <a:pt x="169562" y="815265"/>
                  </a:moveTo>
                  <a:lnTo>
                    <a:pt x="957095" y="815265"/>
                  </a:lnTo>
                </a:path>
                <a:path w="1129029" h="1324610">
                  <a:moveTo>
                    <a:pt x="957095" y="815265"/>
                  </a:moveTo>
                  <a:lnTo>
                    <a:pt x="957095" y="1151700"/>
                  </a:lnTo>
                </a:path>
                <a:path w="1129029" h="1324610">
                  <a:moveTo>
                    <a:pt x="565393" y="800179"/>
                  </a:moveTo>
                  <a:lnTo>
                    <a:pt x="565393" y="522515"/>
                  </a:lnTo>
                </a:path>
                <a:path w="1129029" h="1324610">
                  <a:moveTo>
                    <a:pt x="519629" y="720639"/>
                  </a:moveTo>
                  <a:lnTo>
                    <a:pt x="565393" y="804860"/>
                  </a:lnTo>
                </a:path>
                <a:path w="1129029" h="1324610">
                  <a:moveTo>
                    <a:pt x="565393" y="804860"/>
                  </a:moveTo>
                  <a:lnTo>
                    <a:pt x="605453" y="720639"/>
                  </a:lnTo>
                </a:path>
                <a:path w="1129029" h="1324610">
                  <a:moveTo>
                    <a:pt x="607007" y="602075"/>
                  </a:moveTo>
                  <a:lnTo>
                    <a:pt x="565393" y="517834"/>
                  </a:lnTo>
                </a:path>
                <a:path w="1129029" h="1324610">
                  <a:moveTo>
                    <a:pt x="565393" y="517834"/>
                  </a:moveTo>
                  <a:lnTo>
                    <a:pt x="523269" y="602075"/>
                  </a:lnTo>
                </a:path>
              </a:pathLst>
            </a:custGeom>
            <a:ln w="9881">
              <a:solidFill>
                <a:srgbClr val="000000"/>
              </a:solidFill>
            </a:ln>
          </p:spPr>
          <p:txBody>
            <a:bodyPr wrap="square" lIns="0" tIns="0" rIns="0" bIns="0" rtlCol="0"/>
            <a:lstStyle/>
            <a:p>
              <a:endParaRPr/>
            </a:p>
          </p:txBody>
        </p:sp>
        <p:pic>
          <p:nvPicPr>
            <p:cNvPr id="19" name="object 19"/>
            <p:cNvPicPr/>
            <p:nvPr/>
          </p:nvPicPr>
          <p:blipFill>
            <a:blip r:embed="rId3" cstate="print"/>
            <a:stretch>
              <a:fillRect/>
            </a:stretch>
          </p:blipFill>
          <p:spPr>
            <a:xfrm>
              <a:off x="5000988" y="1907688"/>
              <a:ext cx="322351" cy="123075"/>
            </a:xfrm>
            <a:prstGeom prst="rect">
              <a:avLst/>
            </a:prstGeom>
          </p:spPr>
        </p:pic>
        <p:sp>
          <p:nvSpPr>
            <p:cNvPr id="20" name="object 20"/>
            <p:cNvSpPr/>
            <p:nvPr/>
          </p:nvSpPr>
          <p:spPr>
            <a:xfrm>
              <a:off x="4884406" y="2554981"/>
              <a:ext cx="111760" cy="116839"/>
            </a:xfrm>
            <a:custGeom>
              <a:avLst/>
              <a:gdLst/>
              <a:ahLst/>
              <a:cxnLst/>
              <a:rect l="l" t="t" r="r" b="b"/>
              <a:pathLst>
                <a:path w="111760" h="116839">
                  <a:moveTo>
                    <a:pt x="111303" y="0"/>
                  </a:moveTo>
                  <a:lnTo>
                    <a:pt x="89464" y="0"/>
                  </a:lnTo>
                  <a:lnTo>
                    <a:pt x="62410" y="81113"/>
                  </a:lnTo>
                  <a:lnTo>
                    <a:pt x="55641" y="99838"/>
                  </a:lnTo>
                  <a:lnTo>
                    <a:pt x="52533" y="89433"/>
                  </a:lnTo>
                  <a:lnTo>
                    <a:pt x="23925" y="0"/>
                  </a:lnTo>
                  <a:lnTo>
                    <a:pt x="0" y="0"/>
                  </a:lnTo>
                  <a:lnTo>
                    <a:pt x="0" y="116478"/>
                  </a:lnTo>
                  <a:lnTo>
                    <a:pt x="15602" y="116478"/>
                  </a:lnTo>
                  <a:lnTo>
                    <a:pt x="15602" y="18725"/>
                  </a:lnTo>
                  <a:lnTo>
                    <a:pt x="48893" y="116478"/>
                  </a:lnTo>
                  <a:lnTo>
                    <a:pt x="62410" y="116478"/>
                  </a:lnTo>
                  <a:lnTo>
                    <a:pt x="96211" y="18725"/>
                  </a:lnTo>
                  <a:lnTo>
                    <a:pt x="96211" y="116478"/>
                  </a:lnTo>
                  <a:lnTo>
                    <a:pt x="111303" y="116478"/>
                  </a:lnTo>
                  <a:lnTo>
                    <a:pt x="111303" y="0"/>
                  </a:lnTo>
                  <a:close/>
                </a:path>
              </a:pathLst>
            </a:custGeom>
            <a:solidFill>
              <a:srgbClr val="000000"/>
            </a:solidFill>
          </p:spPr>
          <p:txBody>
            <a:bodyPr wrap="square" lIns="0" tIns="0" rIns="0" bIns="0" rtlCol="0"/>
            <a:lstStyle/>
            <a:p>
              <a:endParaRPr/>
            </a:p>
          </p:txBody>
        </p:sp>
        <p:sp>
          <p:nvSpPr>
            <p:cNvPr id="21" name="object 21"/>
            <p:cNvSpPr/>
            <p:nvPr/>
          </p:nvSpPr>
          <p:spPr>
            <a:xfrm>
              <a:off x="4884406" y="2554981"/>
              <a:ext cx="111760" cy="116839"/>
            </a:xfrm>
            <a:custGeom>
              <a:avLst/>
              <a:gdLst/>
              <a:ahLst/>
              <a:cxnLst/>
              <a:rect l="l" t="t" r="r" b="b"/>
              <a:pathLst>
                <a:path w="111760" h="116839">
                  <a:moveTo>
                    <a:pt x="0" y="0"/>
                  </a:moveTo>
                  <a:lnTo>
                    <a:pt x="23925" y="0"/>
                  </a:lnTo>
                  <a:lnTo>
                    <a:pt x="50447" y="82667"/>
                  </a:lnTo>
                  <a:lnTo>
                    <a:pt x="52533" y="89433"/>
                  </a:lnTo>
                  <a:lnTo>
                    <a:pt x="55641" y="99838"/>
                  </a:lnTo>
                  <a:lnTo>
                    <a:pt x="59281" y="89433"/>
                  </a:lnTo>
                  <a:lnTo>
                    <a:pt x="62410" y="81113"/>
                  </a:lnTo>
                  <a:lnTo>
                    <a:pt x="89464" y="0"/>
                  </a:lnTo>
                  <a:lnTo>
                    <a:pt x="111303" y="0"/>
                  </a:lnTo>
                  <a:lnTo>
                    <a:pt x="111303" y="116478"/>
                  </a:lnTo>
                  <a:lnTo>
                    <a:pt x="96211" y="116478"/>
                  </a:lnTo>
                  <a:lnTo>
                    <a:pt x="96211" y="18725"/>
                  </a:lnTo>
                  <a:lnTo>
                    <a:pt x="62410" y="116478"/>
                  </a:lnTo>
                  <a:lnTo>
                    <a:pt x="48893" y="116478"/>
                  </a:lnTo>
                  <a:lnTo>
                    <a:pt x="15602" y="18725"/>
                  </a:lnTo>
                  <a:lnTo>
                    <a:pt x="15602" y="116478"/>
                  </a:lnTo>
                  <a:lnTo>
                    <a:pt x="0" y="116478"/>
                  </a:lnTo>
                  <a:lnTo>
                    <a:pt x="0" y="0"/>
                  </a:lnTo>
                  <a:close/>
                </a:path>
              </a:pathLst>
            </a:custGeom>
            <a:ln w="3175">
              <a:solidFill>
                <a:srgbClr val="000000"/>
              </a:solidFill>
            </a:ln>
          </p:spPr>
          <p:txBody>
            <a:bodyPr wrap="square" lIns="0" tIns="0" rIns="0" bIns="0" rtlCol="0"/>
            <a:lstStyle/>
            <a:p>
              <a:endParaRPr/>
            </a:p>
          </p:txBody>
        </p:sp>
        <p:sp>
          <p:nvSpPr>
            <p:cNvPr id="22" name="object 22"/>
            <p:cNvSpPr/>
            <p:nvPr/>
          </p:nvSpPr>
          <p:spPr>
            <a:xfrm>
              <a:off x="5013909" y="2585665"/>
              <a:ext cx="76200" cy="88265"/>
            </a:xfrm>
            <a:custGeom>
              <a:avLst/>
              <a:gdLst/>
              <a:ahLst/>
              <a:cxnLst/>
              <a:rect l="l" t="t" r="r" b="b"/>
              <a:pathLst>
                <a:path w="76200" h="88264">
                  <a:moveTo>
                    <a:pt x="39016" y="0"/>
                  </a:moveTo>
                  <a:lnTo>
                    <a:pt x="22371" y="3106"/>
                  </a:lnTo>
                  <a:lnTo>
                    <a:pt x="10408" y="11426"/>
                  </a:lnTo>
                  <a:lnTo>
                    <a:pt x="2086" y="24959"/>
                  </a:lnTo>
                  <a:lnTo>
                    <a:pt x="0" y="45238"/>
                  </a:lnTo>
                  <a:lnTo>
                    <a:pt x="2086" y="63941"/>
                  </a:lnTo>
                  <a:lnTo>
                    <a:pt x="10408" y="75900"/>
                  </a:lnTo>
                  <a:lnTo>
                    <a:pt x="22371" y="84220"/>
                  </a:lnTo>
                  <a:lnTo>
                    <a:pt x="39016" y="87859"/>
                  </a:lnTo>
                  <a:lnTo>
                    <a:pt x="55662" y="84220"/>
                  </a:lnTo>
                  <a:lnTo>
                    <a:pt x="69178" y="75900"/>
                  </a:lnTo>
                  <a:lnTo>
                    <a:pt x="39016" y="75900"/>
                  </a:lnTo>
                  <a:lnTo>
                    <a:pt x="27054" y="72261"/>
                  </a:lnTo>
                  <a:lnTo>
                    <a:pt x="18731" y="63941"/>
                  </a:lnTo>
                  <a:lnTo>
                    <a:pt x="13537" y="47302"/>
                  </a:lnTo>
                  <a:lnTo>
                    <a:pt x="75947" y="47302"/>
                  </a:lnTo>
                  <a:lnTo>
                    <a:pt x="75947" y="43663"/>
                  </a:lnTo>
                  <a:lnTo>
                    <a:pt x="75256" y="35343"/>
                  </a:lnTo>
                  <a:lnTo>
                    <a:pt x="15602" y="35343"/>
                  </a:lnTo>
                  <a:lnTo>
                    <a:pt x="17177" y="27023"/>
                  </a:lnTo>
                  <a:lnTo>
                    <a:pt x="20285" y="20278"/>
                  </a:lnTo>
                  <a:lnTo>
                    <a:pt x="30694" y="13511"/>
                  </a:lnTo>
                  <a:lnTo>
                    <a:pt x="39016" y="11426"/>
                  </a:lnTo>
                  <a:lnTo>
                    <a:pt x="66071" y="11426"/>
                  </a:lnTo>
                  <a:lnTo>
                    <a:pt x="54108" y="3106"/>
                  </a:lnTo>
                  <a:lnTo>
                    <a:pt x="39016" y="0"/>
                  </a:lnTo>
                  <a:close/>
                </a:path>
                <a:path w="76200" h="88264">
                  <a:moveTo>
                    <a:pt x="60856" y="58750"/>
                  </a:moveTo>
                  <a:lnTo>
                    <a:pt x="57216" y="65516"/>
                  </a:lnTo>
                  <a:lnTo>
                    <a:pt x="54108" y="70708"/>
                  </a:lnTo>
                  <a:lnTo>
                    <a:pt x="50468" y="74347"/>
                  </a:lnTo>
                  <a:lnTo>
                    <a:pt x="45785" y="75900"/>
                  </a:lnTo>
                  <a:lnTo>
                    <a:pt x="69178" y="75900"/>
                  </a:lnTo>
                  <a:lnTo>
                    <a:pt x="75947" y="60835"/>
                  </a:lnTo>
                  <a:lnTo>
                    <a:pt x="60856" y="58750"/>
                  </a:lnTo>
                  <a:close/>
                </a:path>
                <a:path w="76200" h="88264">
                  <a:moveTo>
                    <a:pt x="66071" y="11426"/>
                  </a:moveTo>
                  <a:lnTo>
                    <a:pt x="39016" y="11426"/>
                  </a:lnTo>
                  <a:lnTo>
                    <a:pt x="45785" y="13511"/>
                  </a:lnTo>
                  <a:lnTo>
                    <a:pt x="50468" y="15065"/>
                  </a:lnTo>
                  <a:lnTo>
                    <a:pt x="59302" y="23385"/>
                  </a:lnTo>
                  <a:lnTo>
                    <a:pt x="60856" y="28598"/>
                  </a:lnTo>
                  <a:lnTo>
                    <a:pt x="60856" y="35343"/>
                  </a:lnTo>
                  <a:lnTo>
                    <a:pt x="75256" y="35343"/>
                  </a:lnTo>
                  <a:lnTo>
                    <a:pt x="74393" y="24959"/>
                  </a:lnTo>
                  <a:lnTo>
                    <a:pt x="66071" y="11426"/>
                  </a:lnTo>
                  <a:close/>
                </a:path>
              </a:pathLst>
            </a:custGeom>
            <a:solidFill>
              <a:srgbClr val="000000"/>
            </a:solidFill>
          </p:spPr>
          <p:txBody>
            <a:bodyPr wrap="square" lIns="0" tIns="0" rIns="0" bIns="0" rtlCol="0"/>
            <a:lstStyle/>
            <a:p>
              <a:endParaRPr/>
            </a:p>
          </p:txBody>
        </p:sp>
        <p:sp>
          <p:nvSpPr>
            <p:cNvPr id="23" name="object 23"/>
            <p:cNvSpPr/>
            <p:nvPr/>
          </p:nvSpPr>
          <p:spPr>
            <a:xfrm>
              <a:off x="5013909" y="2585665"/>
              <a:ext cx="76200" cy="88265"/>
            </a:xfrm>
            <a:custGeom>
              <a:avLst/>
              <a:gdLst/>
              <a:ahLst/>
              <a:cxnLst/>
              <a:rect l="l" t="t" r="r" b="b"/>
              <a:pathLst>
                <a:path w="76200" h="88264">
                  <a:moveTo>
                    <a:pt x="39016" y="11426"/>
                  </a:moveTo>
                  <a:lnTo>
                    <a:pt x="30694" y="13511"/>
                  </a:lnTo>
                  <a:lnTo>
                    <a:pt x="20285" y="20278"/>
                  </a:lnTo>
                  <a:lnTo>
                    <a:pt x="17177" y="27023"/>
                  </a:lnTo>
                  <a:lnTo>
                    <a:pt x="15602" y="35343"/>
                  </a:lnTo>
                  <a:lnTo>
                    <a:pt x="60856" y="35343"/>
                  </a:lnTo>
                  <a:lnTo>
                    <a:pt x="39016" y="11426"/>
                  </a:lnTo>
                  <a:close/>
                </a:path>
                <a:path w="76200" h="88264">
                  <a:moveTo>
                    <a:pt x="39016" y="0"/>
                  </a:moveTo>
                  <a:lnTo>
                    <a:pt x="74393" y="24959"/>
                  </a:lnTo>
                  <a:lnTo>
                    <a:pt x="75947" y="47302"/>
                  </a:lnTo>
                  <a:lnTo>
                    <a:pt x="13537" y="47302"/>
                  </a:lnTo>
                  <a:lnTo>
                    <a:pt x="18731" y="63941"/>
                  </a:lnTo>
                  <a:lnTo>
                    <a:pt x="27054" y="72261"/>
                  </a:lnTo>
                  <a:lnTo>
                    <a:pt x="39016" y="75900"/>
                  </a:lnTo>
                  <a:lnTo>
                    <a:pt x="45785" y="75900"/>
                  </a:lnTo>
                  <a:lnTo>
                    <a:pt x="50468" y="74347"/>
                  </a:lnTo>
                  <a:lnTo>
                    <a:pt x="54108" y="70708"/>
                  </a:lnTo>
                  <a:lnTo>
                    <a:pt x="57216" y="65516"/>
                  </a:lnTo>
                  <a:lnTo>
                    <a:pt x="60856" y="58750"/>
                  </a:lnTo>
                  <a:lnTo>
                    <a:pt x="75947" y="60835"/>
                  </a:lnTo>
                  <a:lnTo>
                    <a:pt x="69178" y="75900"/>
                  </a:lnTo>
                  <a:lnTo>
                    <a:pt x="55662" y="84220"/>
                  </a:lnTo>
                  <a:lnTo>
                    <a:pt x="39016" y="87859"/>
                  </a:lnTo>
                  <a:lnTo>
                    <a:pt x="22371" y="84220"/>
                  </a:lnTo>
                  <a:lnTo>
                    <a:pt x="10408" y="75900"/>
                  </a:lnTo>
                  <a:lnTo>
                    <a:pt x="2086" y="63941"/>
                  </a:lnTo>
                  <a:lnTo>
                    <a:pt x="0" y="45238"/>
                  </a:lnTo>
                  <a:lnTo>
                    <a:pt x="2086" y="24959"/>
                  </a:lnTo>
                  <a:lnTo>
                    <a:pt x="10408" y="11426"/>
                  </a:lnTo>
                  <a:lnTo>
                    <a:pt x="22371" y="3106"/>
                  </a:lnTo>
                  <a:lnTo>
                    <a:pt x="39016" y="0"/>
                  </a:lnTo>
                  <a:close/>
                </a:path>
              </a:pathLst>
            </a:custGeom>
            <a:ln w="3175">
              <a:solidFill>
                <a:srgbClr val="000000"/>
              </a:solidFill>
            </a:ln>
          </p:spPr>
          <p:txBody>
            <a:bodyPr wrap="square" lIns="0" tIns="0" rIns="0" bIns="0" rtlCol="0"/>
            <a:lstStyle/>
            <a:p>
              <a:endParaRPr/>
            </a:p>
          </p:txBody>
        </p:sp>
        <p:sp>
          <p:nvSpPr>
            <p:cNvPr id="24" name="object 24"/>
            <p:cNvSpPr/>
            <p:nvPr/>
          </p:nvSpPr>
          <p:spPr>
            <a:xfrm>
              <a:off x="5108588" y="2585665"/>
              <a:ext cx="112395" cy="86360"/>
            </a:xfrm>
            <a:custGeom>
              <a:avLst/>
              <a:gdLst/>
              <a:ahLst/>
              <a:cxnLst/>
              <a:rect l="l" t="t" r="r" b="b"/>
              <a:pathLst>
                <a:path w="112395" h="86360">
                  <a:moveTo>
                    <a:pt x="87378" y="0"/>
                  </a:moveTo>
                  <a:lnTo>
                    <a:pt x="79055" y="1553"/>
                  </a:lnTo>
                  <a:lnTo>
                    <a:pt x="72286" y="3106"/>
                  </a:lnTo>
                  <a:lnTo>
                    <a:pt x="60324" y="15065"/>
                  </a:lnTo>
                  <a:lnTo>
                    <a:pt x="58770" y="9873"/>
                  </a:lnTo>
                  <a:lnTo>
                    <a:pt x="55130" y="4681"/>
                  </a:lnTo>
                  <a:lnTo>
                    <a:pt x="50447" y="3106"/>
                  </a:lnTo>
                  <a:lnTo>
                    <a:pt x="36930" y="0"/>
                  </a:lnTo>
                  <a:lnTo>
                    <a:pt x="28608" y="1553"/>
                  </a:lnTo>
                  <a:lnTo>
                    <a:pt x="21839" y="3106"/>
                  </a:lnTo>
                  <a:lnTo>
                    <a:pt x="11430" y="13511"/>
                  </a:lnTo>
                  <a:lnTo>
                    <a:pt x="11430" y="1553"/>
                  </a:lnTo>
                  <a:lnTo>
                    <a:pt x="0" y="1553"/>
                  </a:lnTo>
                  <a:lnTo>
                    <a:pt x="0" y="85795"/>
                  </a:lnTo>
                  <a:lnTo>
                    <a:pt x="13005" y="85795"/>
                  </a:lnTo>
                  <a:lnTo>
                    <a:pt x="13005" y="42110"/>
                  </a:lnTo>
                  <a:lnTo>
                    <a:pt x="15070" y="28598"/>
                  </a:lnTo>
                  <a:lnTo>
                    <a:pt x="18199" y="18193"/>
                  </a:lnTo>
                  <a:lnTo>
                    <a:pt x="33291" y="11426"/>
                  </a:lnTo>
                  <a:lnTo>
                    <a:pt x="40038" y="13511"/>
                  </a:lnTo>
                  <a:lnTo>
                    <a:pt x="43678" y="15065"/>
                  </a:lnTo>
                  <a:lnTo>
                    <a:pt x="46807" y="18193"/>
                  </a:lnTo>
                  <a:lnTo>
                    <a:pt x="48361" y="24959"/>
                  </a:lnTo>
                  <a:lnTo>
                    <a:pt x="48361" y="85795"/>
                  </a:lnTo>
                  <a:lnTo>
                    <a:pt x="63453" y="85795"/>
                  </a:lnTo>
                  <a:lnTo>
                    <a:pt x="63453" y="28598"/>
                  </a:lnTo>
                  <a:lnTo>
                    <a:pt x="83738" y="11426"/>
                  </a:lnTo>
                  <a:lnTo>
                    <a:pt x="88932" y="13511"/>
                  </a:lnTo>
                  <a:lnTo>
                    <a:pt x="95701" y="16639"/>
                  </a:lnTo>
                  <a:lnTo>
                    <a:pt x="97254" y="20278"/>
                  </a:lnTo>
                  <a:lnTo>
                    <a:pt x="98830" y="24959"/>
                  </a:lnTo>
                  <a:lnTo>
                    <a:pt x="98830" y="85795"/>
                  </a:lnTo>
                  <a:lnTo>
                    <a:pt x="112346" y="85795"/>
                  </a:lnTo>
                  <a:lnTo>
                    <a:pt x="112346" y="28598"/>
                  </a:lnTo>
                  <a:lnTo>
                    <a:pt x="109217" y="11426"/>
                  </a:lnTo>
                  <a:lnTo>
                    <a:pt x="100894" y="3106"/>
                  </a:lnTo>
                  <a:lnTo>
                    <a:pt x="87378" y="0"/>
                  </a:lnTo>
                  <a:close/>
                </a:path>
              </a:pathLst>
            </a:custGeom>
            <a:solidFill>
              <a:srgbClr val="000000"/>
            </a:solidFill>
          </p:spPr>
          <p:txBody>
            <a:bodyPr wrap="square" lIns="0" tIns="0" rIns="0" bIns="0" rtlCol="0"/>
            <a:lstStyle/>
            <a:p>
              <a:endParaRPr/>
            </a:p>
          </p:txBody>
        </p:sp>
        <p:sp>
          <p:nvSpPr>
            <p:cNvPr id="25" name="object 25"/>
            <p:cNvSpPr/>
            <p:nvPr/>
          </p:nvSpPr>
          <p:spPr>
            <a:xfrm>
              <a:off x="5108588" y="2585665"/>
              <a:ext cx="112395" cy="86360"/>
            </a:xfrm>
            <a:custGeom>
              <a:avLst/>
              <a:gdLst/>
              <a:ahLst/>
              <a:cxnLst/>
              <a:rect l="l" t="t" r="r" b="b"/>
              <a:pathLst>
                <a:path w="112395" h="86360">
                  <a:moveTo>
                    <a:pt x="36930" y="0"/>
                  </a:moveTo>
                  <a:lnTo>
                    <a:pt x="50447" y="3106"/>
                  </a:lnTo>
                  <a:lnTo>
                    <a:pt x="55130" y="4681"/>
                  </a:lnTo>
                  <a:lnTo>
                    <a:pt x="58770" y="9873"/>
                  </a:lnTo>
                  <a:lnTo>
                    <a:pt x="60324" y="15065"/>
                  </a:lnTo>
                  <a:lnTo>
                    <a:pt x="72286" y="3106"/>
                  </a:lnTo>
                  <a:lnTo>
                    <a:pt x="79055" y="1553"/>
                  </a:lnTo>
                  <a:lnTo>
                    <a:pt x="87378" y="0"/>
                  </a:lnTo>
                  <a:lnTo>
                    <a:pt x="100894" y="3106"/>
                  </a:lnTo>
                  <a:lnTo>
                    <a:pt x="109217" y="11426"/>
                  </a:lnTo>
                  <a:lnTo>
                    <a:pt x="112346" y="28598"/>
                  </a:lnTo>
                  <a:lnTo>
                    <a:pt x="112346" y="85795"/>
                  </a:lnTo>
                  <a:lnTo>
                    <a:pt x="98830" y="85795"/>
                  </a:lnTo>
                  <a:lnTo>
                    <a:pt x="98830" y="24959"/>
                  </a:lnTo>
                  <a:lnTo>
                    <a:pt x="97254" y="20278"/>
                  </a:lnTo>
                  <a:lnTo>
                    <a:pt x="95701" y="16639"/>
                  </a:lnTo>
                  <a:lnTo>
                    <a:pt x="88932" y="13511"/>
                  </a:lnTo>
                  <a:lnTo>
                    <a:pt x="83738" y="11426"/>
                  </a:lnTo>
                  <a:lnTo>
                    <a:pt x="73861" y="15065"/>
                  </a:lnTo>
                  <a:lnTo>
                    <a:pt x="68646" y="18193"/>
                  </a:lnTo>
                  <a:lnTo>
                    <a:pt x="65539" y="23385"/>
                  </a:lnTo>
                  <a:lnTo>
                    <a:pt x="63453" y="28598"/>
                  </a:lnTo>
                  <a:lnTo>
                    <a:pt x="63453" y="85795"/>
                  </a:lnTo>
                  <a:lnTo>
                    <a:pt x="48361" y="85795"/>
                  </a:lnTo>
                  <a:lnTo>
                    <a:pt x="48361" y="24959"/>
                  </a:lnTo>
                  <a:lnTo>
                    <a:pt x="33291" y="11426"/>
                  </a:lnTo>
                  <a:lnTo>
                    <a:pt x="24968" y="15065"/>
                  </a:lnTo>
                  <a:lnTo>
                    <a:pt x="18199" y="18193"/>
                  </a:lnTo>
                  <a:lnTo>
                    <a:pt x="15070" y="28598"/>
                  </a:lnTo>
                  <a:lnTo>
                    <a:pt x="13005" y="42110"/>
                  </a:lnTo>
                  <a:lnTo>
                    <a:pt x="13005" y="85795"/>
                  </a:lnTo>
                  <a:lnTo>
                    <a:pt x="0" y="85795"/>
                  </a:lnTo>
                  <a:lnTo>
                    <a:pt x="0" y="1553"/>
                  </a:lnTo>
                  <a:lnTo>
                    <a:pt x="11430" y="1553"/>
                  </a:lnTo>
                  <a:lnTo>
                    <a:pt x="11430" y="13511"/>
                  </a:lnTo>
                  <a:lnTo>
                    <a:pt x="21839" y="3106"/>
                  </a:lnTo>
                  <a:lnTo>
                    <a:pt x="28608" y="1553"/>
                  </a:lnTo>
                  <a:lnTo>
                    <a:pt x="36930" y="0"/>
                  </a:lnTo>
                  <a:close/>
                </a:path>
              </a:pathLst>
            </a:custGeom>
            <a:ln w="3175">
              <a:solidFill>
                <a:srgbClr val="000000"/>
              </a:solidFill>
            </a:ln>
          </p:spPr>
          <p:txBody>
            <a:bodyPr wrap="square" lIns="0" tIns="0" rIns="0" bIns="0" rtlCol="0"/>
            <a:lstStyle/>
            <a:p>
              <a:endParaRPr/>
            </a:p>
          </p:txBody>
        </p:sp>
        <p:sp>
          <p:nvSpPr>
            <p:cNvPr id="26" name="object 26"/>
            <p:cNvSpPr/>
            <p:nvPr/>
          </p:nvSpPr>
          <p:spPr>
            <a:xfrm>
              <a:off x="5236026" y="2585665"/>
              <a:ext cx="79375" cy="88265"/>
            </a:xfrm>
            <a:custGeom>
              <a:avLst/>
              <a:gdLst/>
              <a:ahLst/>
              <a:cxnLst/>
              <a:rect l="l" t="t" r="r" b="b"/>
              <a:pathLst>
                <a:path w="79375" h="88264">
                  <a:moveTo>
                    <a:pt x="40570" y="0"/>
                  </a:moveTo>
                  <a:lnTo>
                    <a:pt x="3639" y="23385"/>
                  </a:lnTo>
                  <a:lnTo>
                    <a:pt x="0" y="43663"/>
                  </a:lnTo>
                  <a:lnTo>
                    <a:pt x="3639" y="62388"/>
                  </a:lnTo>
                  <a:lnTo>
                    <a:pt x="11962" y="75900"/>
                  </a:lnTo>
                  <a:lnTo>
                    <a:pt x="23925" y="84220"/>
                  </a:lnTo>
                  <a:lnTo>
                    <a:pt x="40570" y="87859"/>
                  </a:lnTo>
                  <a:lnTo>
                    <a:pt x="47318" y="87859"/>
                  </a:lnTo>
                  <a:lnTo>
                    <a:pt x="54087" y="85795"/>
                  </a:lnTo>
                  <a:lnTo>
                    <a:pt x="60856" y="82667"/>
                  </a:lnTo>
                  <a:lnTo>
                    <a:pt x="68888" y="75900"/>
                  </a:lnTo>
                  <a:lnTo>
                    <a:pt x="40570" y="75900"/>
                  </a:lnTo>
                  <a:lnTo>
                    <a:pt x="30672" y="74347"/>
                  </a:lnTo>
                  <a:lnTo>
                    <a:pt x="21839" y="67580"/>
                  </a:lnTo>
                  <a:lnTo>
                    <a:pt x="17156" y="57196"/>
                  </a:lnTo>
                  <a:lnTo>
                    <a:pt x="15070" y="43663"/>
                  </a:lnTo>
                  <a:lnTo>
                    <a:pt x="17156" y="30151"/>
                  </a:lnTo>
                  <a:lnTo>
                    <a:pt x="21839" y="20278"/>
                  </a:lnTo>
                  <a:lnTo>
                    <a:pt x="30672" y="13511"/>
                  </a:lnTo>
                  <a:lnTo>
                    <a:pt x="40570" y="11426"/>
                  </a:lnTo>
                  <a:lnTo>
                    <a:pt x="69178" y="11426"/>
                  </a:lnTo>
                  <a:lnTo>
                    <a:pt x="55641" y="3106"/>
                  </a:lnTo>
                  <a:lnTo>
                    <a:pt x="40570" y="0"/>
                  </a:lnTo>
                  <a:close/>
                </a:path>
                <a:path w="79375" h="88264">
                  <a:moveTo>
                    <a:pt x="69178" y="11426"/>
                  </a:moveTo>
                  <a:lnTo>
                    <a:pt x="40570" y="11426"/>
                  </a:lnTo>
                  <a:lnTo>
                    <a:pt x="50447" y="13511"/>
                  </a:lnTo>
                  <a:lnTo>
                    <a:pt x="57216" y="20278"/>
                  </a:lnTo>
                  <a:lnTo>
                    <a:pt x="62410" y="30151"/>
                  </a:lnTo>
                  <a:lnTo>
                    <a:pt x="63963" y="43663"/>
                  </a:lnTo>
                  <a:lnTo>
                    <a:pt x="62410" y="57196"/>
                  </a:lnTo>
                  <a:lnTo>
                    <a:pt x="57216" y="67580"/>
                  </a:lnTo>
                  <a:lnTo>
                    <a:pt x="50447" y="74347"/>
                  </a:lnTo>
                  <a:lnTo>
                    <a:pt x="40570" y="75900"/>
                  </a:lnTo>
                  <a:lnTo>
                    <a:pt x="68888" y="75900"/>
                  </a:lnTo>
                  <a:lnTo>
                    <a:pt x="70732" y="74347"/>
                  </a:lnTo>
                  <a:lnTo>
                    <a:pt x="77501" y="60835"/>
                  </a:lnTo>
                  <a:lnTo>
                    <a:pt x="79055" y="42110"/>
                  </a:lnTo>
                  <a:lnTo>
                    <a:pt x="75926" y="24959"/>
                  </a:lnTo>
                  <a:lnTo>
                    <a:pt x="69178" y="11426"/>
                  </a:lnTo>
                  <a:close/>
                </a:path>
              </a:pathLst>
            </a:custGeom>
            <a:solidFill>
              <a:srgbClr val="000000"/>
            </a:solidFill>
          </p:spPr>
          <p:txBody>
            <a:bodyPr wrap="square" lIns="0" tIns="0" rIns="0" bIns="0" rtlCol="0"/>
            <a:lstStyle/>
            <a:p>
              <a:endParaRPr/>
            </a:p>
          </p:txBody>
        </p:sp>
        <p:sp>
          <p:nvSpPr>
            <p:cNvPr id="27" name="object 27"/>
            <p:cNvSpPr/>
            <p:nvPr/>
          </p:nvSpPr>
          <p:spPr>
            <a:xfrm>
              <a:off x="5236026" y="2585665"/>
              <a:ext cx="79375" cy="88265"/>
            </a:xfrm>
            <a:custGeom>
              <a:avLst/>
              <a:gdLst/>
              <a:ahLst/>
              <a:cxnLst/>
              <a:rect l="l" t="t" r="r" b="b"/>
              <a:pathLst>
                <a:path w="79375" h="88264">
                  <a:moveTo>
                    <a:pt x="40570" y="11426"/>
                  </a:moveTo>
                  <a:lnTo>
                    <a:pt x="30672" y="13511"/>
                  </a:lnTo>
                  <a:lnTo>
                    <a:pt x="21839" y="20278"/>
                  </a:lnTo>
                  <a:lnTo>
                    <a:pt x="17156" y="30151"/>
                  </a:lnTo>
                  <a:lnTo>
                    <a:pt x="15070" y="43663"/>
                  </a:lnTo>
                  <a:lnTo>
                    <a:pt x="17156" y="57196"/>
                  </a:lnTo>
                  <a:lnTo>
                    <a:pt x="21839" y="67580"/>
                  </a:lnTo>
                  <a:lnTo>
                    <a:pt x="30672" y="74347"/>
                  </a:lnTo>
                  <a:lnTo>
                    <a:pt x="40570" y="75900"/>
                  </a:lnTo>
                  <a:lnTo>
                    <a:pt x="50447" y="74347"/>
                  </a:lnTo>
                  <a:lnTo>
                    <a:pt x="57216" y="67580"/>
                  </a:lnTo>
                  <a:lnTo>
                    <a:pt x="62410" y="57196"/>
                  </a:lnTo>
                  <a:lnTo>
                    <a:pt x="63963" y="43663"/>
                  </a:lnTo>
                  <a:lnTo>
                    <a:pt x="62410" y="30151"/>
                  </a:lnTo>
                  <a:lnTo>
                    <a:pt x="57216" y="20278"/>
                  </a:lnTo>
                  <a:lnTo>
                    <a:pt x="50447" y="13511"/>
                  </a:lnTo>
                  <a:lnTo>
                    <a:pt x="40570" y="11426"/>
                  </a:lnTo>
                  <a:close/>
                </a:path>
                <a:path w="79375" h="88264">
                  <a:moveTo>
                    <a:pt x="40570" y="0"/>
                  </a:moveTo>
                  <a:lnTo>
                    <a:pt x="55641" y="3106"/>
                  </a:lnTo>
                  <a:lnTo>
                    <a:pt x="69178" y="11426"/>
                  </a:lnTo>
                  <a:lnTo>
                    <a:pt x="75926" y="24959"/>
                  </a:lnTo>
                  <a:lnTo>
                    <a:pt x="79055" y="42110"/>
                  </a:lnTo>
                  <a:lnTo>
                    <a:pt x="77501" y="60835"/>
                  </a:lnTo>
                  <a:lnTo>
                    <a:pt x="70732" y="74347"/>
                  </a:lnTo>
                  <a:lnTo>
                    <a:pt x="60856" y="82667"/>
                  </a:lnTo>
                  <a:lnTo>
                    <a:pt x="54087" y="85795"/>
                  </a:lnTo>
                  <a:lnTo>
                    <a:pt x="47318" y="87859"/>
                  </a:lnTo>
                  <a:lnTo>
                    <a:pt x="40570" y="87859"/>
                  </a:lnTo>
                  <a:lnTo>
                    <a:pt x="23925" y="84220"/>
                  </a:lnTo>
                  <a:lnTo>
                    <a:pt x="11962" y="75900"/>
                  </a:lnTo>
                  <a:lnTo>
                    <a:pt x="3639" y="62388"/>
                  </a:lnTo>
                  <a:lnTo>
                    <a:pt x="0" y="43663"/>
                  </a:lnTo>
                  <a:lnTo>
                    <a:pt x="3639" y="23385"/>
                  </a:lnTo>
                  <a:lnTo>
                    <a:pt x="13516" y="9873"/>
                  </a:lnTo>
                  <a:lnTo>
                    <a:pt x="21839" y="4681"/>
                  </a:lnTo>
                  <a:lnTo>
                    <a:pt x="30672" y="1553"/>
                  </a:lnTo>
                  <a:lnTo>
                    <a:pt x="40570" y="0"/>
                  </a:lnTo>
                  <a:close/>
                </a:path>
              </a:pathLst>
            </a:custGeom>
            <a:ln w="3175">
              <a:solidFill>
                <a:srgbClr val="000000"/>
              </a:solidFill>
            </a:ln>
          </p:spPr>
          <p:txBody>
            <a:bodyPr wrap="square" lIns="0" tIns="0" rIns="0" bIns="0" rtlCol="0"/>
            <a:lstStyle/>
            <a:p>
              <a:endParaRPr/>
            </a:p>
          </p:txBody>
        </p:sp>
        <p:sp>
          <p:nvSpPr>
            <p:cNvPr id="28" name="object 28"/>
            <p:cNvSpPr/>
            <p:nvPr/>
          </p:nvSpPr>
          <p:spPr>
            <a:xfrm>
              <a:off x="5332238" y="2585665"/>
              <a:ext cx="45720" cy="86360"/>
            </a:xfrm>
            <a:custGeom>
              <a:avLst/>
              <a:gdLst/>
              <a:ahLst/>
              <a:cxnLst/>
              <a:rect l="l" t="t" r="r" b="b"/>
              <a:pathLst>
                <a:path w="45720" h="86360">
                  <a:moveTo>
                    <a:pt x="30183" y="0"/>
                  </a:moveTo>
                  <a:lnTo>
                    <a:pt x="26543" y="0"/>
                  </a:lnTo>
                  <a:lnTo>
                    <a:pt x="23414" y="1553"/>
                  </a:lnTo>
                  <a:lnTo>
                    <a:pt x="16645" y="8319"/>
                  </a:lnTo>
                  <a:lnTo>
                    <a:pt x="13537" y="15065"/>
                  </a:lnTo>
                  <a:lnTo>
                    <a:pt x="13537" y="1553"/>
                  </a:lnTo>
                  <a:lnTo>
                    <a:pt x="0" y="1553"/>
                  </a:lnTo>
                  <a:lnTo>
                    <a:pt x="0" y="85795"/>
                  </a:lnTo>
                  <a:lnTo>
                    <a:pt x="13537" y="85795"/>
                  </a:lnTo>
                  <a:lnTo>
                    <a:pt x="13537" y="42110"/>
                  </a:lnTo>
                  <a:lnTo>
                    <a:pt x="16645" y="24959"/>
                  </a:lnTo>
                  <a:lnTo>
                    <a:pt x="18220" y="20278"/>
                  </a:lnTo>
                  <a:lnTo>
                    <a:pt x="21860" y="16639"/>
                  </a:lnTo>
                  <a:lnTo>
                    <a:pt x="24968" y="15065"/>
                  </a:lnTo>
                  <a:lnTo>
                    <a:pt x="35377" y="15065"/>
                  </a:lnTo>
                  <a:lnTo>
                    <a:pt x="40059" y="18193"/>
                  </a:lnTo>
                  <a:lnTo>
                    <a:pt x="45253" y="4681"/>
                  </a:lnTo>
                  <a:lnTo>
                    <a:pt x="38506" y="1553"/>
                  </a:lnTo>
                  <a:lnTo>
                    <a:pt x="30183" y="0"/>
                  </a:lnTo>
                  <a:close/>
                </a:path>
              </a:pathLst>
            </a:custGeom>
            <a:solidFill>
              <a:srgbClr val="000000"/>
            </a:solidFill>
          </p:spPr>
          <p:txBody>
            <a:bodyPr wrap="square" lIns="0" tIns="0" rIns="0" bIns="0" rtlCol="0"/>
            <a:lstStyle/>
            <a:p>
              <a:endParaRPr/>
            </a:p>
          </p:txBody>
        </p:sp>
        <p:sp>
          <p:nvSpPr>
            <p:cNvPr id="29" name="object 29"/>
            <p:cNvSpPr/>
            <p:nvPr/>
          </p:nvSpPr>
          <p:spPr>
            <a:xfrm>
              <a:off x="5332238" y="2585665"/>
              <a:ext cx="45720" cy="86360"/>
            </a:xfrm>
            <a:custGeom>
              <a:avLst/>
              <a:gdLst/>
              <a:ahLst/>
              <a:cxnLst/>
              <a:rect l="l" t="t" r="r" b="b"/>
              <a:pathLst>
                <a:path w="45720" h="86360">
                  <a:moveTo>
                    <a:pt x="26543" y="0"/>
                  </a:moveTo>
                  <a:lnTo>
                    <a:pt x="30183" y="0"/>
                  </a:lnTo>
                  <a:lnTo>
                    <a:pt x="38506" y="1553"/>
                  </a:lnTo>
                  <a:lnTo>
                    <a:pt x="45253" y="4681"/>
                  </a:lnTo>
                  <a:lnTo>
                    <a:pt x="40059" y="18193"/>
                  </a:lnTo>
                  <a:lnTo>
                    <a:pt x="35377" y="15065"/>
                  </a:lnTo>
                  <a:lnTo>
                    <a:pt x="24968" y="15065"/>
                  </a:lnTo>
                  <a:lnTo>
                    <a:pt x="21860" y="16639"/>
                  </a:lnTo>
                  <a:lnTo>
                    <a:pt x="18220" y="20278"/>
                  </a:lnTo>
                  <a:lnTo>
                    <a:pt x="16645" y="24959"/>
                  </a:lnTo>
                  <a:lnTo>
                    <a:pt x="13537" y="42110"/>
                  </a:lnTo>
                  <a:lnTo>
                    <a:pt x="13537" y="85795"/>
                  </a:lnTo>
                  <a:lnTo>
                    <a:pt x="0" y="85795"/>
                  </a:lnTo>
                  <a:lnTo>
                    <a:pt x="0" y="1553"/>
                  </a:lnTo>
                  <a:lnTo>
                    <a:pt x="13537" y="1553"/>
                  </a:lnTo>
                  <a:lnTo>
                    <a:pt x="13537" y="15065"/>
                  </a:lnTo>
                  <a:lnTo>
                    <a:pt x="16645" y="8319"/>
                  </a:lnTo>
                  <a:lnTo>
                    <a:pt x="23414" y="1553"/>
                  </a:lnTo>
                  <a:lnTo>
                    <a:pt x="26543" y="0"/>
                  </a:lnTo>
                  <a:close/>
                </a:path>
              </a:pathLst>
            </a:custGeom>
            <a:ln w="3175">
              <a:solidFill>
                <a:srgbClr val="000000"/>
              </a:solidFill>
            </a:ln>
          </p:spPr>
          <p:txBody>
            <a:bodyPr wrap="square" lIns="0" tIns="0" rIns="0" bIns="0" rtlCol="0"/>
            <a:lstStyle/>
            <a:p>
              <a:endParaRPr/>
            </a:p>
          </p:txBody>
        </p:sp>
        <p:sp>
          <p:nvSpPr>
            <p:cNvPr id="30" name="object 30"/>
            <p:cNvSpPr/>
            <p:nvPr/>
          </p:nvSpPr>
          <p:spPr>
            <a:xfrm>
              <a:off x="5377492" y="2587218"/>
              <a:ext cx="78105" cy="118745"/>
            </a:xfrm>
            <a:custGeom>
              <a:avLst/>
              <a:gdLst/>
              <a:ahLst/>
              <a:cxnLst/>
              <a:rect l="l" t="t" r="r" b="b"/>
              <a:pathLst>
                <a:path w="78104" h="118744">
                  <a:moveTo>
                    <a:pt x="77522" y="0"/>
                  </a:moveTo>
                  <a:lnTo>
                    <a:pt x="62410" y="0"/>
                  </a:lnTo>
                  <a:lnTo>
                    <a:pt x="45168" y="48876"/>
                  </a:lnTo>
                  <a:lnTo>
                    <a:pt x="38569" y="69155"/>
                  </a:lnTo>
                  <a:lnTo>
                    <a:pt x="36930" y="59281"/>
                  </a:lnTo>
                  <a:lnTo>
                    <a:pt x="33823" y="48876"/>
                  </a:lnTo>
                  <a:lnTo>
                    <a:pt x="15091" y="0"/>
                  </a:lnTo>
                  <a:lnTo>
                    <a:pt x="0" y="0"/>
                  </a:lnTo>
                  <a:lnTo>
                    <a:pt x="32269" y="84241"/>
                  </a:lnTo>
                  <a:lnTo>
                    <a:pt x="30183" y="87880"/>
                  </a:lnTo>
                  <a:lnTo>
                    <a:pt x="28608" y="93072"/>
                  </a:lnTo>
                  <a:lnTo>
                    <a:pt x="27054" y="96200"/>
                  </a:lnTo>
                  <a:lnTo>
                    <a:pt x="27054" y="97753"/>
                  </a:lnTo>
                  <a:lnTo>
                    <a:pt x="25500" y="101392"/>
                  </a:lnTo>
                  <a:lnTo>
                    <a:pt x="18731" y="105030"/>
                  </a:lnTo>
                  <a:lnTo>
                    <a:pt x="9897" y="105030"/>
                  </a:lnTo>
                  <a:lnTo>
                    <a:pt x="6768" y="102945"/>
                  </a:lnTo>
                  <a:lnTo>
                    <a:pt x="8322" y="116478"/>
                  </a:lnTo>
                  <a:lnTo>
                    <a:pt x="13537" y="118542"/>
                  </a:lnTo>
                  <a:lnTo>
                    <a:pt x="23414" y="118542"/>
                  </a:lnTo>
                  <a:lnTo>
                    <a:pt x="33823" y="111797"/>
                  </a:lnTo>
                  <a:lnTo>
                    <a:pt x="36930" y="105030"/>
                  </a:lnTo>
                  <a:lnTo>
                    <a:pt x="38569" y="99838"/>
                  </a:lnTo>
                  <a:lnTo>
                    <a:pt x="42188" y="94625"/>
                  </a:lnTo>
                  <a:lnTo>
                    <a:pt x="45168" y="86305"/>
                  </a:lnTo>
                  <a:lnTo>
                    <a:pt x="77522" y="0"/>
                  </a:lnTo>
                  <a:close/>
                </a:path>
              </a:pathLst>
            </a:custGeom>
            <a:solidFill>
              <a:srgbClr val="000000"/>
            </a:solidFill>
          </p:spPr>
          <p:txBody>
            <a:bodyPr wrap="square" lIns="0" tIns="0" rIns="0" bIns="0" rtlCol="0"/>
            <a:lstStyle/>
            <a:p>
              <a:endParaRPr/>
            </a:p>
          </p:txBody>
        </p:sp>
        <p:sp>
          <p:nvSpPr>
            <p:cNvPr id="31" name="object 31"/>
            <p:cNvSpPr/>
            <p:nvPr/>
          </p:nvSpPr>
          <p:spPr>
            <a:xfrm>
              <a:off x="5377492" y="2587218"/>
              <a:ext cx="78105" cy="118745"/>
            </a:xfrm>
            <a:custGeom>
              <a:avLst/>
              <a:gdLst/>
              <a:ahLst/>
              <a:cxnLst/>
              <a:rect l="l" t="t" r="r" b="b"/>
              <a:pathLst>
                <a:path w="78104" h="118744">
                  <a:moveTo>
                    <a:pt x="0" y="0"/>
                  </a:moveTo>
                  <a:lnTo>
                    <a:pt x="15091" y="0"/>
                  </a:lnTo>
                  <a:lnTo>
                    <a:pt x="33823" y="48876"/>
                  </a:lnTo>
                  <a:lnTo>
                    <a:pt x="36930" y="59281"/>
                  </a:lnTo>
                  <a:lnTo>
                    <a:pt x="38569" y="69155"/>
                  </a:lnTo>
                  <a:lnTo>
                    <a:pt x="45168" y="48876"/>
                  </a:lnTo>
                  <a:lnTo>
                    <a:pt x="62410" y="0"/>
                  </a:lnTo>
                  <a:lnTo>
                    <a:pt x="77522" y="0"/>
                  </a:lnTo>
                  <a:lnTo>
                    <a:pt x="45168" y="86305"/>
                  </a:lnTo>
                  <a:lnTo>
                    <a:pt x="42188" y="94625"/>
                  </a:lnTo>
                  <a:lnTo>
                    <a:pt x="38569" y="99838"/>
                  </a:lnTo>
                  <a:lnTo>
                    <a:pt x="36930" y="105030"/>
                  </a:lnTo>
                  <a:lnTo>
                    <a:pt x="33823" y="111797"/>
                  </a:lnTo>
                  <a:lnTo>
                    <a:pt x="23414" y="118542"/>
                  </a:lnTo>
                  <a:lnTo>
                    <a:pt x="13537" y="118542"/>
                  </a:lnTo>
                  <a:lnTo>
                    <a:pt x="8322" y="116478"/>
                  </a:lnTo>
                  <a:lnTo>
                    <a:pt x="6768" y="102945"/>
                  </a:lnTo>
                  <a:lnTo>
                    <a:pt x="9897" y="105030"/>
                  </a:lnTo>
                  <a:lnTo>
                    <a:pt x="18731" y="105030"/>
                  </a:lnTo>
                  <a:lnTo>
                    <a:pt x="25500" y="101392"/>
                  </a:lnTo>
                  <a:lnTo>
                    <a:pt x="27054" y="97753"/>
                  </a:lnTo>
                  <a:lnTo>
                    <a:pt x="27054" y="96200"/>
                  </a:lnTo>
                  <a:lnTo>
                    <a:pt x="28608" y="93072"/>
                  </a:lnTo>
                  <a:lnTo>
                    <a:pt x="30183" y="87880"/>
                  </a:lnTo>
                  <a:lnTo>
                    <a:pt x="32269" y="84241"/>
                  </a:lnTo>
                  <a:lnTo>
                    <a:pt x="0" y="0"/>
                  </a:lnTo>
                  <a:close/>
                </a:path>
              </a:pathLst>
            </a:custGeom>
            <a:ln w="3175">
              <a:solidFill>
                <a:srgbClr val="000000"/>
              </a:solidFill>
            </a:ln>
          </p:spPr>
          <p:txBody>
            <a:bodyPr wrap="square" lIns="0" tIns="0" rIns="0" bIns="0" rtlCol="0"/>
            <a:lstStyle/>
            <a:p>
              <a:endParaRPr/>
            </a:p>
          </p:txBody>
        </p:sp>
        <p:sp>
          <p:nvSpPr>
            <p:cNvPr id="32" name="object 32"/>
            <p:cNvSpPr/>
            <p:nvPr/>
          </p:nvSpPr>
          <p:spPr>
            <a:xfrm>
              <a:off x="5893289" y="1637536"/>
              <a:ext cx="1127125" cy="1324610"/>
            </a:xfrm>
            <a:custGeom>
              <a:avLst/>
              <a:gdLst/>
              <a:ahLst/>
              <a:cxnLst/>
              <a:rect l="l" t="t" r="r" b="b"/>
              <a:pathLst>
                <a:path w="1127125" h="1324610">
                  <a:moveTo>
                    <a:pt x="1127084" y="1324311"/>
                  </a:moveTo>
                  <a:lnTo>
                    <a:pt x="0" y="1324311"/>
                  </a:lnTo>
                </a:path>
                <a:path w="1127125" h="1324610">
                  <a:moveTo>
                    <a:pt x="0" y="1324311"/>
                  </a:moveTo>
                  <a:lnTo>
                    <a:pt x="0" y="0"/>
                  </a:lnTo>
                </a:path>
                <a:path w="1127125" h="1324610">
                  <a:moveTo>
                    <a:pt x="0" y="0"/>
                  </a:moveTo>
                  <a:lnTo>
                    <a:pt x="1127083" y="0"/>
                  </a:lnTo>
                </a:path>
                <a:path w="1127125" h="1324610">
                  <a:moveTo>
                    <a:pt x="1127083" y="0"/>
                  </a:moveTo>
                  <a:lnTo>
                    <a:pt x="1127084" y="1324311"/>
                  </a:lnTo>
                </a:path>
                <a:path w="1127125" h="1324610">
                  <a:moveTo>
                    <a:pt x="842492" y="507450"/>
                  </a:moveTo>
                  <a:lnTo>
                    <a:pt x="284378" y="507450"/>
                  </a:lnTo>
                </a:path>
                <a:path w="1127125" h="1324610">
                  <a:moveTo>
                    <a:pt x="284378" y="507450"/>
                  </a:moveTo>
                  <a:lnTo>
                    <a:pt x="284378" y="172568"/>
                  </a:lnTo>
                </a:path>
                <a:path w="1127125" h="1324610">
                  <a:moveTo>
                    <a:pt x="284378" y="172568"/>
                  </a:moveTo>
                  <a:lnTo>
                    <a:pt x="842492" y="172568"/>
                  </a:lnTo>
                </a:path>
                <a:path w="1127125" h="1324610">
                  <a:moveTo>
                    <a:pt x="842492" y="172568"/>
                  </a:moveTo>
                  <a:lnTo>
                    <a:pt x="842492" y="507450"/>
                  </a:lnTo>
                </a:path>
                <a:path w="1127125" h="1324610">
                  <a:moveTo>
                    <a:pt x="957010" y="1151700"/>
                  </a:moveTo>
                  <a:lnTo>
                    <a:pt x="167945" y="1151700"/>
                  </a:lnTo>
                </a:path>
                <a:path w="1127125" h="1324610">
                  <a:moveTo>
                    <a:pt x="167945" y="1151700"/>
                  </a:moveTo>
                  <a:lnTo>
                    <a:pt x="167945" y="815265"/>
                  </a:lnTo>
                </a:path>
                <a:path w="1127125" h="1324610">
                  <a:moveTo>
                    <a:pt x="167945" y="815265"/>
                  </a:moveTo>
                  <a:lnTo>
                    <a:pt x="957010" y="815265"/>
                  </a:lnTo>
                </a:path>
                <a:path w="1127125" h="1324610">
                  <a:moveTo>
                    <a:pt x="957010" y="815265"/>
                  </a:moveTo>
                  <a:lnTo>
                    <a:pt x="957010" y="1151700"/>
                  </a:lnTo>
                </a:path>
                <a:path w="1127125" h="1324610">
                  <a:moveTo>
                    <a:pt x="563222" y="800179"/>
                  </a:moveTo>
                  <a:lnTo>
                    <a:pt x="563222" y="522515"/>
                  </a:lnTo>
                </a:path>
                <a:path w="1127125" h="1324610">
                  <a:moveTo>
                    <a:pt x="519586" y="720639"/>
                  </a:moveTo>
                  <a:lnTo>
                    <a:pt x="563222" y="804860"/>
                  </a:lnTo>
                </a:path>
                <a:path w="1127125" h="1324610">
                  <a:moveTo>
                    <a:pt x="563222" y="804860"/>
                  </a:moveTo>
                  <a:lnTo>
                    <a:pt x="605368" y="720639"/>
                  </a:lnTo>
                </a:path>
                <a:path w="1127125" h="1324610">
                  <a:moveTo>
                    <a:pt x="607497" y="602075"/>
                  </a:moveTo>
                  <a:lnTo>
                    <a:pt x="563222" y="517834"/>
                  </a:lnTo>
                </a:path>
                <a:path w="1127125" h="1324610">
                  <a:moveTo>
                    <a:pt x="563222" y="517834"/>
                  </a:moveTo>
                  <a:lnTo>
                    <a:pt x="521715" y="602075"/>
                  </a:lnTo>
                </a:path>
              </a:pathLst>
            </a:custGeom>
            <a:ln w="9881">
              <a:solidFill>
                <a:srgbClr val="000000"/>
              </a:solidFill>
            </a:ln>
          </p:spPr>
          <p:txBody>
            <a:bodyPr wrap="square" lIns="0" tIns="0" rIns="0" bIns="0" rtlCol="0"/>
            <a:lstStyle/>
            <a:p>
              <a:endParaRPr/>
            </a:p>
          </p:txBody>
        </p:sp>
        <p:pic>
          <p:nvPicPr>
            <p:cNvPr id="33" name="object 33"/>
            <p:cNvPicPr/>
            <p:nvPr/>
          </p:nvPicPr>
          <p:blipFill>
            <a:blip r:embed="rId4" cstate="print"/>
            <a:stretch>
              <a:fillRect/>
            </a:stretch>
          </p:blipFill>
          <p:spPr>
            <a:xfrm>
              <a:off x="6301339" y="1907688"/>
              <a:ext cx="322479" cy="123075"/>
            </a:xfrm>
            <a:prstGeom prst="rect">
              <a:avLst/>
            </a:prstGeom>
          </p:spPr>
        </p:pic>
        <p:sp>
          <p:nvSpPr>
            <p:cNvPr id="34" name="object 34"/>
            <p:cNvSpPr/>
            <p:nvPr/>
          </p:nvSpPr>
          <p:spPr>
            <a:xfrm>
              <a:off x="6185331" y="2554981"/>
              <a:ext cx="111125" cy="116839"/>
            </a:xfrm>
            <a:custGeom>
              <a:avLst/>
              <a:gdLst/>
              <a:ahLst/>
              <a:cxnLst/>
              <a:rect l="l" t="t" r="r" b="b"/>
              <a:pathLst>
                <a:path w="111125" h="116839">
                  <a:moveTo>
                    <a:pt x="110686" y="0"/>
                  </a:moveTo>
                  <a:lnTo>
                    <a:pt x="88974" y="0"/>
                  </a:lnTo>
                  <a:lnTo>
                    <a:pt x="61941" y="81113"/>
                  </a:lnTo>
                  <a:lnTo>
                    <a:pt x="58748" y="89433"/>
                  </a:lnTo>
                  <a:lnTo>
                    <a:pt x="55130" y="99838"/>
                  </a:lnTo>
                  <a:lnTo>
                    <a:pt x="51937" y="89433"/>
                  </a:lnTo>
                  <a:lnTo>
                    <a:pt x="50447" y="82667"/>
                  </a:lnTo>
                  <a:lnTo>
                    <a:pt x="23414" y="0"/>
                  </a:lnTo>
                  <a:lnTo>
                    <a:pt x="0" y="0"/>
                  </a:lnTo>
                  <a:lnTo>
                    <a:pt x="0" y="116478"/>
                  </a:lnTo>
                  <a:lnTo>
                    <a:pt x="15112" y="116478"/>
                  </a:lnTo>
                  <a:lnTo>
                    <a:pt x="15112" y="18725"/>
                  </a:lnTo>
                  <a:lnTo>
                    <a:pt x="48318" y="116478"/>
                  </a:lnTo>
                  <a:lnTo>
                    <a:pt x="61941" y="116478"/>
                  </a:lnTo>
                  <a:lnTo>
                    <a:pt x="95573" y="18725"/>
                  </a:lnTo>
                  <a:lnTo>
                    <a:pt x="95573" y="116478"/>
                  </a:lnTo>
                  <a:lnTo>
                    <a:pt x="110686" y="116478"/>
                  </a:lnTo>
                  <a:lnTo>
                    <a:pt x="110686" y="0"/>
                  </a:lnTo>
                  <a:close/>
                </a:path>
              </a:pathLst>
            </a:custGeom>
            <a:solidFill>
              <a:srgbClr val="000000"/>
            </a:solidFill>
          </p:spPr>
          <p:txBody>
            <a:bodyPr wrap="square" lIns="0" tIns="0" rIns="0" bIns="0" rtlCol="0"/>
            <a:lstStyle/>
            <a:p>
              <a:endParaRPr/>
            </a:p>
          </p:txBody>
        </p:sp>
        <p:sp>
          <p:nvSpPr>
            <p:cNvPr id="35" name="object 35"/>
            <p:cNvSpPr/>
            <p:nvPr/>
          </p:nvSpPr>
          <p:spPr>
            <a:xfrm>
              <a:off x="6185331" y="2554981"/>
              <a:ext cx="111125" cy="116839"/>
            </a:xfrm>
            <a:custGeom>
              <a:avLst/>
              <a:gdLst/>
              <a:ahLst/>
              <a:cxnLst/>
              <a:rect l="l" t="t" r="r" b="b"/>
              <a:pathLst>
                <a:path w="111125" h="116839">
                  <a:moveTo>
                    <a:pt x="0" y="0"/>
                  </a:moveTo>
                  <a:lnTo>
                    <a:pt x="23414" y="0"/>
                  </a:lnTo>
                  <a:lnTo>
                    <a:pt x="50447" y="82667"/>
                  </a:lnTo>
                  <a:lnTo>
                    <a:pt x="51937" y="89433"/>
                  </a:lnTo>
                  <a:lnTo>
                    <a:pt x="55130" y="99838"/>
                  </a:lnTo>
                  <a:lnTo>
                    <a:pt x="58748" y="89433"/>
                  </a:lnTo>
                  <a:lnTo>
                    <a:pt x="61941" y="81113"/>
                  </a:lnTo>
                  <a:lnTo>
                    <a:pt x="88974" y="0"/>
                  </a:lnTo>
                  <a:lnTo>
                    <a:pt x="110686" y="0"/>
                  </a:lnTo>
                  <a:lnTo>
                    <a:pt x="110686" y="116478"/>
                  </a:lnTo>
                  <a:lnTo>
                    <a:pt x="95573" y="116478"/>
                  </a:lnTo>
                  <a:lnTo>
                    <a:pt x="95573" y="18725"/>
                  </a:lnTo>
                  <a:lnTo>
                    <a:pt x="61941" y="116478"/>
                  </a:lnTo>
                  <a:lnTo>
                    <a:pt x="48318" y="116478"/>
                  </a:lnTo>
                  <a:lnTo>
                    <a:pt x="15112" y="18725"/>
                  </a:lnTo>
                  <a:lnTo>
                    <a:pt x="15112" y="116478"/>
                  </a:lnTo>
                  <a:lnTo>
                    <a:pt x="0" y="116478"/>
                  </a:lnTo>
                  <a:lnTo>
                    <a:pt x="0" y="0"/>
                  </a:lnTo>
                  <a:close/>
                </a:path>
              </a:pathLst>
            </a:custGeom>
            <a:ln w="3175">
              <a:solidFill>
                <a:srgbClr val="000000"/>
              </a:solidFill>
            </a:ln>
          </p:spPr>
          <p:txBody>
            <a:bodyPr wrap="square" lIns="0" tIns="0" rIns="0" bIns="0" rtlCol="0"/>
            <a:lstStyle/>
            <a:p>
              <a:endParaRPr/>
            </a:p>
          </p:txBody>
        </p:sp>
        <p:sp>
          <p:nvSpPr>
            <p:cNvPr id="36" name="object 36"/>
            <p:cNvSpPr/>
            <p:nvPr/>
          </p:nvSpPr>
          <p:spPr>
            <a:xfrm>
              <a:off x="6314749" y="2585665"/>
              <a:ext cx="75565" cy="88265"/>
            </a:xfrm>
            <a:custGeom>
              <a:avLst/>
              <a:gdLst/>
              <a:ahLst/>
              <a:cxnLst/>
              <a:rect l="l" t="t" r="r" b="b"/>
              <a:pathLst>
                <a:path w="75564" h="88264">
                  <a:moveTo>
                    <a:pt x="38527" y="0"/>
                  </a:moveTo>
                  <a:lnTo>
                    <a:pt x="21924" y="3106"/>
                  </a:lnTo>
                  <a:lnTo>
                    <a:pt x="10004" y="11426"/>
                  </a:lnTo>
                  <a:lnTo>
                    <a:pt x="1702" y="24959"/>
                  </a:lnTo>
                  <a:lnTo>
                    <a:pt x="0" y="45238"/>
                  </a:lnTo>
                  <a:lnTo>
                    <a:pt x="1702" y="63941"/>
                  </a:lnTo>
                  <a:lnTo>
                    <a:pt x="10004" y="75900"/>
                  </a:lnTo>
                  <a:lnTo>
                    <a:pt x="21924" y="84220"/>
                  </a:lnTo>
                  <a:lnTo>
                    <a:pt x="38527" y="87859"/>
                  </a:lnTo>
                  <a:lnTo>
                    <a:pt x="55130" y="84220"/>
                  </a:lnTo>
                  <a:lnTo>
                    <a:pt x="68753" y="75900"/>
                  </a:lnTo>
                  <a:lnTo>
                    <a:pt x="38527" y="75900"/>
                  </a:lnTo>
                  <a:lnTo>
                    <a:pt x="26607" y="72261"/>
                  </a:lnTo>
                  <a:lnTo>
                    <a:pt x="18305" y="63941"/>
                  </a:lnTo>
                  <a:lnTo>
                    <a:pt x="12984" y="47302"/>
                  </a:lnTo>
                  <a:lnTo>
                    <a:pt x="75564" y="47302"/>
                  </a:lnTo>
                  <a:lnTo>
                    <a:pt x="75564" y="43663"/>
                  </a:lnTo>
                  <a:lnTo>
                    <a:pt x="74807" y="35343"/>
                  </a:lnTo>
                  <a:lnTo>
                    <a:pt x="15112" y="35343"/>
                  </a:lnTo>
                  <a:lnTo>
                    <a:pt x="16815" y="27023"/>
                  </a:lnTo>
                  <a:lnTo>
                    <a:pt x="19795" y="20278"/>
                  </a:lnTo>
                  <a:lnTo>
                    <a:pt x="30225" y="13511"/>
                  </a:lnTo>
                  <a:lnTo>
                    <a:pt x="38527" y="11426"/>
                  </a:lnTo>
                  <a:lnTo>
                    <a:pt x="65560" y="11426"/>
                  </a:lnTo>
                  <a:lnTo>
                    <a:pt x="53640" y="3106"/>
                  </a:lnTo>
                  <a:lnTo>
                    <a:pt x="38527" y="0"/>
                  </a:lnTo>
                  <a:close/>
                </a:path>
                <a:path w="75564" h="88264">
                  <a:moveTo>
                    <a:pt x="60451" y="58750"/>
                  </a:moveTo>
                  <a:lnTo>
                    <a:pt x="57258" y="65516"/>
                  </a:lnTo>
                  <a:lnTo>
                    <a:pt x="53640" y="70708"/>
                  </a:lnTo>
                  <a:lnTo>
                    <a:pt x="50447" y="74347"/>
                  </a:lnTo>
                  <a:lnTo>
                    <a:pt x="45338" y="75900"/>
                  </a:lnTo>
                  <a:lnTo>
                    <a:pt x="68753" y="75900"/>
                  </a:lnTo>
                  <a:lnTo>
                    <a:pt x="75564" y="60835"/>
                  </a:lnTo>
                  <a:lnTo>
                    <a:pt x="60451" y="58750"/>
                  </a:lnTo>
                  <a:close/>
                </a:path>
                <a:path w="75564" h="88264">
                  <a:moveTo>
                    <a:pt x="65560" y="11426"/>
                  </a:moveTo>
                  <a:lnTo>
                    <a:pt x="38527" y="11426"/>
                  </a:lnTo>
                  <a:lnTo>
                    <a:pt x="50447" y="15065"/>
                  </a:lnTo>
                  <a:lnTo>
                    <a:pt x="58748" y="23385"/>
                  </a:lnTo>
                  <a:lnTo>
                    <a:pt x="60451" y="28598"/>
                  </a:lnTo>
                  <a:lnTo>
                    <a:pt x="60451" y="35343"/>
                  </a:lnTo>
                  <a:lnTo>
                    <a:pt x="74807" y="35343"/>
                  </a:lnTo>
                  <a:lnTo>
                    <a:pt x="73861" y="24959"/>
                  </a:lnTo>
                  <a:lnTo>
                    <a:pt x="65560" y="11426"/>
                  </a:lnTo>
                  <a:close/>
                </a:path>
              </a:pathLst>
            </a:custGeom>
            <a:solidFill>
              <a:srgbClr val="000000"/>
            </a:solidFill>
          </p:spPr>
          <p:txBody>
            <a:bodyPr wrap="square" lIns="0" tIns="0" rIns="0" bIns="0" rtlCol="0"/>
            <a:lstStyle/>
            <a:p>
              <a:endParaRPr/>
            </a:p>
          </p:txBody>
        </p:sp>
        <p:sp>
          <p:nvSpPr>
            <p:cNvPr id="37" name="object 37"/>
            <p:cNvSpPr/>
            <p:nvPr/>
          </p:nvSpPr>
          <p:spPr>
            <a:xfrm>
              <a:off x="6314749" y="2585665"/>
              <a:ext cx="75565" cy="88265"/>
            </a:xfrm>
            <a:custGeom>
              <a:avLst/>
              <a:gdLst/>
              <a:ahLst/>
              <a:cxnLst/>
              <a:rect l="l" t="t" r="r" b="b"/>
              <a:pathLst>
                <a:path w="75564" h="88264">
                  <a:moveTo>
                    <a:pt x="38527" y="11426"/>
                  </a:moveTo>
                  <a:lnTo>
                    <a:pt x="30225" y="13511"/>
                  </a:lnTo>
                  <a:lnTo>
                    <a:pt x="19795" y="20278"/>
                  </a:lnTo>
                  <a:lnTo>
                    <a:pt x="16815" y="27023"/>
                  </a:lnTo>
                  <a:lnTo>
                    <a:pt x="15112" y="35343"/>
                  </a:lnTo>
                  <a:lnTo>
                    <a:pt x="60451" y="35343"/>
                  </a:lnTo>
                  <a:lnTo>
                    <a:pt x="60451" y="28598"/>
                  </a:lnTo>
                  <a:lnTo>
                    <a:pt x="58748" y="23385"/>
                  </a:lnTo>
                  <a:lnTo>
                    <a:pt x="50447" y="15065"/>
                  </a:lnTo>
                  <a:lnTo>
                    <a:pt x="45338" y="13511"/>
                  </a:lnTo>
                  <a:lnTo>
                    <a:pt x="38527" y="11426"/>
                  </a:lnTo>
                  <a:close/>
                </a:path>
                <a:path w="75564" h="88264">
                  <a:moveTo>
                    <a:pt x="38527" y="0"/>
                  </a:moveTo>
                  <a:lnTo>
                    <a:pt x="73861" y="24959"/>
                  </a:lnTo>
                  <a:lnTo>
                    <a:pt x="75564" y="47302"/>
                  </a:lnTo>
                  <a:lnTo>
                    <a:pt x="12984" y="47302"/>
                  </a:lnTo>
                  <a:lnTo>
                    <a:pt x="18305" y="63941"/>
                  </a:lnTo>
                  <a:lnTo>
                    <a:pt x="26607" y="72261"/>
                  </a:lnTo>
                  <a:lnTo>
                    <a:pt x="38527" y="75900"/>
                  </a:lnTo>
                  <a:lnTo>
                    <a:pt x="45338" y="75900"/>
                  </a:lnTo>
                  <a:lnTo>
                    <a:pt x="50447" y="74347"/>
                  </a:lnTo>
                  <a:lnTo>
                    <a:pt x="53640" y="70708"/>
                  </a:lnTo>
                  <a:lnTo>
                    <a:pt x="57258" y="65516"/>
                  </a:lnTo>
                  <a:lnTo>
                    <a:pt x="60451" y="58750"/>
                  </a:lnTo>
                  <a:lnTo>
                    <a:pt x="75564" y="60835"/>
                  </a:lnTo>
                  <a:lnTo>
                    <a:pt x="68753" y="75900"/>
                  </a:lnTo>
                  <a:lnTo>
                    <a:pt x="55130" y="84220"/>
                  </a:lnTo>
                  <a:lnTo>
                    <a:pt x="38527" y="87859"/>
                  </a:lnTo>
                  <a:lnTo>
                    <a:pt x="21924" y="84220"/>
                  </a:lnTo>
                  <a:lnTo>
                    <a:pt x="10004" y="75900"/>
                  </a:lnTo>
                  <a:lnTo>
                    <a:pt x="1702" y="63941"/>
                  </a:lnTo>
                  <a:lnTo>
                    <a:pt x="0" y="45238"/>
                  </a:lnTo>
                  <a:lnTo>
                    <a:pt x="1702" y="24959"/>
                  </a:lnTo>
                  <a:lnTo>
                    <a:pt x="10004" y="11426"/>
                  </a:lnTo>
                  <a:lnTo>
                    <a:pt x="21924" y="3106"/>
                  </a:lnTo>
                  <a:lnTo>
                    <a:pt x="38527" y="0"/>
                  </a:lnTo>
                  <a:close/>
                </a:path>
              </a:pathLst>
            </a:custGeom>
            <a:ln w="3175">
              <a:solidFill>
                <a:srgbClr val="000000"/>
              </a:solidFill>
            </a:ln>
          </p:spPr>
          <p:txBody>
            <a:bodyPr wrap="square" lIns="0" tIns="0" rIns="0" bIns="0" rtlCol="0"/>
            <a:lstStyle/>
            <a:p>
              <a:endParaRPr/>
            </a:p>
          </p:txBody>
        </p:sp>
        <p:sp>
          <p:nvSpPr>
            <p:cNvPr id="38" name="object 38"/>
            <p:cNvSpPr/>
            <p:nvPr/>
          </p:nvSpPr>
          <p:spPr>
            <a:xfrm>
              <a:off x="6409045" y="2585665"/>
              <a:ext cx="112395" cy="86360"/>
            </a:xfrm>
            <a:custGeom>
              <a:avLst/>
              <a:gdLst/>
              <a:ahLst/>
              <a:cxnLst/>
              <a:rect l="l" t="t" r="r" b="b"/>
              <a:pathLst>
                <a:path w="112395" h="86360">
                  <a:moveTo>
                    <a:pt x="87271" y="0"/>
                  </a:moveTo>
                  <a:lnTo>
                    <a:pt x="78970" y="1553"/>
                  </a:lnTo>
                  <a:lnTo>
                    <a:pt x="72158" y="3106"/>
                  </a:lnTo>
                  <a:lnTo>
                    <a:pt x="60238" y="15065"/>
                  </a:lnTo>
                  <a:lnTo>
                    <a:pt x="58748" y="9873"/>
                  </a:lnTo>
                  <a:lnTo>
                    <a:pt x="55130" y="4681"/>
                  </a:lnTo>
                  <a:lnTo>
                    <a:pt x="50447" y="3106"/>
                  </a:lnTo>
                  <a:lnTo>
                    <a:pt x="36824" y="0"/>
                  </a:lnTo>
                  <a:lnTo>
                    <a:pt x="28522" y="1553"/>
                  </a:lnTo>
                  <a:lnTo>
                    <a:pt x="21711" y="3106"/>
                  </a:lnTo>
                  <a:lnTo>
                    <a:pt x="11281" y="13511"/>
                  </a:lnTo>
                  <a:lnTo>
                    <a:pt x="11281" y="1553"/>
                  </a:lnTo>
                  <a:lnTo>
                    <a:pt x="0" y="1553"/>
                  </a:lnTo>
                  <a:lnTo>
                    <a:pt x="0" y="85795"/>
                  </a:lnTo>
                  <a:lnTo>
                    <a:pt x="13410" y="85795"/>
                  </a:lnTo>
                  <a:lnTo>
                    <a:pt x="13410" y="42110"/>
                  </a:lnTo>
                  <a:lnTo>
                    <a:pt x="14900" y="28598"/>
                  </a:lnTo>
                  <a:lnTo>
                    <a:pt x="18092" y="18193"/>
                  </a:lnTo>
                  <a:lnTo>
                    <a:pt x="33205" y="11426"/>
                  </a:lnTo>
                  <a:lnTo>
                    <a:pt x="40017" y="13511"/>
                  </a:lnTo>
                  <a:lnTo>
                    <a:pt x="43635" y="15065"/>
                  </a:lnTo>
                  <a:lnTo>
                    <a:pt x="46828" y="18193"/>
                  </a:lnTo>
                  <a:lnTo>
                    <a:pt x="48318" y="24959"/>
                  </a:lnTo>
                  <a:lnTo>
                    <a:pt x="48318" y="85795"/>
                  </a:lnTo>
                  <a:lnTo>
                    <a:pt x="63857" y="85795"/>
                  </a:lnTo>
                  <a:lnTo>
                    <a:pt x="63857" y="28598"/>
                  </a:lnTo>
                  <a:lnTo>
                    <a:pt x="83653" y="11426"/>
                  </a:lnTo>
                  <a:lnTo>
                    <a:pt x="88761" y="13511"/>
                  </a:lnTo>
                  <a:lnTo>
                    <a:pt x="95573" y="16639"/>
                  </a:lnTo>
                  <a:lnTo>
                    <a:pt x="99191" y="24959"/>
                  </a:lnTo>
                  <a:lnTo>
                    <a:pt x="99191" y="85795"/>
                  </a:lnTo>
                  <a:lnTo>
                    <a:pt x="112176" y="85795"/>
                  </a:lnTo>
                  <a:lnTo>
                    <a:pt x="112176" y="28598"/>
                  </a:lnTo>
                  <a:lnTo>
                    <a:pt x="109196" y="11426"/>
                  </a:lnTo>
                  <a:lnTo>
                    <a:pt x="100894" y="3106"/>
                  </a:lnTo>
                  <a:lnTo>
                    <a:pt x="87271" y="0"/>
                  </a:lnTo>
                  <a:close/>
                </a:path>
              </a:pathLst>
            </a:custGeom>
            <a:solidFill>
              <a:srgbClr val="000000"/>
            </a:solidFill>
          </p:spPr>
          <p:txBody>
            <a:bodyPr wrap="square" lIns="0" tIns="0" rIns="0" bIns="0" rtlCol="0"/>
            <a:lstStyle/>
            <a:p>
              <a:endParaRPr/>
            </a:p>
          </p:txBody>
        </p:sp>
        <p:sp>
          <p:nvSpPr>
            <p:cNvPr id="39" name="object 39"/>
            <p:cNvSpPr/>
            <p:nvPr/>
          </p:nvSpPr>
          <p:spPr>
            <a:xfrm>
              <a:off x="6409045" y="2585665"/>
              <a:ext cx="112395" cy="86360"/>
            </a:xfrm>
            <a:custGeom>
              <a:avLst/>
              <a:gdLst/>
              <a:ahLst/>
              <a:cxnLst/>
              <a:rect l="l" t="t" r="r" b="b"/>
              <a:pathLst>
                <a:path w="112395" h="86360">
                  <a:moveTo>
                    <a:pt x="36824" y="0"/>
                  </a:moveTo>
                  <a:lnTo>
                    <a:pt x="50447" y="3106"/>
                  </a:lnTo>
                  <a:lnTo>
                    <a:pt x="55130" y="4681"/>
                  </a:lnTo>
                  <a:lnTo>
                    <a:pt x="58748" y="9873"/>
                  </a:lnTo>
                  <a:lnTo>
                    <a:pt x="60238" y="15065"/>
                  </a:lnTo>
                  <a:lnTo>
                    <a:pt x="72158" y="3106"/>
                  </a:lnTo>
                  <a:lnTo>
                    <a:pt x="78970" y="1553"/>
                  </a:lnTo>
                  <a:lnTo>
                    <a:pt x="87271" y="0"/>
                  </a:lnTo>
                  <a:lnTo>
                    <a:pt x="100894" y="3106"/>
                  </a:lnTo>
                  <a:lnTo>
                    <a:pt x="109196" y="11426"/>
                  </a:lnTo>
                  <a:lnTo>
                    <a:pt x="112176" y="28598"/>
                  </a:lnTo>
                  <a:lnTo>
                    <a:pt x="112176" y="85795"/>
                  </a:lnTo>
                  <a:lnTo>
                    <a:pt x="99191" y="85795"/>
                  </a:lnTo>
                  <a:lnTo>
                    <a:pt x="99191" y="24959"/>
                  </a:lnTo>
                  <a:lnTo>
                    <a:pt x="97276" y="20278"/>
                  </a:lnTo>
                  <a:lnTo>
                    <a:pt x="95573" y="16639"/>
                  </a:lnTo>
                  <a:lnTo>
                    <a:pt x="88761" y="13511"/>
                  </a:lnTo>
                  <a:lnTo>
                    <a:pt x="83653" y="11426"/>
                  </a:lnTo>
                  <a:lnTo>
                    <a:pt x="73861" y="15065"/>
                  </a:lnTo>
                  <a:lnTo>
                    <a:pt x="68540" y="18193"/>
                  </a:lnTo>
                  <a:lnTo>
                    <a:pt x="65560" y="23385"/>
                  </a:lnTo>
                  <a:lnTo>
                    <a:pt x="63857" y="28598"/>
                  </a:lnTo>
                  <a:lnTo>
                    <a:pt x="63857" y="85795"/>
                  </a:lnTo>
                  <a:lnTo>
                    <a:pt x="48318" y="85795"/>
                  </a:lnTo>
                  <a:lnTo>
                    <a:pt x="48318" y="24959"/>
                  </a:lnTo>
                  <a:lnTo>
                    <a:pt x="33205" y="11426"/>
                  </a:lnTo>
                  <a:lnTo>
                    <a:pt x="24904" y="15065"/>
                  </a:lnTo>
                  <a:lnTo>
                    <a:pt x="18092" y="18193"/>
                  </a:lnTo>
                  <a:lnTo>
                    <a:pt x="14900" y="28598"/>
                  </a:lnTo>
                  <a:lnTo>
                    <a:pt x="13410" y="42110"/>
                  </a:lnTo>
                  <a:lnTo>
                    <a:pt x="13410" y="85795"/>
                  </a:lnTo>
                  <a:lnTo>
                    <a:pt x="0" y="85795"/>
                  </a:lnTo>
                  <a:lnTo>
                    <a:pt x="0" y="1553"/>
                  </a:lnTo>
                  <a:lnTo>
                    <a:pt x="11281" y="1553"/>
                  </a:lnTo>
                  <a:lnTo>
                    <a:pt x="11281" y="13511"/>
                  </a:lnTo>
                  <a:lnTo>
                    <a:pt x="21711" y="3106"/>
                  </a:lnTo>
                  <a:lnTo>
                    <a:pt x="28522" y="1553"/>
                  </a:lnTo>
                  <a:lnTo>
                    <a:pt x="36824" y="0"/>
                  </a:lnTo>
                  <a:close/>
                </a:path>
              </a:pathLst>
            </a:custGeom>
            <a:ln w="3175">
              <a:solidFill>
                <a:srgbClr val="000000"/>
              </a:solidFill>
            </a:ln>
          </p:spPr>
          <p:txBody>
            <a:bodyPr wrap="square" lIns="0" tIns="0" rIns="0" bIns="0" rtlCol="0"/>
            <a:lstStyle/>
            <a:p>
              <a:endParaRPr/>
            </a:p>
          </p:txBody>
        </p:sp>
        <p:sp>
          <p:nvSpPr>
            <p:cNvPr id="40" name="object 40"/>
            <p:cNvSpPr/>
            <p:nvPr/>
          </p:nvSpPr>
          <p:spPr>
            <a:xfrm>
              <a:off x="6536334" y="2585665"/>
              <a:ext cx="80010" cy="88265"/>
            </a:xfrm>
            <a:custGeom>
              <a:avLst/>
              <a:gdLst/>
              <a:ahLst/>
              <a:cxnLst/>
              <a:rect l="l" t="t" r="r" b="b"/>
              <a:pathLst>
                <a:path w="80009" h="88264">
                  <a:moveTo>
                    <a:pt x="40655" y="0"/>
                  </a:moveTo>
                  <a:lnTo>
                    <a:pt x="3618" y="23385"/>
                  </a:lnTo>
                  <a:lnTo>
                    <a:pt x="0" y="43663"/>
                  </a:lnTo>
                  <a:lnTo>
                    <a:pt x="3618" y="62388"/>
                  </a:lnTo>
                  <a:lnTo>
                    <a:pt x="12132" y="75900"/>
                  </a:lnTo>
                  <a:lnTo>
                    <a:pt x="24052" y="84220"/>
                  </a:lnTo>
                  <a:lnTo>
                    <a:pt x="40655" y="87859"/>
                  </a:lnTo>
                  <a:lnTo>
                    <a:pt x="47467" y="87859"/>
                  </a:lnTo>
                  <a:lnTo>
                    <a:pt x="54065" y="85795"/>
                  </a:lnTo>
                  <a:lnTo>
                    <a:pt x="60877" y="82667"/>
                  </a:lnTo>
                  <a:lnTo>
                    <a:pt x="69013" y="75900"/>
                  </a:lnTo>
                  <a:lnTo>
                    <a:pt x="40655" y="75900"/>
                  </a:lnTo>
                  <a:lnTo>
                    <a:pt x="30651" y="74347"/>
                  </a:lnTo>
                  <a:lnTo>
                    <a:pt x="22350" y="67580"/>
                  </a:lnTo>
                  <a:lnTo>
                    <a:pt x="17241" y="57196"/>
                  </a:lnTo>
                  <a:lnTo>
                    <a:pt x="15751" y="43663"/>
                  </a:lnTo>
                  <a:lnTo>
                    <a:pt x="17241" y="30151"/>
                  </a:lnTo>
                  <a:lnTo>
                    <a:pt x="22350" y="20278"/>
                  </a:lnTo>
                  <a:lnTo>
                    <a:pt x="30651" y="13511"/>
                  </a:lnTo>
                  <a:lnTo>
                    <a:pt x="40655" y="11426"/>
                  </a:lnTo>
                  <a:lnTo>
                    <a:pt x="69178" y="11426"/>
                  </a:lnTo>
                  <a:lnTo>
                    <a:pt x="55768" y="3106"/>
                  </a:lnTo>
                  <a:lnTo>
                    <a:pt x="40655" y="0"/>
                  </a:lnTo>
                  <a:close/>
                </a:path>
                <a:path w="80009" h="88264">
                  <a:moveTo>
                    <a:pt x="69178" y="11426"/>
                  </a:moveTo>
                  <a:lnTo>
                    <a:pt x="40655" y="11426"/>
                  </a:lnTo>
                  <a:lnTo>
                    <a:pt x="51085" y="13511"/>
                  </a:lnTo>
                  <a:lnTo>
                    <a:pt x="57258" y="20278"/>
                  </a:lnTo>
                  <a:lnTo>
                    <a:pt x="62580" y="30151"/>
                  </a:lnTo>
                  <a:lnTo>
                    <a:pt x="64070" y="43663"/>
                  </a:lnTo>
                  <a:lnTo>
                    <a:pt x="62580" y="57196"/>
                  </a:lnTo>
                  <a:lnTo>
                    <a:pt x="57258" y="67580"/>
                  </a:lnTo>
                  <a:lnTo>
                    <a:pt x="51085" y="74347"/>
                  </a:lnTo>
                  <a:lnTo>
                    <a:pt x="40655" y="75900"/>
                  </a:lnTo>
                  <a:lnTo>
                    <a:pt x="69013" y="75900"/>
                  </a:lnTo>
                  <a:lnTo>
                    <a:pt x="70881" y="74347"/>
                  </a:lnTo>
                  <a:lnTo>
                    <a:pt x="77480" y="60835"/>
                  </a:lnTo>
                  <a:lnTo>
                    <a:pt x="79608" y="42110"/>
                  </a:lnTo>
                  <a:lnTo>
                    <a:pt x="75990" y="24959"/>
                  </a:lnTo>
                  <a:lnTo>
                    <a:pt x="69178" y="11426"/>
                  </a:lnTo>
                  <a:close/>
                </a:path>
              </a:pathLst>
            </a:custGeom>
            <a:solidFill>
              <a:srgbClr val="000000"/>
            </a:solidFill>
          </p:spPr>
          <p:txBody>
            <a:bodyPr wrap="square" lIns="0" tIns="0" rIns="0" bIns="0" rtlCol="0"/>
            <a:lstStyle/>
            <a:p>
              <a:endParaRPr/>
            </a:p>
          </p:txBody>
        </p:sp>
        <p:sp>
          <p:nvSpPr>
            <p:cNvPr id="41" name="object 41"/>
            <p:cNvSpPr/>
            <p:nvPr/>
          </p:nvSpPr>
          <p:spPr>
            <a:xfrm>
              <a:off x="6536334" y="2585665"/>
              <a:ext cx="80010" cy="88265"/>
            </a:xfrm>
            <a:custGeom>
              <a:avLst/>
              <a:gdLst/>
              <a:ahLst/>
              <a:cxnLst/>
              <a:rect l="l" t="t" r="r" b="b"/>
              <a:pathLst>
                <a:path w="80009" h="88264">
                  <a:moveTo>
                    <a:pt x="40655" y="11426"/>
                  </a:moveTo>
                  <a:lnTo>
                    <a:pt x="30651" y="13511"/>
                  </a:lnTo>
                  <a:lnTo>
                    <a:pt x="22350" y="20278"/>
                  </a:lnTo>
                  <a:lnTo>
                    <a:pt x="17241" y="30151"/>
                  </a:lnTo>
                  <a:lnTo>
                    <a:pt x="15751" y="43663"/>
                  </a:lnTo>
                  <a:lnTo>
                    <a:pt x="17241" y="57196"/>
                  </a:lnTo>
                  <a:lnTo>
                    <a:pt x="22350" y="67580"/>
                  </a:lnTo>
                  <a:lnTo>
                    <a:pt x="30651" y="74347"/>
                  </a:lnTo>
                  <a:lnTo>
                    <a:pt x="40655" y="75900"/>
                  </a:lnTo>
                  <a:lnTo>
                    <a:pt x="51085" y="74347"/>
                  </a:lnTo>
                  <a:lnTo>
                    <a:pt x="57258" y="67580"/>
                  </a:lnTo>
                  <a:lnTo>
                    <a:pt x="62580" y="57196"/>
                  </a:lnTo>
                  <a:lnTo>
                    <a:pt x="64070" y="43663"/>
                  </a:lnTo>
                  <a:lnTo>
                    <a:pt x="62580" y="30151"/>
                  </a:lnTo>
                  <a:lnTo>
                    <a:pt x="57258" y="20278"/>
                  </a:lnTo>
                  <a:lnTo>
                    <a:pt x="51085" y="13511"/>
                  </a:lnTo>
                  <a:lnTo>
                    <a:pt x="40655" y="11426"/>
                  </a:lnTo>
                  <a:close/>
                </a:path>
                <a:path w="80009" h="88264">
                  <a:moveTo>
                    <a:pt x="40655" y="0"/>
                  </a:moveTo>
                  <a:lnTo>
                    <a:pt x="55768" y="3106"/>
                  </a:lnTo>
                  <a:lnTo>
                    <a:pt x="69178" y="11426"/>
                  </a:lnTo>
                  <a:lnTo>
                    <a:pt x="75990" y="24959"/>
                  </a:lnTo>
                  <a:lnTo>
                    <a:pt x="79608" y="42110"/>
                  </a:lnTo>
                  <a:lnTo>
                    <a:pt x="77480" y="60835"/>
                  </a:lnTo>
                  <a:lnTo>
                    <a:pt x="70881" y="74347"/>
                  </a:lnTo>
                  <a:lnTo>
                    <a:pt x="60877" y="82667"/>
                  </a:lnTo>
                  <a:lnTo>
                    <a:pt x="54065" y="85795"/>
                  </a:lnTo>
                  <a:lnTo>
                    <a:pt x="47467" y="87859"/>
                  </a:lnTo>
                  <a:lnTo>
                    <a:pt x="40655" y="87859"/>
                  </a:lnTo>
                  <a:lnTo>
                    <a:pt x="24052" y="84220"/>
                  </a:lnTo>
                  <a:lnTo>
                    <a:pt x="12132" y="75900"/>
                  </a:lnTo>
                  <a:lnTo>
                    <a:pt x="3618" y="62388"/>
                  </a:lnTo>
                  <a:lnTo>
                    <a:pt x="0" y="43663"/>
                  </a:lnTo>
                  <a:lnTo>
                    <a:pt x="3618" y="23385"/>
                  </a:lnTo>
                  <a:lnTo>
                    <a:pt x="13622" y="9873"/>
                  </a:lnTo>
                  <a:lnTo>
                    <a:pt x="22350" y="4681"/>
                  </a:lnTo>
                  <a:lnTo>
                    <a:pt x="30651" y="1553"/>
                  </a:lnTo>
                  <a:lnTo>
                    <a:pt x="40655" y="0"/>
                  </a:lnTo>
                  <a:close/>
                </a:path>
              </a:pathLst>
            </a:custGeom>
            <a:ln w="3175">
              <a:solidFill>
                <a:srgbClr val="000000"/>
              </a:solidFill>
            </a:ln>
          </p:spPr>
          <p:txBody>
            <a:bodyPr wrap="square" lIns="0" tIns="0" rIns="0" bIns="0" rtlCol="0"/>
            <a:lstStyle/>
            <a:p>
              <a:endParaRPr/>
            </a:p>
          </p:txBody>
        </p:sp>
        <p:sp>
          <p:nvSpPr>
            <p:cNvPr id="42" name="object 42"/>
            <p:cNvSpPr/>
            <p:nvPr/>
          </p:nvSpPr>
          <p:spPr>
            <a:xfrm>
              <a:off x="6632546" y="2585665"/>
              <a:ext cx="45720" cy="86360"/>
            </a:xfrm>
            <a:custGeom>
              <a:avLst/>
              <a:gdLst/>
              <a:ahLst/>
              <a:cxnLst/>
              <a:rect l="l" t="t" r="r" b="b"/>
              <a:pathLst>
                <a:path w="45720" h="86360">
                  <a:moveTo>
                    <a:pt x="30225" y="0"/>
                  </a:moveTo>
                  <a:lnTo>
                    <a:pt x="27032" y="0"/>
                  </a:lnTo>
                  <a:lnTo>
                    <a:pt x="23414" y="1553"/>
                  </a:lnTo>
                  <a:lnTo>
                    <a:pt x="16815" y="8319"/>
                  </a:lnTo>
                  <a:lnTo>
                    <a:pt x="13622" y="15065"/>
                  </a:lnTo>
                  <a:lnTo>
                    <a:pt x="13622" y="1553"/>
                  </a:lnTo>
                  <a:lnTo>
                    <a:pt x="0" y="1553"/>
                  </a:lnTo>
                  <a:lnTo>
                    <a:pt x="0" y="85795"/>
                  </a:lnTo>
                  <a:lnTo>
                    <a:pt x="13622" y="85795"/>
                  </a:lnTo>
                  <a:lnTo>
                    <a:pt x="13622" y="42110"/>
                  </a:lnTo>
                  <a:lnTo>
                    <a:pt x="16815" y="24959"/>
                  </a:lnTo>
                  <a:lnTo>
                    <a:pt x="18305" y="20278"/>
                  </a:lnTo>
                  <a:lnTo>
                    <a:pt x="21924" y="16639"/>
                  </a:lnTo>
                  <a:lnTo>
                    <a:pt x="25117" y="15065"/>
                  </a:lnTo>
                  <a:lnTo>
                    <a:pt x="35547" y="15065"/>
                  </a:lnTo>
                  <a:lnTo>
                    <a:pt x="40230" y="18193"/>
                  </a:lnTo>
                  <a:lnTo>
                    <a:pt x="45338" y="4681"/>
                  </a:lnTo>
                  <a:lnTo>
                    <a:pt x="38527" y="1553"/>
                  </a:lnTo>
                  <a:lnTo>
                    <a:pt x="30225" y="0"/>
                  </a:lnTo>
                  <a:close/>
                </a:path>
              </a:pathLst>
            </a:custGeom>
            <a:solidFill>
              <a:srgbClr val="000000"/>
            </a:solidFill>
          </p:spPr>
          <p:txBody>
            <a:bodyPr wrap="square" lIns="0" tIns="0" rIns="0" bIns="0" rtlCol="0"/>
            <a:lstStyle/>
            <a:p>
              <a:endParaRPr/>
            </a:p>
          </p:txBody>
        </p:sp>
        <p:sp>
          <p:nvSpPr>
            <p:cNvPr id="43" name="object 43"/>
            <p:cNvSpPr/>
            <p:nvPr/>
          </p:nvSpPr>
          <p:spPr>
            <a:xfrm>
              <a:off x="6632546" y="2585665"/>
              <a:ext cx="45720" cy="86360"/>
            </a:xfrm>
            <a:custGeom>
              <a:avLst/>
              <a:gdLst/>
              <a:ahLst/>
              <a:cxnLst/>
              <a:rect l="l" t="t" r="r" b="b"/>
              <a:pathLst>
                <a:path w="45720" h="86360">
                  <a:moveTo>
                    <a:pt x="27032" y="0"/>
                  </a:moveTo>
                  <a:lnTo>
                    <a:pt x="30225" y="0"/>
                  </a:lnTo>
                  <a:lnTo>
                    <a:pt x="38527" y="1553"/>
                  </a:lnTo>
                  <a:lnTo>
                    <a:pt x="45338" y="4681"/>
                  </a:lnTo>
                  <a:lnTo>
                    <a:pt x="40230" y="18193"/>
                  </a:lnTo>
                  <a:lnTo>
                    <a:pt x="35547" y="15065"/>
                  </a:lnTo>
                  <a:lnTo>
                    <a:pt x="25117" y="15065"/>
                  </a:lnTo>
                  <a:lnTo>
                    <a:pt x="21924" y="16639"/>
                  </a:lnTo>
                  <a:lnTo>
                    <a:pt x="18305" y="20278"/>
                  </a:lnTo>
                  <a:lnTo>
                    <a:pt x="16815" y="24959"/>
                  </a:lnTo>
                  <a:lnTo>
                    <a:pt x="13622" y="42110"/>
                  </a:lnTo>
                  <a:lnTo>
                    <a:pt x="13622" y="85795"/>
                  </a:lnTo>
                  <a:lnTo>
                    <a:pt x="0" y="85795"/>
                  </a:lnTo>
                  <a:lnTo>
                    <a:pt x="0" y="1553"/>
                  </a:lnTo>
                  <a:lnTo>
                    <a:pt x="13622" y="1553"/>
                  </a:lnTo>
                  <a:lnTo>
                    <a:pt x="13622" y="15065"/>
                  </a:lnTo>
                  <a:lnTo>
                    <a:pt x="16815" y="8319"/>
                  </a:lnTo>
                  <a:lnTo>
                    <a:pt x="23414" y="1553"/>
                  </a:lnTo>
                  <a:lnTo>
                    <a:pt x="27032" y="0"/>
                  </a:lnTo>
                  <a:close/>
                </a:path>
              </a:pathLst>
            </a:custGeom>
            <a:ln w="3175">
              <a:solidFill>
                <a:srgbClr val="000000"/>
              </a:solidFill>
            </a:ln>
          </p:spPr>
          <p:txBody>
            <a:bodyPr wrap="square" lIns="0" tIns="0" rIns="0" bIns="0" rtlCol="0"/>
            <a:lstStyle/>
            <a:p>
              <a:endParaRPr/>
            </a:p>
          </p:txBody>
        </p:sp>
        <p:sp>
          <p:nvSpPr>
            <p:cNvPr id="44" name="object 44"/>
            <p:cNvSpPr/>
            <p:nvPr/>
          </p:nvSpPr>
          <p:spPr>
            <a:xfrm>
              <a:off x="6677885" y="2587218"/>
              <a:ext cx="78105" cy="118745"/>
            </a:xfrm>
            <a:custGeom>
              <a:avLst/>
              <a:gdLst/>
              <a:ahLst/>
              <a:cxnLst/>
              <a:rect l="l" t="t" r="r" b="b"/>
              <a:pathLst>
                <a:path w="78104" h="118744">
                  <a:moveTo>
                    <a:pt x="77480" y="0"/>
                  </a:moveTo>
                  <a:lnTo>
                    <a:pt x="62367" y="0"/>
                  </a:lnTo>
                  <a:lnTo>
                    <a:pt x="45338" y="48876"/>
                  </a:lnTo>
                  <a:lnTo>
                    <a:pt x="38953" y="69155"/>
                  </a:lnTo>
                  <a:lnTo>
                    <a:pt x="36824" y="59281"/>
                  </a:lnTo>
                  <a:lnTo>
                    <a:pt x="33844" y="48876"/>
                  </a:lnTo>
                  <a:lnTo>
                    <a:pt x="15112" y="0"/>
                  </a:lnTo>
                  <a:lnTo>
                    <a:pt x="0" y="0"/>
                  </a:lnTo>
                  <a:lnTo>
                    <a:pt x="32354" y="84241"/>
                  </a:lnTo>
                  <a:lnTo>
                    <a:pt x="30225" y="87880"/>
                  </a:lnTo>
                  <a:lnTo>
                    <a:pt x="28523" y="93072"/>
                  </a:lnTo>
                  <a:lnTo>
                    <a:pt x="27032" y="96200"/>
                  </a:lnTo>
                  <a:lnTo>
                    <a:pt x="27032" y="97753"/>
                  </a:lnTo>
                  <a:lnTo>
                    <a:pt x="25542" y="101392"/>
                  </a:lnTo>
                  <a:lnTo>
                    <a:pt x="18731" y="105030"/>
                  </a:lnTo>
                  <a:lnTo>
                    <a:pt x="10430" y="105030"/>
                  </a:lnTo>
                  <a:lnTo>
                    <a:pt x="6811" y="102945"/>
                  </a:lnTo>
                  <a:lnTo>
                    <a:pt x="8301" y="116478"/>
                  </a:lnTo>
                  <a:lnTo>
                    <a:pt x="13622" y="118542"/>
                  </a:lnTo>
                  <a:lnTo>
                    <a:pt x="23414" y="118542"/>
                  </a:lnTo>
                  <a:lnTo>
                    <a:pt x="33844" y="111797"/>
                  </a:lnTo>
                  <a:lnTo>
                    <a:pt x="38953" y="99838"/>
                  </a:lnTo>
                  <a:lnTo>
                    <a:pt x="42145" y="94625"/>
                  </a:lnTo>
                  <a:lnTo>
                    <a:pt x="77480" y="0"/>
                  </a:lnTo>
                  <a:close/>
                </a:path>
              </a:pathLst>
            </a:custGeom>
            <a:solidFill>
              <a:srgbClr val="000000"/>
            </a:solidFill>
          </p:spPr>
          <p:txBody>
            <a:bodyPr wrap="square" lIns="0" tIns="0" rIns="0" bIns="0" rtlCol="0"/>
            <a:lstStyle/>
            <a:p>
              <a:endParaRPr/>
            </a:p>
          </p:txBody>
        </p:sp>
        <p:sp>
          <p:nvSpPr>
            <p:cNvPr id="45" name="object 45"/>
            <p:cNvSpPr/>
            <p:nvPr/>
          </p:nvSpPr>
          <p:spPr>
            <a:xfrm>
              <a:off x="6677885" y="2587218"/>
              <a:ext cx="78105" cy="118745"/>
            </a:xfrm>
            <a:custGeom>
              <a:avLst/>
              <a:gdLst/>
              <a:ahLst/>
              <a:cxnLst/>
              <a:rect l="l" t="t" r="r" b="b"/>
              <a:pathLst>
                <a:path w="78104" h="118744">
                  <a:moveTo>
                    <a:pt x="0" y="0"/>
                  </a:moveTo>
                  <a:lnTo>
                    <a:pt x="15112" y="0"/>
                  </a:lnTo>
                  <a:lnTo>
                    <a:pt x="33844" y="48876"/>
                  </a:lnTo>
                  <a:lnTo>
                    <a:pt x="36824" y="59281"/>
                  </a:lnTo>
                  <a:lnTo>
                    <a:pt x="38953" y="69155"/>
                  </a:lnTo>
                  <a:lnTo>
                    <a:pt x="45338" y="48876"/>
                  </a:lnTo>
                  <a:lnTo>
                    <a:pt x="62367" y="0"/>
                  </a:lnTo>
                  <a:lnTo>
                    <a:pt x="77480" y="0"/>
                  </a:lnTo>
                  <a:lnTo>
                    <a:pt x="45338" y="86305"/>
                  </a:lnTo>
                  <a:lnTo>
                    <a:pt x="42145" y="94625"/>
                  </a:lnTo>
                  <a:lnTo>
                    <a:pt x="38953" y="99838"/>
                  </a:lnTo>
                  <a:lnTo>
                    <a:pt x="36824" y="105030"/>
                  </a:lnTo>
                  <a:lnTo>
                    <a:pt x="33844" y="111797"/>
                  </a:lnTo>
                  <a:lnTo>
                    <a:pt x="23414" y="118542"/>
                  </a:lnTo>
                  <a:lnTo>
                    <a:pt x="13622" y="118542"/>
                  </a:lnTo>
                  <a:lnTo>
                    <a:pt x="8301" y="116478"/>
                  </a:lnTo>
                  <a:lnTo>
                    <a:pt x="6811" y="102945"/>
                  </a:lnTo>
                  <a:lnTo>
                    <a:pt x="10430" y="105030"/>
                  </a:lnTo>
                  <a:lnTo>
                    <a:pt x="18731" y="105030"/>
                  </a:lnTo>
                  <a:lnTo>
                    <a:pt x="25542" y="101392"/>
                  </a:lnTo>
                  <a:lnTo>
                    <a:pt x="27032" y="97753"/>
                  </a:lnTo>
                  <a:lnTo>
                    <a:pt x="27032" y="96200"/>
                  </a:lnTo>
                  <a:lnTo>
                    <a:pt x="28523" y="93072"/>
                  </a:lnTo>
                  <a:lnTo>
                    <a:pt x="30225" y="87880"/>
                  </a:lnTo>
                  <a:lnTo>
                    <a:pt x="32354" y="84241"/>
                  </a:lnTo>
                  <a:lnTo>
                    <a:pt x="0" y="0"/>
                  </a:lnTo>
                  <a:close/>
                </a:path>
              </a:pathLst>
            </a:custGeom>
            <a:ln w="3175">
              <a:solidFill>
                <a:srgbClr val="000000"/>
              </a:solidFill>
            </a:ln>
          </p:spPr>
          <p:txBody>
            <a:bodyPr wrap="square" lIns="0" tIns="0" rIns="0" bIns="0" rtlCol="0"/>
            <a:lstStyle/>
            <a:p>
              <a:endParaRPr/>
            </a:p>
          </p:txBody>
        </p:sp>
        <p:sp>
          <p:nvSpPr>
            <p:cNvPr id="46" name="object 46"/>
            <p:cNvSpPr/>
            <p:nvPr/>
          </p:nvSpPr>
          <p:spPr>
            <a:xfrm>
              <a:off x="7695134" y="1637536"/>
              <a:ext cx="1127125" cy="1324610"/>
            </a:xfrm>
            <a:custGeom>
              <a:avLst/>
              <a:gdLst/>
              <a:ahLst/>
              <a:cxnLst/>
              <a:rect l="l" t="t" r="r" b="b"/>
              <a:pathLst>
                <a:path w="1127125" h="1324610">
                  <a:moveTo>
                    <a:pt x="1127084" y="1324311"/>
                  </a:moveTo>
                  <a:lnTo>
                    <a:pt x="0" y="1324311"/>
                  </a:lnTo>
                </a:path>
                <a:path w="1127125" h="1324610">
                  <a:moveTo>
                    <a:pt x="0" y="1324311"/>
                  </a:moveTo>
                  <a:lnTo>
                    <a:pt x="0" y="0"/>
                  </a:lnTo>
                </a:path>
                <a:path w="1127125" h="1324610">
                  <a:moveTo>
                    <a:pt x="0" y="0"/>
                  </a:moveTo>
                  <a:lnTo>
                    <a:pt x="1127083" y="0"/>
                  </a:lnTo>
                </a:path>
                <a:path w="1127125" h="1324610">
                  <a:moveTo>
                    <a:pt x="1127083" y="0"/>
                  </a:moveTo>
                  <a:lnTo>
                    <a:pt x="1127084" y="1324311"/>
                  </a:lnTo>
                </a:path>
                <a:path w="1127125" h="1324610">
                  <a:moveTo>
                    <a:pt x="842492" y="507450"/>
                  </a:moveTo>
                  <a:lnTo>
                    <a:pt x="283952" y="507450"/>
                  </a:lnTo>
                </a:path>
                <a:path w="1127125" h="1324610">
                  <a:moveTo>
                    <a:pt x="283952" y="507450"/>
                  </a:moveTo>
                  <a:lnTo>
                    <a:pt x="283952" y="172568"/>
                  </a:lnTo>
                </a:path>
                <a:path w="1127125" h="1324610">
                  <a:moveTo>
                    <a:pt x="283952" y="172568"/>
                  </a:moveTo>
                  <a:lnTo>
                    <a:pt x="842492" y="172568"/>
                  </a:lnTo>
                </a:path>
                <a:path w="1127125" h="1324610">
                  <a:moveTo>
                    <a:pt x="842492" y="172568"/>
                  </a:moveTo>
                  <a:lnTo>
                    <a:pt x="842492" y="507450"/>
                  </a:lnTo>
                </a:path>
                <a:path w="1127125" h="1324610">
                  <a:moveTo>
                    <a:pt x="957010" y="1151700"/>
                  </a:moveTo>
                  <a:lnTo>
                    <a:pt x="170073" y="1151700"/>
                  </a:lnTo>
                </a:path>
                <a:path w="1127125" h="1324610">
                  <a:moveTo>
                    <a:pt x="170073" y="1151700"/>
                  </a:moveTo>
                  <a:lnTo>
                    <a:pt x="170073" y="815265"/>
                  </a:lnTo>
                </a:path>
                <a:path w="1127125" h="1324610">
                  <a:moveTo>
                    <a:pt x="170073" y="815265"/>
                  </a:moveTo>
                  <a:lnTo>
                    <a:pt x="957010" y="815265"/>
                  </a:lnTo>
                </a:path>
                <a:path w="1127125" h="1324610">
                  <a:moveTo>
                    <a:pt x="957010" y="815265"/>
                  </a:moveTo>
                  <a:lnTo>
                    <a:pt x="957010" y="1151700"/>
                  </a:lnTo>
                </a:path>
                <a:path w="1127125" h="1324610">
                  <a:moveTo>
                    <a:pt x="565351" y="800179"/>
                  </a:moveTo>
                  <a:lnTo>
                    <a:pt x="565351" y="522515"/>
                  </a:lnTo>
                </a:path>
                <a:path w="1127125" h="1324610">
                  <a:moveTo>
                    <a:pt x="519586" y="720639"/>
                  </a:moveTo>
                  <a:lnTo>
                    <a:pt x="565351" y="804860"/>
                  </a:lnTo>
                </a:path>
                <a:path w="1127125" h="1324610">
                  <a:moveTo>
                    <a:pt x="565351" y="804860"/>
                  </a:moveTo>
                  <a:lnTo>
                    <a:pt x="605368" y="720639"/>
                  </a:lnTo>
                </a:path>
                <a:path w="1127125" h="1324610">
                  <a:moveTo>
                    <a:pt x="606858" y="602075"/>
                  </a:moveTo>
                  <a:lnTo>
                    <a:pt x="563222" y="517834"/>
                  </a:lnTo>
                </a:path>
                <a:path w="1127125" h="1324610">
                  <a:moveTo>
                    <a:pt x="563222" y="517834"/>
                  </a:moveTo>
                  <a:lnTo>
                    <a:pt x="523205" y="602075"/>
                  </a:lnTo>
                </a:path>
              </a:pathLst>
            </a:custGeom>
            <a:ln w="9881">
              <a:solidFill>
                <a:srgbClr val="000000"/>
              </a:solidFill>
            </a:ln>
          </p:spPr>
          <p:txBody>
            <a:bodyPr wrap="square" lIns="0" tIns="0" rIns="0" bIns="0" rtlCol="0"/>
            <a:lstStyle/>
            <a:p>
              <a:endParaRPr/>
            </a:p>
          </p:txBody>
        </p:sp>
        <p:pic>
          <p:nvPicPr>
            <p:cNvPr id="47" name="object 47"/>
            <p:cNvPicPr/>
            <p:nvPr/>
          </p:nvPicPr>
          <p:blipFill>
            <a:blip r:embed="rId5" cstate="print"/>
            <a:stretch>
              <a:fillRect/>
            </a:stretch>
          </p:blipFill>
          <p:spPr>
            <a:xfrm>
              <a:off x="8103183" y="1907688"/>
              <a:ext cx="322266" cy="123075"/>
            </a:xfrm>
            <a:prstGeom prst="rect">
              <a:avLst/>
            </a:prstGeom>
          </p:spPr>
        </p:pic>
        <p:sp>
          <p:nvSpPr>
            <p:cNvPr id="48" name="object 48"/>
            <p:cNvSpPr/>
            <p:nvPr/>
          </p:nvSpPr>
          <p:spPr>
            <a:xfrm>
              <a:off x="7986536" y="2554981"/>
              <a:ext cx="111760" cy="116839"/>
            </a:xfrm>
            <a:custGeom>
              <a:avLst/>
              <a:gdLst/>
              <a:ahLst/>
              <a:cxnLst/>
              <a:rect l="l" t="t" r="r" b="b"/>
              <a:pathLst>
                <a:path w="111759" h="116839">
                  <a:moveTo>
                    <a:pt x="111324" y="0"/>
                  </a:moveTo>
                  <a:lnTo>
                    <a:pt x="89613" y="0"/>
                  </a:lnTo>
                  <a:lnTo>
                    <a:pt x="62367" y="81113"/>
                  </a:lnTo>
                  <a:lnTo>
                    <a:pt x="55768" y="99838"/>
                  </a:lnTo>
                  <a:lnTo>
                    <a:pt x="24052" y="0"/>
                  </a:lnTo>
                  <a:lnTo>
                    <a:pt x="0" y="0"/>
                  </a:lnTo>
                  <a:lnTo>
                    <a:pt x="0" y="116478"/>
                  </a:lnTo>
                  <a:lnTo>
                    <a:pt x="15751" y="116478"/>
                  </a:lnTo>
                  <a:lnTo>
                    <a:pt x="15751" y="18725"/>
                  </a:lnTo>
                  <a:lnTo>
                    <a:pt x="48957" y="116478"/>
                  </a:lnTo>
                  <a:lnTo>
                    <a:pt x="62367" y="116478"/>
                  </a:lnTo>
                  <a:lnTo>
                    <a:pt x="96211" y="18725"/>
                  </a:lnTo>
                  <a:lnTo>
                    <a:pt x="96211" y="116478"/>
                  </a:lnTo>
                  <a:lnTo>
                    <a:pt x="111324" y="116478"/>
                  </a:lnTo>
                  <a:lnTo>
                    <a:pt x="111324" y="0"/>
                  </a:lnTo>
                  <a:close/>
                </a:path>
              </a:pathLst>
            </a:custGeom>
            <a:solidFill>
              <a:srgbClr val="000000"/>
            </a:solidFill>
          </p:spPr>
          <p:txBody>
            <a:bodyPr wrap="square" lIns="0" tIns="0" rIns="0" bIns="0" rtlCol="0"/>
            <a:lstStyle/>
            <a:p>
              <a:endParaRPr/>
            </a:p>
          </p:txBody>
        </p:sp>
        <p:sp>
          <p:nvSpPr>
            <p:cNvPr id="49" name="object 49"/>
            <p:cNvSpPr/>
            <p:nvPr/>
          </p:nvSpPr>
          <p:spPr>
            <a:xfrm>
              <a:off x="7986536" y="2554981"/>
              <a:ext cx="111760" cy="116839"/>
            </a:xfrm>
            <a:custGeom>
              <a:avLst/>
              <a:gdLst/>
              <a:ahLst/>
              <a:cxnLst/>
              <a:rect l="l" t="t" r="r" b="b"/>
              <a:pathLst>
                <a:path w="111759" h="116839">
                  <a:moveTo>
                    <a:pt x="0" y="0"/>
                  </a:moveTo>
                  <a:lnTo>
                    <a:pt x="24052" y="0"/>
                  </a:lnTo>
                  <a:lnTo>
                    <a:pt x="50447" y="82667"/>
                  </a:lnTo>
                  <a:lnTo>
                    <a:pt x="52575" y="89433"/>
                  </a:lnTo>
                  <a:lnTo>
                    <a:pt x="55768" y="99838"/>
                  </a:lnTo>
                  <a:lnTo>
                    <a:pt x="59387" y="89433"/>
                  </a:lnTo>
                  <a:lnTo>
                    <a:pt x="62367" y="81113"/>
                  </a:lnTo>
                  <a:lnTo>
                    <a:pt x="89613" y="0"/>
                  </a:lnTo>
                  <a:lnTo>
                    <a:pt x="111324" y="0"/>
                  </a:lnTo>
                  <a:lnTo>
                    <a:pt x="111324" y="116478"/>
                  </a:lnTo>
                  <a:lnTo>
                    <a:pt x="96211" y="116478"/>
                  </a:lnTo>
                  <a:lnTo>
                    <a:pt x="96211" y="18725"/>
                  </a:lnTo>
                  <a:lnTo>
                    <a:pt x="62367" y="116478"/>
                  </a:lnTo>
                  <a:lnTo>
                    <a:pt x="48957" y="116478"/>
                  </a:lnTo>
                  <a:lnTo>
                    <a:pt x="15751" y="18725"/>
                  </a:lnTo>
                  <a:lnTo>
                    <a:pt x="15751" y="116478"/>
                  </a:lnTo>
                  <a:lnTo>
                    <a:pt x="0" y="116478"/>
                  </a:lnTo>
                  <a:lnTo>
                    <a:pt x="0" y="0"/>
                  </a:lnTo>
                  <a:close/>
                </a:path>
              </a:pathLst>
            </a:custGeom>
            <a:ln w="3175">
              <a:solidFill>
                <a:srgbClr val="000000"/>
              </a:solidFill>
            </a:ln>
          </p:spPr>
          <p:txBody>
            <a:bodyPr wrap="square" lIns="0" tIns="0" rIns="0" bIns="0" rtlCol="0"/>
            <a:lstStyle/>
            <a:p>
              <a:endParaRPr/>
            </a:p>
          </p:txBody>
        </p:sp>
        <p:sp>
          <p:nvSpPr>
            <p:cNvPr id="50" name="object 50"/>
            <p:cNvSpPr/>
            <p:nvPr/>
          </p:nvSpPr>
          <p:spPr>
            <a:xfrm>
              <a:off x="8116167" y="2585665"/>
              <a:ext cx="76200" cy="88265"/>
            </a:xfrm>
            <a:custGeom>
              <a:avLst/>
              <a:gdLst/>
              <a:ahLst/>
              <a:cxnLst/>
              <a:rect l="l" t="t" r="r" b="b"/>
              <a:pathLst>
                <a:path w="76200" h="88264">
                  <a:moveTo>
                    <a:pt x="38953" y="0"/>
                  </a:moveTo>
                  <a:lnTo>
                    <a:pt x="22350" y="3106"/>
                  </a:lnTo>
                  <a:lnTo>
                    <a:pt x="10430" y="11426"/>
                  </a:lnTo>
                  <a:lnTo>
                    <a:pt x="1915" y="24959"/>
                  </a:lnTo>
                  <a:lnTo>
                    <a:pt x="0" y="45238"/>
                  </a:lnTo>
                  <a:lnTo>
                    <a:pt x="1915" y="63941"/>
                  </a:lnTo>
                  <a:lnTo>
                    <a:pt x="10430" y="75900"/>
                  </a:lnTo>
                  <a:lnTo>
                    <a:pt x="22350" y="84220"/>
                  </a:lnTo>
                  <a:lnTo>
                    <a:pt x="38953" y="87859"/>
                  </a:lnTo>
                  <a:lnTo>
                    <a:pt x="55555" y="84220"/>
                  </a:lnTo>
                  <a:lnTo>
                    <a:pt x="69178" y="75900"/>
                  </a:lnTo>
                  <a:lnTo>
                    <a:pt x="38953" y="75900"/>
                  </a:lnTo>
                  <a:lnTo>
                    <a:pt x="27032" y="72261"/>
                  </a:lnTo>
                  <a:lnTo>
                    <a:pt x="18731" y="63941"/>
                  </a:lnTo>
                  <a:lnTo>
                    <a:pt x="13410" y="47302"/>
                  </a:lnTo>
                  <a:lnTo>
                    <a:pt x="75777" y="47302"/>
                  </a:lnTo>
                  <a:lnTo>
                    <a:pt x="75777" y="43663"/>
                  </a:lnTo>
                  <a:lnTo>
                    <a:pt x="75114" y="35343"/>
                  </a:lnTo>
                  <a:lnTo>
                    <a:pt x="15538" y="35343"/>
                  </a:lnTo>
                  <a:lnTo>
                    <a:pt x="17028" y="27023"/>
                  </a:lnTo>
                  <a:lnTo>
                    <a:pt x="20221" y="20278"/>
                  </a:lnTo>
                  <a:lnTo>
                    <a:pt x="30651" y="13511"/>
                  </a:lnTo>
                  <a:lnTo>
                    <a:pt x="38953" y="11426"/>
                  </a:lnTo>
                  <a:lnTo>
                    <a:pt x="65986" y="11426"/>
                  </a:lnTo>
                  <a:lnTo>
                    <a:pt x="54065" y="3106"/>
                  </a:lnTo>
                  <a:lnTo>
                    <a:pt x="38953" y="0"/>
                  </a:lnTo>
                  <a:close/>
                </a:path>
                <a:path w="76200" h="88264">
                  <a:moveTo>
                    <a:pt x="60877" y="58750"/>
                  </a:moveTo>
                  <a:lnTo>
                    <a:pt x="57258" y="65516"/>
                  </a:lnTo>
                  <a:lnTo>
                    <a:pt x="54065" y="70708"/>
                  </a:lnTo>
                  <a:lnTo>
                    <a:pt x="50873" y="74347"/>
                  </a:lnTo>
                  <a:lnTo>
                    <a:pt x="45764" y="75900"/>
                  </a:lnTo>
                  <a:lnTo>
                    <a:pt x="69178" y="75900"/>
                  </a:lnTo>
                  <a:lnTo>
                    <a:pt x="75777" y="60835"/>
                  </a:lnTo>
                  <a:lnTo>
                    <a:pt x="60877" y="58750"/>
                  </a:lnTo>
                  <a:close/>
                </a:path>
                <a:path w="76200" h="88264">
                  <a:moveTo>
                    <a:pt x="65986" y="11426"/>
                  </a:moveTo>
                  <a:lnTo>
                    <a:pt x="38953" y="11426"/>
                  </a:lnTo>
                  <a:lnTo>
                    <a:pt x="50873" y="15065"/>
                  </a:lnTo>
                  <a:lnTo>
                    <a:pt x="59174" y="23385"/>
                  </a:lnTo>
                  <a:lnTo>
                    <a:pt x="60877" y="28598"/>
                  </a:lnTo>
                  <a:lnTo>
                    <a:pt x="60877" y="35343"/>
                  </a:lnTo>
                  <a:lnTo>
                    <a:pt x="75114" y="35343"/>
                  </a:lnTo>
                  <a:lnTo>
                    <a:pt x="74287" y="24959"/>
                  </a:lnTo>
                  <a:lnTo>
                    <a:pt x="65986" y="11426"/>
                  </a:lnTo>
                  <a:close/>
                </a:path>
              </a:pathLst>
            </a:custGeom>
            <a:solidFill>
              <a:srgbClr val="000000"/>
            </a:solidFill>
          </p:spPr>
          <p:txBody>
            <a:bodyPr wrap="square" lIns="0" tIns="0" rIns="0" bIns="0" rtlCol="0"/>
            <a:lstStyle/>
            <a:p>
              <a:endParaRPr/>
            </a:p>
          </p:txBody>
        </p:sp>
        <p:sp>
          <p:nvSpPr>
            <p:cNvPr id="51" name="object 51"/>
            <p:cNvSpPr/>
            <p:nvPr/>
          </p:nvSpPr>
          <p:spPr>
            <a:xfrm>
              <a:off x="8116167" y="2585665"/>
              <a:ext cx="76200" cy="88265"/>
            </a:xfrm>
            <a:custGeom>
              <a:avLst/>
              <a:gdLst/>
              <a:ahLst/>
              <a:cxnLst/>
              <a:rect l="l" t="t" r="r" b="b"/>
              <a:pathLst>
                <a:path w="76200" h="88264">
                  <a:moveTo>
                    <a:pt x="38953" y="11426"/>
                  </a:moveTo>
                  <a:lnTo>
                    <a:pt x="30651" y="13511"/>
                  </a:lnTo>
                  <a:lnTo>
                    <a:pt x="20221" y="20278"/>
                  </a:lnTo>
                  <a:lnTo>
                    <a:pt x="17028" y="27023"/>
                  </a:lnTo>
                  <a:lnTo>
                    <a:pt x="15538" y="35343"/>
                  </a:lnTo>
                  <a:lnTo>
                    <a:pt x="60877" y="35343"/>
                  </a:lnTo>
                  <a:lnTo>
                    <a:pt x="60877" y="28598"/>
                  </a:lnTo>
                  <a:lnTo>
                    <a:pt x="59174" y="23385"/>
                  </a:lnTo>
                  <a:lnTo>
                    <a:pt x="50873" y="15065"/>
                  </a:lnTo>
                  <a:lnTo>
                    <a:pt x="45764" y="13511"/>
                  </a:lnTo>
                  <a:lnTo>
                    <a:pt x="38953" y="11426"/>
                  </a:lnTo>
                  <a:close/>
                </a:path>
                <a:path w="76200" h="88264">
                  <a:moveTo>
                    <a:pt x="38953" y="0"/>
                  </a:moveTo>
                  <a:lnTo>
                    <a:pt x="74287" y="24959"/>
                  </a:lnTo>
                  <a:lnTo>
                    <a:pt x="75777" y="47302"/>
                  </a:lnTo>
                  <a:lnTo>
                    <a:pt x="13410" y="47302"/>
                  </a:lnTo>
                  <a:lnTo>
                    <a:pt x="18731" y="63941"/>
                  </a:lnTo>
                  <a:lnTo>
                    <a:pt x="27032" y="72261"/>
                  </a:lnTo>
                  <a:lnTo>
                    <a:pt x="38953" y="75900"/>
                  </a:lnTo>
                  <a:lnTo>
                    <a:pt x="45764" y="75900"/>
                  </a:lnTo>
                  <a:lnTo>
                    <a:pt x="50873" y="74347"/>
                  </a:lnTo>
                  <a:lnTo>
                    <a:pt x="54065" y="70708"/>
                  </a:lnTo>
                  <a:lnTo>
                    <a:pt x="57258" y="65516"/>
                  </a:lnTo>
                  <a:lnTo>
                    <a:pt x="60877" y="58750"/>
                  </a:lnTo>
                  <a:lnTo>
                    <a:pt x="75777" y="60835"/>
                  </a:lnTo>
                  <a:lnTo>
                    <a:pt x="69178" y="75900"/>
                  </a:lnTo>
                  <a:lnTo>
                    <a:pt x="55555" y="84220"/>
                  </a:lnTo>
                  <a:lnTo>
                    <a:pt x="38953" y="87859"/>
                  </a:lnTo>
                  <a:lnTo>
                    <a:pt x="22350" y="84220"/>
                  </a:lnTo>
                  <a:lnTo>
                    <a:pt x="10430" y="75900"/>
                  </a:lnTo>
                  <a:lnTo>
                    <a:pt x="1915" y="63941"/>
                  </a:lnTo>
                  <a:lnTo>
                    <a:pt x="0" y="45238"/>
                  </a:lnTo>
                  <a:lnTo>
                    <a:pt x="1915" y="24959"/>
                  </a:lnTo>
                  <a:lnTo>
                    <a:pt x="10430" y="11426"/>
                  </a:lnTo>
                  <a:lnTo>
                    <a:pt x="22350" y="3106"/>
                  </a:lnTo>
                  <a:lnTo>
                    <a:pt x="38953" y="0"/>
                  </a:lnTo>
                  <a:close/>
                </a:path>
              </a:pathLst>
            </a:custGeom>
            <a:ln w="3175">
              <a:solidFill>
                <a:srgbClr val="000000"/>
              </a:solidFill>
            </a:ln>
          </p:spPr>
          <p:txBody>
            <a:bodyPr wrap="square" lIns="0" tIns="0" rIns="0" bIns="0" rtlCol="0"/>
            <a:lstStyle/>
            <a:p>
              <a:endParaRPr/>
            </a:p>
          </p:txBody>
        </p:sp>
        <p:sp>
          <p:nvSpPr>
            <p:cNvPr id="52" name="object 52"/>
            <p:cNvSpPr/>
            <p:nvPr/>
          </p:nvSpPr>
          <p:spPr>
            <a:xfrm>
              <a:off x="8210676" y="2585665"/>
              <a:ext cx="112395" cy="86360"/>
            </a:xfrm>
            <a:custGeom>
              <a:avLst/>
              <a:gdLst/>
              <a:ahLst/>
              <a:cxnLst/>
              <a:rect l="l" t="t" r="r" b="b"/>
              <a:pathLst>
                <a:path w="112395" h="86360">
                  <a:moveTo>
                    <a:pt x="87484" y="0"/>
                  </a:moveTo>
                  <a:lnTo>
                    <a:pt x="79183" y="1553"/>
                  </a:lnTo>
                  <a:lnTo>
                    <a:pt x="72371" y="3106"/>
                  </a:lnTo>
                  <a:lnTo>
                    <a:pt x="60451" y="15065"/>
                  </a:lnTo>
                  <a:lnTo>
                    <a:pt x="58961" y="9873"/>
                  </a:lnTo>
                  <a:lnTo>
                    <a:pt x="55130" y="4681"/>
                  </a:lnTo>
                  <a:lnTo>
                    <a:pt x="50447" y="3106"/>
                  </a:lnTo>
                  <a:lnTo>
                    <a:pt x="37037" y="0"/>
                  </a:lnTo>
                  <a:lnTo>
                    <a:pt x="28735" y="1553"/>
                  </a:lnTo>
                  <a:lnTo>
                    <a:pt x="21924" y="3106"/>
                  </a:lnTo>
                  <a:lnTo>
                    <a:pt x="11494" y="13511"/>
                  </a:lnTo>
                  <a:lnTo>
                    <a:pt x="11494" y="1553"/>
                  </a:lnTo>
                  <a:lnTo>
                    <a:pt x="0" y="1553"/>
                  </a:lnTo>
                  <a:lnTo>
                    <a:pt x="0" y="85795"/>
                  </a:lnTo>
                  <a:lnTo>
                    <a:pt x="13197" y="85795"/>
                  </a:lnTo>
                  <a:lnTo>
                    <a:pt x="13197" y="42110"/>
                  </a:lnTo>
                  <a:lnTo>
                    <a:pt x="15112" y="28598"/>
                  </a:lnTo>
                  <a:lnTo>
                    <a:pt x="18305" y="18193"/>
                  </a:lnTo>
                  <a:lnTo>
                    <a:pt x="33418" y="11426"/>
                  </a:lnTo>
                  <a:lnTo>
                    <a:pt x="40230" y="13511"/>
                  </a:lnTo>
                  <a:lnTo>
                    <a:pt x="43848" y="15065"/>
                  </a:lnTo>
                  <a:lnTo>
                    <a:pt x="46828" y="18193"/>
                  </a:lnTo>
                  <a:lnTo>
                    <a:pt x="48531" y="24959"/>
                  </a:lnTo>
                  <a:lnTo>
                    <a:pt x="48531" y="85795"/>
                  </a:lnTo>
                  <a:lnTo>
                    <a:pt x="64070" y="85795"/>
                  </a:lnTo>
                  <a:lnTo>
                    <a:pt x="64070" y="28598"/>
                  </a:lnTo>
                  <a:lnTo>
                    <a:pt x="83866" y="11426"/>
                  </a:lnTo>
                  <a:lnTo>
                    <a:pt x="88974" y="13511"/>
                  </a:lnTo>
                  <a:lnTo>
                    <a:pt x="95786" y="16639"/>
                  </a:lnTo>
                  <a:lnTo>
                    <a:pt x="98979" y="24959"/>
                  </a:lnTo>
                  <a:lnTo>
                    <a:pt x="98979" y="85795"/>
                  </a:lnTo>
                  <a:lnTo>
                    <a:pt x="112389" y="85795"/>
                  </a:lnTo>
                  <a:lnTo>
                    <a:pt x="112389" y="28598"/>
                  </a:lnTo>
                  <a:lnTo>
                    <a:pt x="109409" y="11426"/>
                  </a:lnTo>
                  <a:lnTo>
                    <a:pt x="101107" y="3106"/>
                  </a:lnTo>
                  <a:lnTo>
                    <a:pt x="87484" y="0"/>
                  </a:lnTo>
                  <a:close/>
                </a:path>
              </a:pathLst>
            </a:custGeom>
            <a:solidFill>
              <a:srgbClr val="000000"/>
            </a:solidFill>
          </p:spPr>
          <p:txBody>
            <a:bodyPr wrap="square" lIns="0" tIns="0" rIns="0" bIns="0" rtlCol="0"/>
            <a:lstStyle/>
            <a:p>
              <a:endParaRPr/>
            </a:p>
          </p:txBody>
        </p:sp>
        <p:sp>
          <p:nvSpPr>
            <p:cNvPr id="53" name="object 53"/>
            <p:cNvSpPr/>
            <p:nvPr/>
          </p:nvSpPr>
          <p:spPr>
            <a:xfrm>
              <a:off x="8210676" y="2585665"/>
              <a:ext cx="112395" cy="86360"/>
            </a:xfrm>
            <a:custGeom>
              <a:avLst/>
              <a:gdLst/>
              <a:ahLst/>
              <a:cxnLst/>
              <a:rect l="l" t="t" r="r" b="b"/>
              <a:pathLst>
                <a:path w="112395" h="86360">
                  <a:moveTo>
                    <a:pt x="37037" y="0"/>
                  </a:moveTo>
                  <a:lnTo>
                    <a:pt x="50447" y="3106"/>
                  </a:lnTo>
                  <a:lnTo>
                    <a:pt x="55130" y="4681"/>
                  </a:lnTo>
                  <a:lnTo>
                    <a:pt x="58961" y="9873"/>
                  </a:lnTo>
                  <a:lnTo>
                    <a:pt x="60451" y="15065"/>
                  </a:lnTo>
                  <a:lnTo>
                    <a:pt x="72371" y="3106"/>
                  </a:lnTo>
                  <a:lnTo>
                    <a:pt x="79183" y="1553"/>
                  </a:lnTo>
                  <a:lnTo>
                    <a:pt x="87484" y="0"/>
                  </a:lnTo>
                  <a:lnTo>
                    <a:pt x="101107" y="3106"/>
                  </a:lnTo>
                  <a:lnTo>
                    <a:pt x="109409" y="11426"/>
                  </a:lnTo>
                  <a:lnTo>
                    <a:pt x="112389" y="28598"/>
                  </a:lnTo>
                  <a:lnTo>
                    <a:pt x="112389" y="85795"/>
                  </a:lnTo>
                  <a:lnTo>
                    <a:pt x="98979" y="85795"/>
                  </a:lnTo>
                  <a:lnTo>
                    <a:pt x="98979" y="24959"/>
                  </a:lnTo>
                  <a:lnTo>
                    <a:pt x="97276" y="20278"/>
                  </a:lnTo>
                  <a:lnTo>
                    <a:pt x="95786" y="16639"/>
                  </a:lnTo>
                  <a:lnTo>
                    <a:pt x="88974" y="13511"/>
                  </a:lnTo>
                  <a:lnTo>
                    <a:pt x="83866" y="11426"/>
                  </a:lnTo>
                  <a:lnTo>
                    <a:pt x="73861" y="15065"/>
                  </a:lnTo>
                  <a:lnTo>
                    <a:pt x="68753" y="18193"/>
                  </a:lnTo>
                  <a:lnTo>
                    <a:pt x="65560" y="23385"/>
                  </a:lnTo>
                  <a:lnTo>
                    <a:pt x="64070" y="28598"/>
                  </a:lnTo>
                  <a:lnTo>
                    <a:pt x="64070" y="85795"/>
                  </a:lnTo>
                  <a:lnTo>
                    <a:pt x="48531" y="85795"/>
                  </a:lnTo>
                  <a:lnTo>
                    <a:pt x="48531" y="24959"/>
                  </a:lnTo>
                  <a:lnTo>
                    <a:pt x="33418" y="11426"/>
                  </a:lnTo>
                  <a:lnTo>
                    <a:pt x="25117" y="15065"/>
                  </a:lnTo>
                  <a:lnTo>
                    <a:pt x="18305" y="18193"/>
                  </a:lnTo>
                  <a:lnTo>
                    <a:pt x="15112" y="28598"/>
                  </a:lnTo>
                  <a:lnTo>
                    <a:pt x="13197" y="42110"/>
                  </a:lnTo>
                  <a:lnTo>
                    <a:pt x="13197" y="85795"/>
                  </a:lnTo>
                  <a:lnTo>
                    <a:pt x="0" y="85795"/>
                  </a:lnTo>
                  <a:lnTo>
                    <a:pt x="0" y="1553"/>
                  </a:lnTo>
                  <a:lnTo>
                    <a:pt x="11494" y="1553"/>
                  </a:lnTo>
                  <a:lnTo>
                    <a:pt x="11494" y="13511"/>
                  </a:lnTo>
                  <a:lnTo>
                    <a:pt x="21924" y="3106"/>
                  </a:lnTo>
                  <a:lnTo>
                    <a:pt x="28735" y="1553"/>
                  </a:lnTo>
                  <a:lnTo>
                    <a:pt x="37037" y="0"/>
                  </a:lnTo>
                  <a:close/>
                </a:path>
              </a:pathLst>
            </a:custGeom>
            <a:ln w="3175">
              <a:solidFill>
                <a:srgbClr val="000000"/>
              </a:solidFill>
            </a:ln>
          </p:spPr>
          <p:txBody>
            <a:bodyPr wrap="square" lIns="0" tIns="0" rIns="0" bIns="0" rtlCol="0"/>
            <a:lstStyle/>
            <a:p>
              <a:endParaRPr/>
            </a:p>
          </p:txBody>
        </p:sp>
        <p:sp>
          <p:nvSpPr>
            <p:cNvPr id="54" name="object 54"/>
            <p:cNvSpPr/>
            <p:nvPr/>
          </p:nvSpPr>
          <p:spPr>
            <a:xfrm>
              <a:off x="8338178" y="2585665"/>
              <a:ext cx="79375" cy="88265"/>
            </a:xfrm>
            <a:custGeom>
              <a:avLst/>
              <a:gdLst/>
              <a:ahLst/>
              <a:cxnLst/>
              <a:rect l="l" t="t" r="r" b="b"/>
              <a:pathLst>
                <a:path w="79375" h="88264">
                  <a:moveTo>
                    <a:pt x="40655" y="0"/>
                  </a:moveTo>
                  <a:lnTo>
                    <a:pt x="3618" y="23385"/>
                  </a:lnTo>
                  <a:lnTo>
                    <a:pt x="0" y="43663"/>
                  </a:lnTo>
                  <a:lnTo>
                    <a:pt x="3618" y="62388"/>
                  </a:lnTo>
                  <a:lnTo>
                    <a:pt x="11920" y="75900"/>
                  </a:lnTo>
                  <a:lnTo>
                    <a:pt x="24052" y="84220"/>
                  </a:lnTo>
                  <a:lnTo>
                    <a:pt x="40655" y="87859"/>
                  </a:lnTo>
                  <a:lnTo>
                    <a:pt x="47467" y="87859"/>
                  </a:lnTo>
                  <a:lnTo>
                    <a:pt x="54065" y="85795"/>
                  </a:lnTo>
                  <a:lnTo>
                    <a:pt x="60877" y="82667"/>
                  </a:lnTo>
                  <a:lnTo>
                    <a:pt x="68840" y="75900"/>
                  </a:lnTo>
                  <a:lnTo>
                    <a:pt x="40655" y="75900"/>
                  </a:lnTo>
                  <a:lnTo>
                    <a:pt x="30651" y="74347"/>
                  </a:lnTo>
                  <a:lnTo>
                    <a:pt x="21924" y="67580"/>
                  </a:lnTo>
                  <a:lnTo>
                    <a:pt x="17241" y="57196"/>
                  </a:lnTo>
                  <a:lnTo>
                    <a:pt x="15538" y="43663"/>
                  </a:lnTo>
                  <a:lnTo>
                    <a:pt x="17241" y="30151"/>
                  </a:lnTo>
                  <a:lnTo>
                    <a:pt x="21924" y="20278"/>
                  </a:lnTo>
                  <a:lnTo>
                    <a:pt x="30651" y="13511"/>
                  </a:lnTo>
                  <a:lnTo>
                    <a:pt x="40655" y="11426"/>
                  </a:lnTo>
                  <a:lnTo>
                    <a:pt x="69178" y="11426"/>
                  </a:lnTo>
                  <a:lnTo>
                    <a:pt x="55768" y="3106"/>
                  </a:lnTo>
                  <a:lnTo>
                    <a:pt x="40655" y="0"/>
                  </a:lnTo>
                  <a:close/>
                </a:path>
                <a:path w="79375" h="88264">
                  <a:moveTo>
                    <a:pt x="69178" y="11426"/>
                  </a:moveTo>
                  <a:lnTo>
                    <a:pt x="40655" y="11426"/>
                  </a:lnTo>
                  <a:lnTo>
                    <a:pt x="50447" y="13511"/>
                  </a:lnTo>
                  <a:lnTo>
                    <a:pt x="57258" y="20278"/>
                  </a:lnTo>
                  <a:lnTo>
                    <a:pt x="62367" y="30151"/>
                  </a:lnTo>
                  <a:lnTo>
                    <a:pt x="64070" y="43663"/>
                  </a:lnTo>
                  <a:lnTo>
                    <a:pt x="62367" y="57196"/>
                  </a:lnTo>
                  <a:lnTo>
                    <a:pt x="57258" y="67580"/>
                  </a:lnTo>
                  <a:lnTo>
                    <a:pt x="50447" y="74347"/>
                  </a:lnTo>
                  <a:lnTo>
                    <a:pt x="40655" y="75900"/>
                  </a:lnTo>
                  <a:lnTo>
                    <a:pt x="68840" y="75900"/>
                  </a:lnTo>
                  <a:lnTo>
                    <a:pt x="70668" y="74347"/>
                  </a:lnTo>
                  <a:lnTo>
                    <a:pt x="77480" y="60835"/>
                  </a:lnTo>
                  <a:lnTo>
                    <a:pt x="79183" y="42110"/>
                  </a:lnTo>
                  <a:lnTo>
                    <a:pt x="75990" y="24959"/>
                  </a:lnTo>
                  <a:lnTo>
                    <a:pt x="69178" y="11426"/>
                  </a:lnTo>
                  <a:close/>
                </a:path>
              </a:pathLst>
            </a:custGeom>
            <a:solidFill>
              <a:srgbClr val="000000"/>
            </a:solidFill>
          </p:spPr>
          <p:txBody>
            <a:bodyPr wrap="square" lIns="0" tIns="0" rIns="0" bIns="0" rtlCol="0"/>
            <a:lstStyle/>
            <a:p>
              <a:endParaRPr/>
            </a:p>
          </p:txBody>
        </p:sp>
        <p:sp>
          <p:nvSpPr>
            <p:cNvPr id="55" name="object 55"/>
            <p:cNvSpPr/>
            <p:nvPr/>
          </p:nvSpPr>
          <p:spPr>
            <a:xfrm>
              <a:off x="8338178" y="2585665"/>
              <a:ext cx="79375" cy="88265"/>
            </a:xfrm>
            <a:custGeom>
              <a:avLst/>
              <a:gdLst/>
              <a:ahLst/>
              <a:cxnLst/>
              <a:rect l="l" t="t" r="r" b="b"/>
              <a:pathLst>
                <a:path w="79375" h="88264">
                  <a:moveTo>
                    <a:pt x="40655" y="11426"/>
                  </a:moveTo>
                  <a:lnTo>
                    <a:pt x="30651" y="13511"/>
                  </a:lnTo>
                  <a:lnTo>
                    <a:pt x="21924" y="20278"/>
                  </a:lnTo>
                  <a:lnTo>
                    <a:pt x="17241" y="30151"/>
                  </a:lnTo>
                  <a:lnTo>
                    <a:pt x="15538" y="43663"/>
                  </a:lnTo>
                  <a:lnTo>
                    <a:pt x="17241" y="57196"/>
                  </a:lnTo>
                  <a:lnTo>
                    <a:pt x="21924" y="67580"/>
                  </a:lnTo>
                  <a:lnTo>
                    <a:pt x="30651" y="74347"/>
                  </a:lnTo>
                  <a:lnTo>
                    <a:pt x="40655" y="75900"/>
                  </a:lnTo>
                  <a:lnTo>
                    <a:pt x="50447" y="74347"/>
                  </a:lnTo>
                  <a:lnTo>
                    <a:pt x="57258" y="67580"/>
                  </a:lnTo>
                  <a:lnTo>
                    <a:pt x="62367" y="57196"/>
                  </a:lnTo>
                  <a:lnTo>
                    <a:pt x="64070" y="43663"/>
                  </a:lnTo>
                  <a:lnTo>
                    <a:pt x="62367" y="30151"/>
                  </a:lnTo>
                  <a:lnTo>
                    <a:pt x="57258" y="20278"/>
                  </a:lnTo>
                  <a:lnTo>
                    <a:pt x="50447" y="13511"/>
                  </a:lnTo>
                  <a:lnTo>
                    <a:pt x="40655" y="11426"/>
                  </a:lnTo>
                  <a:close/>
                </a:path>
                <a:path w="79375" h="88264">
                  <a:moveTo>
                    <a:pt x="40655" y="0"/>
                  </a:moveTo>
                  <a:lnTo>
                    <a:pt x="55768" y="3106"/>
                  </a:lnTo>
                  <a:lnTo>
                    <a:pt x="69178" y="11426"/>
                  </a:lnTo>
                  <a:lnTo>
                    <a:pt x="75990" y="24959"/>
                  </a:lnTo>
                  <a:lnTo>
                    <a:pt x="79183" y="42110"/>
                  </a:lnTo>
                  <a:lnTo>
                    <a:pt x="77480" y="60835"/>
                  </a:lnTo>
                  <a:lnTo>
                    <a:pt x="70668" y="74347"/>
                  </a:lnTo>
                  <a:lnTo>
                    <a:pt x="60877" y="82667"/>
                  </a:lnTo>
                  <a:lnTo>
                    <a:pt x="54065" y="85795"/>
                  </a:lnTo>
                  <a:lnTo>
                    <a:pt x="47467" y="87859"/>
                  </a:lnTo>
                  <a:lnTo>
                    <a:pt x="40655" y="87859"/>
                  </a:lnTo>
                  <a:lnTo>
                    <a:pt x="24052" y="84220"/>
                  </a:lnTo>
                  <a:lnTo>
                    <a:pt x="11920" y="75900"/>
                  </a:lnTo>
                  <a:lnTo>
                    <a:pt x="3618" y="62388"/>
                  </a:lnTo>
                  <a:lnTo>
                    <a:pt x="0" y="43663"/>
                  </a:lnTo>
                  <a:lnTo>
                    <a:pt x="3618" y="23385"/>
                  </a:lnTo>
                  <a:lnTo>
                    <a:pt x="13622" y="9873"/>
                  </a:lnTo>
                  <a:lnTo>
                    <a:pt x="21924" y="4681"/>
                  </a:lnTo>
                  <a:lnTo>
                    <a:pt x="30651" y="1553"/>
                  </a:lnTo>
                  <a:lnTo>
                    <a:pt x="40655" y="0"/>
                  </a:lnTo>
                  <a:close/>
                </a:path>
              </a:pathLst>
            </a:custGeom>
            <a:ln w="3175">
              <a:solidFill>
                <a:srgbClr val="000000"/>
              </a:solidFill>
            </a:ln>
          </p:spPr>
          <p:txBody>
            <a:bodyPr wrap="square" lIns="0" tIns="0" rIns="0" bIns="0" rtlCol="0"/>
            <a:lstStyle/>
            <a:p>
              <a:endParaRPr/>
            </a:p>
          </p:txBody>
        </p:sp>
        <p:sp>
          <p:nvSpPr>
            <p:cNvPr id="56" name="object 56"/>
            <p:cNvSpPr/>
            <p:nvPr/>
          </p:nvSpPr>
          <p:spPr>
            <a:xfrm>
              <a:off x="8434390" y="2585665"/>
              <a:ext cx="45720" cy="86360"/>
            </a:xfrm>
            <a:custGeom>
              <a:avLst/>
              <a:gdLst/>
              <a:ahLst/>
              <a:cxnLst/>
              <a:rect l="l" t="t" r="r" b="b"/>
              <a:pathLst>
                <a:path w="45720" h="86360">
                  <a:moveTo>
                    <a:pt x="30225" y="0"/>
                  </a:moveTo>
                  <a:lnTo>
                    <a:pt x="27032" y="0"/>
                  </a:lnTo>
                  <a:lnTo>
                    <a:pt x="23414" y="1553"/>
                  </a:lnTo>
                  <a:lnTo>
                    <a:pt x="16602" y="8319"/>
                  </a:lnTo>
                  <a:lnTo>
                    <a:pt x="13622" y="15065"/>
                  </a:lnTo>
                  <a:lnTo>
                    <a:pt x="13622" y="1553"/>
                  </a:lnTo>
                  <a:lnTo>
                    <a:pt x="0" y="1553"/>
                  </a:lnTo>
                  <a:lnTo>
                    <a:pt x="0" y="85795"/>
                  </a:lnTo>
                  <a:lnTo>
                    <a:pt x="13622" y="85795"/>
                  </a:lnTo>
                  <a:lnTo>
                    <a:pt x="13622" y="42110"/>
                  </a:lnTo>
                  <a:lnTo>
                    <a:pt x="16602" y="24959"/>
                  </a:lnTo>
                  <a:lnTo>
                    <a:pt x="18305" y="20278"/>
                  </a:lnTo>
                  <a:lnTo>
                    <a:pt x="21924" y="16639"/>
                  </a:lnTo>
                  <a:lnTo>
                    <a:pt x="25117" y="15065"/>
                  </a:lnTo>
                  <a:lnTo>
                    <a:pt x="35334" y="15065"/>
                  </a:lnTo>
                  <a:lnTo>
                    <a:pt x="40017" y="18193"/>
                  </a:lnTo>
                  <a:lnTo>
                    <a:pt x="45338" y="4681"/>
                  </a:lnTo>
                  <a:lnTo>
                    <a:pt x="38527" y="1553"/>
                  </a:lnTo>
                  <a:lnTo>
                    <a:pt x="30225" y="0"/>
                  </a:lnTo>
                  <a:close/>
                </a:path>
              </a:pathLst>
            </a:custGeom>
            <a:solidFill>
              <a:srgbClr val="000000"/>
            </a:solidFill>
          </p:spPr>
          <p:txBody>
            <a:bodyPr wrap="square" lIns="0" tIns="0" rIns="0" bIns="0" rtlCol="0"/>
            <a:lstStyle/>
            <a:p>
              <a:endParaRPr/>
            </a:p>
          </p:txBody>
        </p:sp>
        <p:sp>
          <p:nvSpPr>
            <p:cNvPr id="57" name="object 57"/>
            <p:cNvSpPr/>
            <p:nvPr/>
          </p:nvSpPr>
          <p:spPr>
            <a:xfrm>
              <a:off x="8434390" y="2585665"/>
              <a:ext cx="45720" cy="86360"/>
            </a:xfrm>
            <a:custGeom>
              <a:avLst/>
              <a:gdLst/>
              <a:ahLst/>
              <a:cxnLst/>
              <a:rect l="l" t="t" r="r" b="b"/>
              <a:pathLst>
                <a:path w="45720" h="86360">
                  <a:moveTo>
                    <a:pt x="27032" y="0"/>
                  </a:moveTo>
                  <a:lnTo>
                    <a:pt x="30225" y="0"/>
                  </a:lnTo>
                  <a:lnTo>
                    <a:pt x="38527" y="1553"/>
                  </a:lnTo>
                  <a:lnTo>
                    <a:pt x="45338" y="4681"/>
                  </a:lnTo>
                  <a:lnTo>
                    <a:pt x="40017" y="18193"/>
                  </a:lnTo>
                  <a:lnTo>
                    <a:pt x="35334" y="15065"/>
                  </a:lnTo>
                  <a:lnTo>
                    <a:pt x="25117" y="15065"/>
                  </a:lnTo>
                  <a:lnTo>
                    <a:pt x="21924" y="16639"/>
                  </a:lnTo>
                  <a:lnTo>
                    <a:pt x="18305" y="20278"/>
                  </a:lnTo>
                  <a:lnTo>
                    <a:pt x="16602" y="24959"/>
                  </a:lnTo>
                  <a:lnTo>
                    <a:pt x="13622" y="42110"/>
                  </a:lnTo>
                  <a:lnTo>
                    <a:pt x="13622" y="85795"/>
                  </a:lnTo>
                  <a:lnTo>
                    <a:pt x="0" y="85795"/>
                  </a:lnTo>
                  <a:lnTo>
                    <a:pt x="0" y="1553"/>
                  </a:lnTo>
                  <a:lnTo>
                    <a:pt x="13622" y="1553"/>
                  </a:lnTo>
                  <a:lnTo>
                    <a:pt x="13622" y="15065"/>
                  </a:lnTo>
                  <a:lnTo>
                    <a:pt x="16602" y="8319"/>
                  </a:lnTo>
                  <a:lnTo>
                    <a:pt x="23414" y="1553"/>
                  </a:lnTo>
                  <a:lnTo>
                    <a:pt x="27032" y="0"/>
                  </a:lnTo>
                  <a:close/>
                </a:path>
              </a:pathLst>
            </a:custGeom>
            <a:ln w="3175">
              <a:solidFill>
                <a:srgbClr val="000000"/>
              </a:solidFill>
            </a:ln>
          </p:spPr>
          <p:txBody>
            <a:bodyPr wrap="square" lIns="0" tIns="0" rIns="0" bIns="0" rtlCol="0"/>
            <a:lstStyle/>
            <a:p>
              <a:endParaRPr/>
            </a:p>
          </p:txBody>
        </p:sp>
        <p:sp>
          <p:nvSpPr>
            <p:cNvPr id="58" name="object 58"/>
            <p:cNvSpPr/>
            <p:nvPr/>
          </p:nvSpPr>
          <p:spPr>
            <a:xfrm>
              <a:off x="8479729" y="2587218"/>
              <a:ext cx="78105" cy="118745"/>
            </a:xfrm>
            <a:custGeom>
              <a:avLst/>
              <a:gdLst/>
              <a:ahLst/>
              <a:cxnLst/>
              <a:rect l="l" t="t" r="r" b="b"/>
              <a:pathLst>
                <a:path w="78104" h="118744">
                  <a:moveTo>
                    <a:pt x="77480" y="0"/>
                  </a:moveTo>
                  <a:lnTo>
                    <a:pt x="62367" y="0"/>
                  </a:lnTo>
                  <a:lnTo>
                    <a:pt x="45125" y="48876"/>
                  </a:lnTo>
                  <a:lnTo>
                    <a:pt x="38527" y="69155"/>
                  </a:lnTo>
                  <a:lnTo>
                    <a:pt x="36824" y="59281"/>
                  </a:lnTo>
                  <a:lnTo>
                    <a:pt x="33844" y="48876"/>
                  </a:lnTo>
                  <a:lnTo>
                    <a:pt x="15112" y="0"/>
                  </a:lnTo>
                  <a:lnTo>
                    <a:pt x="0" y="0"/>
                  </a:lnTo>
                  <a:lnTo>
                    <a:pt x="32141" y="84241"/>
                  </a:lnTo>
                  <a:lnTo>
                    <a:pt x="30225" y="87880"/>
                  </a:lnTo>
                  <a:lnTo>
                    <a:pt x="28523" y="93072"/>
                  </a:lnTo>
                  <a:lnTo>
                    <a:pt x="27032" y="96200"/>
                  </a:lnTo>
                  <a:lnTo>
                    <a:pt x="27032" y="97753"/>
                  </a:lnTo>
                  <a:lnTo>
                    <a:pt x="25542" y="101392"/>
                  </a:lnTo>
                  <a:lnTo>
                    <a:pt x="18731" y="105030"/>
                  </a:lnTo>
                  <a:lnTo>
                    <a:pt x="10430" y="105030"/>
                  </a:lnTo>
                  <a:lnTo>
                    <a:pt x="6811" y="102945"/>
                  </a:lnTo>
                  <a:lnTo>
                    <a:pt x="8301" y="116478"/>
                  </a:lnTo>
                  <a:lnTo>
                    <a:pt x="13410" y="118542"/>
                  </a:lnTo>
                  <a:lnTo>
                    <a:pt x="23414" y="118542"/>
                  </a:lnTo>
                  <a:lnTo>
                    <a:pt x="33844" y="111797"/>
                  </a:lnTo>
                  <a:lnTo>
                    <a:pt x="36824" y="105030"/>
                  </a:lnTo>
                  <a:lnTo>
                    <a:pt x="38527" y="99838"/>
                  </a:lnTo>
                  <a:lnTo>
                    <a:pt x="42145" y="94625"/>
                  </a:lnTo>
                  <a:lnTo>
                    <a:pt x="45125" y="86305"/>
                  </a:lnTo>
                  <a:lnTo>
                    <a:pt x="77480" y="0"/>
                  </a:lnTo>
                  <a:close/>
                </a:path>
              </a:pathLst>
            </a:custGeom>
            <a:solidFill>
              <a:srgbClr val="000000"/>
            </a:solidFill>
          </p:spPr>
          <p:txBody>
            <a:bodyPr wrap="square" lIns="0" tIns="0" rIns="0" bIns="0" rtlCol="0"/>
            <a:lstStyle/>
            <a:p>
              <a:endParaRPr/>
            </a:p>
          </p:txBody>
        </p:sp>
        <p:sp>
          <p:nvSpPr>
            <p:cNvPr id="59" name="object 59"/>
            <p:cNvSpPr/>
            <p:nvPr/>
          </p:nvSpPr>
          <p:spPr>
            <a:xfrm>
              <a:off x="8479729" y="2587218"/>
              <a:ext cx="78105" cy="118745"/>
            </a:xfrm>
            <a:custGeom>
              <a:avLst/>
              <a:gdLst/>
              <a:ahLst/>
              <a:cxnLst/>
              <a:rect l="l" t="t" r="r" b="b"/>
              <a:pathLst>
                <a:path w="78104" h="118744">
                  <a:moveTo>
                    <a:pt x="0" y="0"/>
                  </a:moveTo>
                  <a:lnTo>
                    <a:pt x="15112" y="0"/>
                  </a:lnTo>
                  <a:lnTo>
                    <a:pt x="33844" y="48876"/>
                  </a:lnTo>
                  <a:lnTo>
                    <a:pt x="36824" y="59281"/>
                  </a:lnTo>
                  <a:lnTo>
                    <a:pt x="38527" y="69155"/>
                  </a:lnTo>
                  <a:lnTo>
                    <a:pt x="45125" y="48876"/>
                  </a:lnTo>
                  <a:lnTo>
                    <a:pt x="62367" y="0"/>
                  </a:lnTo>
                  <a:lnTo>
                    <a:pt x="77480" y="0"/>
                  </a:lnTo>
                  <a:lnTo>
                    <a:pt x="45125" y="86305"/>
                  </a:lnTo>
                  <a:lnTo>
                    <a:pt x="42145" y="94625"/>
                  </a:lnTo>
                  <a:lnTo>
                    <a:pt x="38527" y="99838"/>
                  </a:lnTo>
                  <a:lnTo>
                    <a:pt x="36824" y="105030"/>
                  </a:lnTo>
                  <a:lnTo>
                    <a:pt x="33844" y="111797"/>
                  </a:lnTo>
                  <a:lnTo>
                    <a:pt x="23414" y="118542"/>
                  </a:lnTo>
                  <a:lnTo>
                    <a:pt x="13410" y="118542"/>
                  </a:lnTo>
                  <a:lnTo>
                    <a:pt x="8301" y="116478"/>
                  </a:lnTo>
                  <a:lnTo>
                    <a:pt x="6811" y="102945"/>
                  </a:lnTo>
                  <a:lnTo>
                    <a:pt x="10430" y="105030"/>
                  </a:lnTo>
                  <a:lnTo>
                    <a:pt x="18731" y="105030"/>
                  </a:lnTo>
                  <a:lnTo>
                    <a:pt x="25542" y="101392"/>
                  </a:lnTo>
                  <a:lnTo>
                    <a:pt x="27032" y="97753"/>
                  </a:lnTo>
                  <a:lnTo>
                    <a:pt x="27032" y="96200"/>
                  </a:lnTo>
                  <a:lnTo>
                    <a:pt x="28523" y="93072"/>
                  </a:lnTo>
                  <a:lnTo>
                    <a:pt x="30225" y="87880"/>
                  </a:lnTo>
                  <a:lnTo>
                    <a:pt x="32141" y="84241"/>
                  </a:lnTo>
                  <a:lnTo>
                    <a:pt x="0" y="0"/>
                  </a:lnTo>
                  <a:close/>
                </a:path>
              </a:pathLst>
            </a:custGeom>
            <a:ln w="3175">
              <a:solidFill>
                <a:srgbClr val="000000"/>
              </a:solidFill>
            </a:ln>
          </p:spPr>
          <p:txBody>
            <a:bodyPr wrap="square" lIns="0" tIns="0" rIns="0" bIns="0" rtlCol="0"/>
            <a:lstStyle/>
            <a:p>
              <a:endParaRPr/>
            </a:p>
          </p:txBody>
        </p:sp>
        <p:pic>
          <p:nvPicPr>
            <p:cNvPr id="60" name="object 60"/>
            <p:cNvPicPr/>
            <p:nvPr/>
          </p:nvPicPr>
          <p:blipFill>
            <a:blip r:embed="rId6" cstate="print"/>
            <a:stretch>
              <a:fillRect/>
            </a:stretch>
          </p:blipFill>
          <p:spPr>
            <a:xfrm>
              <a:off x="5635093" y="3649595"/>
              <a:ext cx="876336" cy="121014"/>
            </a:xfrm>
            <a:prstGeom prst="rect">
              <a:avLst/>
            </a:prstGeom>
          </p:spPr>
        </p:pic>
        <p:sp>
          <p:nvSpPr>
            <p:cNvPr id="61" name="object 61"/>
            <p:cNvSpPr/>
            <p:nvPr/>
          </p:nvSpPr>
          <p:spPr>
            <a:xfrm>
              <a:off x="7446728" y="2291340"/>
              <a:ext cx="30480" cy="30480"/>
            </a:xfrm>
            <a:custGeom>
              <a:avLst/>
              <a:gdLst/>
              <a:ahLst/>
              <a:cxnLst/>
              <a:rect l="l" t="t" r="r" b="b"/>
              <a:pathLst>
                <a:path w="30479" h="30480">
                  <a:moveTo>
                    <a:pt x="15112" y="0"/>
                  </a:moveTo>
                  <a:lnTo>
                    <a:pt x="8301" y="1574"/>
                  </a:lnTo>
                  <a:lnTo>
                    <a:pt x="1490" y="8319"/>
                  </a:lnTo>
                  <a:lnTo>
                    <a:pt x="0" y="15086"/>
                  </a:lnTo>
                  <a:lnTo>
                    <a:pt x="1490" y="21853"/>
                  </a:lnTo>
                  <a:lnTo>
                    <a:pt x="8301" y="28598"/>
                  </a:lnTo>
                  <a:lnTo>
                    <a:pt x="15112" y="30172"/>
                  </a:lnTo>
                  <a:lnTo>
                    <a:pt x="21711" y="28598"/>
                  </a:lnTo>
                  <a:lnTo>
                    <a:pt x="28522" y="21853"/>
                  </a:lnTo>
                  <a:lnTo>
                    <a:pt x="30012" y="15086"/>
                  </a:lnTo>
                  <a:lnTo>
                    <a:pt x="28522" y="8319"/>
                  </a:lnTo>
                  <a:lnTo>
                    <a:pt x="21711" y="1574"/>
                  </a:lnTo>
                  <a:lnTo>
                    <a:pt x="15112" y="0"/>
                  </a:lnTo>
                  <a:close/>
                </a:path>
              </a:pathLst>
            </a:custGeom>
            <a:solidFill>
              <a:srgbClr val="000000"/>
            </a:solidFill>
          </p:spPr>
          <p:txBody>
            <a:bodyPr wrap="square" lIns="0" tIns="0" rIns="0" bIns="0" rtlCol="0"/>
            <a:lstStyle/>
            <a:p>
              <a:endParaRPr/>
            </a:p>
          </p:txBody>
        </p:sp>
        <p:sp>
          <p:nvSpPr>
            <p:cNvPr id="62" name="object 62"/>
            <p:cNvSpPr/>
            <p:nvPr/>
          </p:nvSpPr>
          <p:spPr>
            <a:xfrm>
              <a:off x="7446728" y="2291340"/>
              <a:ext cx="30480" cy="30480"/>
            </a:xfrm>
            <a:custGeom>
              <a:avLst/>
              <a:gdLst/>
              <a:ahLst/>
              <a:cxnLst/>
              <a:rect l="l" t="t" r="r" b="b"/>
              <a:pathLst>
                <a:path w="30479" h="30480">
                  <a:moveTo>
                    <a:pt x="15112" y="0"/>
                  </a:moveTo>
                  <a:lnTo>
                    <a:pt x="21711" y="1574"/>
                  </a:lnTo>
                  <a:lnTo>
                    <a:pt x="28522" y="8319"/>
                  </a:lnTo>
                  <a:lnTo>
                    <a:pt x="30012" y="15086"/>
                  </a:lnTo>
                  <a:lnTo>
                    <a:pt x="28522" y="21853"/>
                  </a:lnTo>
                  <a:lnTo>
                    <a:pt x="21711" y="28598"/>
                  </a:lnTo>
                  <a:lnTo>
                    <a:pt x="15112" y="30172"/>
                  </a:lnTo>
                  <a:lnTo>
                    <a:pt x="8301" y="28598"/>
                  </a:lnTo>
                  <a:lnTo>
                    <a:pt x="1490" y="21853"/>
                  </a:lnTo>
                  <a:lnTo>
                    <a:pt x="0" y="15086"/>
                  </a:lnTo>
                  <a:lnTo>
                    <a:pt x="1490" y="8319"/>
                  </a:lnTo>
                  <a:lnTo>
                    <a:pt x="8301" y="1574"/>
                  </a:lnTo>
                  <a:lnTo>
                    <a:pt x="15112" y="0"/>
                  </a:lnTo>
                  <a:close/>
                </a:path>
              </a:pathLst>
            </a:custGeom>
            <a:ln w="3175">
              <a:solidFill>
                <a:srgbClr val="000000"/>
              </a:solidFill>
            </a:ln>
          </p:spPr>
          <p:txBody>
            <a:bodyPr wrap="square" lIns="0" tIns="0" rIns="0" bIns="0" rtlCol="0"/>
            <a:lstStyle/>
            <a:p>
              <a:endParaRPr/>
            </a:p>
          </p:txBody>
        </p:sp>
        <p:sp>
          <p:nvSpPr>
            <p:cNvPr id="63" name="object 63"/>
            <p:cNvSpPr/>
            <p:nvPr/>
          </p:nvSpPr>
          <p:spPr>
            <a:xfrm>
              <a:off x="7439065" y="2283808"/>
              <a:ext cx="30480" cy="30480"/>
            </a:xfrm>
            <a:custGeom>
              <a:avLst/>
              <a:gdLst/>
              <a:ahLst/>
              <a:cxnLst/>
              <a:rect l="l" t="t" r="r" b="b"/>
              <a:pathLst>
                <a:path w="30479" h="30480">
                  <a:moveTo>
                    <a:pt x="15112" y="0"/>
                  </a:moveTo>
                  <a:lnTo>
                    <a:pt x="21924" y="1553"/>
                  </a:lnTo>
                </a:path>
                <a:path w="30479" h="30480">
                  <a:moveTo>
                    <a:pt x="21924" y="1553"/>
                  </a:moveTo>
                  <a:lnTo>
                    <a:pt x="28735" y="8319"/>
                  </a:lnTo>
                </a:path>
                <a:path w="30479" h="30480">
                  <a:moveTo>
                    <a:pt x="28735" y="8319"/>
                  </a:moveTo>
                  <a:lnTo>
                    <a:pt x="30225" y="15086"/>
                  </a:lnTo>
                </a:path>
                <a:path w="30479" h="30480">
                  <a:moveTo>
                    <a:pt x="30225" y="15086"/>
                  </a:moveTo>
                  <a:lnTo>
                    <a:pt x="28735" y="21831"/>
                  </a:lnTo>
                </a:path>
                <a:path w="30479" h="30480">
                  <a:moveTo>
                    <a:pt x="28735" y="21831"/>
                  </a:moveTo>
                  <a:lnTo>
                    <a:pt x="21924" y="28598"/>
                  </a:lnTo>
                </a:path>
                <a:path w="30479" h="30480">
                  <a:moveTo>
                    <a:pt x="21924" y="28598"/>
                  </a:moveTo>
                  <a:lnTo>
                    <a:pt x="15112" y="30151"/>
                  </a:lnTo>
                </a:path>
                <a:path w="30479" h="30480">
                  <a:moveTo>
                    <a:pt x="15112" y="30151"/>
                  </a:moveTo>
                  <a:lnTo>
                    <a:pt x="8301" y="28598"/>
                  </a:lnTo>
                </a:path>
                <a:path w="30479" h="30480">
                  <a:moveTo>
                    <a:pt x="8301" y="28598"/>
                  </a:moveTo>
                  <a:lnTo>
                    <a:pt x="1702" y="21831"/>
                  </a:lnTo>
                </a:path>
                <a:path w="30479" h="30480">
                  <a:moveTo>
                    <a:pt x="1702" y="21831"/>
                  </a:moveTo>
                  <a:lnTo>
                    <a:pt x="0" y="15086"/>
                  </a:lnTo>
                </a:path>
                <a:path w="30479" h="30480">
                  <a:moveTo>
                    <a:pt x="0" y="15086"/>
                  </a:moveTo>
                  <a:lnTo>
                    <a:pt x="1702" y="8319"/>
                  </a:lnTo>
                </a:path>
                <a:path w="30479" h="30480">
                  <a:moveTo>
                    <a:pt x="1702" y="8319"/>
                  </a:moveTo>
                  <a:lnTo>
                    <a:pt x="8301" y="1553"/>
                  </a:lnTo>
                </a:path>
                <a:path w="30479" h="30480">
                  <a:moveTo>
                    <a:pt x="8301" y="1553"/>
                  </a:moveTo>
                  <a:lnTo>
                    <a:pt x="15112" y="0"/>
                  </a:lnTo>
                </a:path>
              </a:pathLst>
            </a:custGeom>
            <a:ln w="9881">
              <a:solidFill>
                <a:srgbClr val="000000"/>
              </a:solidFill>
            </a:ln>
          </p:spPr>
          <p:txBody>
            <a:bodyPr wrap="square" lIns="0" tIns="0" rIns="0" bIns="0" rtlCol="0"/>
            <a:lstStyle/>
            <a:p>
              <a:endParaRPr/>
            </a:p>
          </p:txBody>
        </p:sp>
        <p:sp>
          <p:nvSpPr>
            <p:cNvPr id="64" name="object 64"/>
            <p:cNvSpPr/>
            <p:nvPr/>
          </p:nvSpPr>
          <p:spPr>
            <a:xfrm>
              <a:off x="7253240" y="2291340"/>
              <a:ext cx="31115" cy="30480"/>
            </a:xfrm>
            <a:custGeom>
              <a:avLst/>
              <a:gdLst/>
              <a:ahLst/>
              <a:cxnLst/>
              <a:rect l="l" t="t" r="r" b="b"/>
              <a:pathLst>
                <a:path w="31115" h="30480">
                  <a:moveTo>
                    <a:pt x="15112" y="0"/>
                  </a:moveTo>
                  <a:lnTo>
                    <a:pt x="8301" y="1574"/>
                  </a:lnTo>
                  <a:lnTo>
                    <a:pt x="1915" y="8319"/>
                  </a:lnTo>
                  <a:lnTo>
                    <a:pt x="0" y="15086"/>
                  </a:lnTo>
                  <a:lnTo>
                    <a:pt x="1915" y="21853"/>
                  </a:lnTo>
                  <a:lnTo>
                    <a:pt x="8301" y="28598"/>
                  </a:lnTo>
                  <a:lnTo>
                    <a:pt x="15112" y="30172"/>
                  </a:lnTo>
                  <a:lnTo>
                    <a:pt x="21711" y="28598"/>
                  </a:lnTo>
                  <a:lnTo>
                    <a:pt x="28522" y="21853"/>
                  </a:lnTo>
                  <a:lnTo>
                    <a:pt x="30651" y="15086"/>
                  </a:lnTo>
                  <a:lnTo>
                    <a:pt x="28522" y="8319"/>
                  </a:lnTo>
                  <a:lnTo>
                    <a:pt x="21711" y="1574"/>
                  </a:lnTo>
                  <a:lnTo>
                    <a:pt x="15112" y="0"/>
                  </a:lnTo>
                  <a:close/>
                </a:path>
              </a:pathLst>
            </a:custGeom>
            <a:solidFill>
              <a:srgbClr val="000000"/>
            </a:solidFill>
          </p:spPr>
          <p:txBody>
            <a:bodyPr wrap="square" lIns="0" tIns="0" rIns="0" bIns="0" rtlCol="0"/>
            <a:lstStyle/>
            <a:p>
              <a:endParaRPr/>
            </a:p>
          </p:txBody>
        </p:sp>
        <p:sp>
          <p:nvSpPr>
            <p:cNvPr id="65" name="object 65"/>
            <p:cNvSpPr/>
            <p:nvPr/>
          </p:nvSpPr>
          <p:spPr>
            <a:xfrm>
              <a:off x="7253240" y="2291340"/>
              <a:ext cx="31115" cy="30480"/>
            </a:xfrm>
            <a:custGeom>
              <a:avLst/>
              <a:gdLst/>
              <a:ahLst/>
              <a:cxnLst/>
              <a:rect l="l" t="t" r="r" b="b"/>
              <a:pathLst>
                <a:path w="31115" h="30480">
                  <a:moveTo>
                    <a:pt x="15112" y="0"/>
                  </a:moveTo>
                  <a:lnTo>
                    <a:pt x="21711" y="1574"/>
                  </a:lnTo>
                  <a:lnTo>
                    <a:pt x="28522" y="8319"/>
                  </a:lnTo>
                  <a:lnTo>
                    <a:pt x="30651" y="15086"/>
                  </a:lnTo>
                  <a:lnTo>
                    <a:pt x="28522" y="21853"/>
                  </a:lnTo>
                  <a:lnTo>
                    <a:pt x="21711" y="28598"/>
                  </a:lnTo>
                  <a:lnTo>
                    <a:pt x="15112" y="30172"/>
                  </a:lnTo>
                  <a:lnTo>
                    <a:pt x="8301" y="28598"/>
                  </a:lnTo>
                  <a:lnTo>
                    <a:pt x="1915" y="21853"/>
                  </a:lnTo>
                  <a:lnTo>
                    <a:pt x="0" y="15086"/>
                  </a:lnTo>
                  <a:lnTo>
                    <a:pt x="1915" y="8319"/>
                  </a:lnTo>
                  <a:lnTo>
                    <a:pt x="8301" y="1574"/>
                  </a:lnTo>
                  <a:lnTo>
                    <a:pt x="15112" y="0"/>
                  </a:lnTo>
                  <a:close/>
                </a:path>
              </a:pathLst>
            </a:custGeom>
            <a:ln w="3175">
              <a:solidFill>
                <a:srgbClr val="000000"/>
              </a:solidFill>
            </a:ln>
          </p:spPr>
          <p:txBody>
            <a:bodyPr wrap="square" lIns="0" tIns="0" rIns="0" bIns="0" rtlCol="0"/>
            <a:lstStyle/>
            <a:p>
              <a:endParaRPr/>
            </a:p>
          </p:txBody>
        </p:sp>
        <p:sp>
          <p:nvSpPr>
            <p:cNvPr id="66" name="object 66"/>
            <p:cNvSpPr/>
            <p:nvPr/>
          </p:nvSpPr>
          <p:spPr>
            <a:xfrm>
              <a:off x="7245577" y="2283808"/>
              <a:ext cx="31115" cy="30480"/>
            </a:xfrm>
            <a:custGeom>
              <a:avLst/>
              <a:gdLst/>
              <a:ahLst/>
              <a:cxnLst/>
              <a:rect l="l" t="t" r="r" b="b"/>
              <a:pathLst>
                <a:path w="31115" h="30480">
                  <a:moveTo>
                    <a:pt x="15112" y="0"/>
                  </a:moveTo>
                  <a:lnTo>
                    <a:pt x="21924" y="1553"/>
                  </a:lnTo>
                </a:path>
                <a:path w="31115" h="30480">
                  <a:moveTo>
                    <a:pt x="21924" y="1553"/>
                  </a:moveTo>
                  <a:lnTo>
                    <a:pt x="28735" y="8319"/>
                  </a:lnTo>
                </a:path>
                <a:path w="31115" h="30480">
                  <a:moveTo>
                    <a:pt x="28735" y="8319"/>
                  </a:moveTo>
                  <a:lnTo>
                    <a:pt x="30651" y="15086"/>
                  </a:lnTo>
                </a:path>
                <a:path w="31115" h="30480">
                  <a:moveTo>
                    <a:pt x="30651" y="15086"/>
                  </a:moveTo>
                  <a:lnTo>
                    <a:pt x="28735" y="21831"/>
                  </a:lnTo>
                </a:path>
                <a:path w="31115" h="30480">
                  <a:moveTo>
                    <a:pt x="28735" y="21831"/>
                  </a:moveTo>
                  <a:lnTo>
                    <a:pt x="21924" y="28598"/>
                  </a:lnTo>
                </a:path>
                <a:path w="31115" h="30480">
                  <a:moveTo>
                    <a:pt x="21924" y="28598"/>
                  </a:moveTo>
                  <a:lnTo>
                    <a:pt x="15112" y="30151"/>
                  </a:lnTo>
                </a:path>
                <a:path w="31115" h="30480">
                  <a:moveTo>
                    <a:pt x="15112" y="30151"/>
                  </a:moveTo>
                  <a:lnTo>
                    <a:pt x="8301" y="28598"/>
                  </a:lnTo>
                </a:path>
                <a:path w="31115" h="30480">
                  <a:moveTo>
                    <a:pt x="8301" y="28598"/>
                  </a:moveTo>
                  <a:lnTo>
                    <a:pt x="2128" y="21831"/>
                  </a:lnTo>
                </a:path>
                <a:path w="31115" h="30480">
                  <a:moveTo>
                    <a:pt x="2128" y="21831"/>
                  </a:moveTo>
                  <a:lnTo>
                    <a:pt x="0" y="15086"/>
                  </a:lnTo>
                </a:path>
                <a:path w="31115" h="30480">
                  <a:moveTo>
                    <a:pt x="0" y="15086"/>
                  </a:moveTo>
                  <a:lnTo>
                    <a:pt x="2128" y="8319"/>
                  </a:lnTo>
                </a:path>
                <a:path w="31115" h="30480">
                  <a:moveTo>
                    <a:pt x="2128" y="8319"/>
                  </a:moveTo>
                  <a:lnTo>
                    <a:pt x="8301" y="1553"/>
                  </a:lnTo>
                </a:path>
                <a:path w="31115" h="30480">
                  <a:moveTo>
                    <a:pt x="8301" y="1553"/>
                  </a:moveTo>
                  <a:lnTo>
                    <a:pt x="15112" y="0"/>
                  </a:lnTo>
                </a:path>
              </a:pathLst>
            </a:custGeom>
            <a:ln w="9881">
              <a:solidFill>
                <a:srgbClr val="000000"/>
              </a:solidFill>
            </a:ln>
          </p:spPr>
          <p:txBody>
            <a:bodyPr wrap="square" lIns="0" tIns="0" rIns="0" bIns="0" rtlCol="0"/>
            <a:lstStyle/>
            <a:p>
              <a:endParaRPr/>
            </a:p>
          </p:txBody>
        </p:sp>
        <p:sp>
          <p:nvSpPr>
            <p:cNvPr id="67" name="object 67"/>
            <p:cNvSpPr/>
            <p:nvPr/>
          </p:nvSpPr>
          <p:spPr>
            <a:xfrm>
              <a:off x="7349452" y="2291340"/>
              <a:ext cx="30480" cy="30480"/>
            </a:xfrm>
            <a:custGeom>
              <a:avLst/>
              <a:gdLst/>
              <a:ahLst/>
              <a:cxnLst/>
              <a:rect l="l" t="t" r="r" b="b"/>
              <a:pathLst>
                <a:path w="30479" h="30480">
                  <a:moveTo>
                    <a:pt x="15112" y="0"/>
                  </a:moveTo>
                  <a:lnTo>
                    <a:pt x="8301" y="1574"/>
                  </a:lnTo>
                  <a:lnTo>
                    <a:pt x="1490" y="8319"/>
                  </a:lnTo>
                  <a:lnTo>
                    <a:pt x="0" y="15086"/>
                  </a:lnTo>
                  <a:lnTo>
                    <a:pt x="1490" y="21853"/>
                  </a:lnTo>
                  <a:lnTo>
                    <a:pt x="8301" y="28598"/>
                  </a:lnTo>
                  <a:lnTo>
                    <a:pt x="15112" y="30172"/>
                  </a:lnTo>
                  <a:lnTo>
                    <a:pt x="21711" y="28598"/>
                  </a:lnTo>
                  <a:lnTo>
                    <a:pt x="28522" y="21853"/>
                  </a:lnTo>
                  <a:lnTo>
                    <a:pt x="30012" y="15086"/>
                  </a:lnTo>
                  <a:lnTo>
                    <a:pt x="28522" y="8319"/>
                  </a:lnTo>
                  <a:lnTo>
                    <a:pt x="21711" y="1574"/>
                  </a:lnTo>
                  <a:lnTo>
                    <a:pt x="15112" y="0"/>
                  </a:lnTo>
                  <a:close/>
                </a:path>
              </a:pathLst>
            </a:custGeom>
            <a:solidFill>
              <a:srgbClr val="000000"/>
            </a:solidFill>
          </p:spPr>
          <p:txBody>
            <a:bodyPr wrap="square" lIns="0" tIns="0" rIns="0" bIns="0" rtlCol="0"/>
            <a:lstStyle/>
            <a:p>
              <a:endParaRPr/>
            </a:p>
          </p:txBody>
        </p:sp>
        <p:sp>
          <p:nvSpPr>
            <p:cNvPr id="68" name="object 68"/>
            <p:cNvSpPr/>
            <p:nvPr/>
          </p:nvSpPr>
          <p:spPr>
            <a:xfrm>
              <a:off x="7349452" y="2291340"/>
              <a:ext cx="30480" cy="30480"/>
            </a:xfrm>
            <a:custGeom>
              <a:avLst/>
              <a:gdLst/>
              <a:ahLst/>
              <a:cxnLst/>
              <a:rect l="l" t="t" r="r" b="b"/>
              <a:pathLst>
                <a:path w="30479" h="30480">
                  <a:moveTo>
                    <a:pt x="15112" y="0"/>
                  </a:moveTo>
                  <a:lnTo>
                    <a:pt x="21711" y="1574"/>
                  </a:lnTo>
                  <a:lnTo>
                    <a:pt x="28522" y="8319"/>
                  </a:lnTo>
                  <a:lnTo>
                    <a:pt x="30012" y="15086"/>
                  </a:lnTo>
                  <a:lnTo>
                    <a:pt x="28522" y="21853"/>
                  </a:lnTo>
                  <a:lnTo>
                    <a:pt x="21711" y="28598"/>
                  </a:lnTo>
                  <a:lnTo>
                    <a:pt x="15112" y="30172"/>
                  </a:lnTo>
                  <a:lnTo>
                    <a:pt x="8301" y="28598"/>
                  </a:lnTo>
                  <a:lnTo>
                    <a:pt x="1490" y="21853"/>
                  </a:lnTo>
                  <a:lnTo>
                    <a:pt x="0" y="15086"/>
                  </a:lnTo>
                  <a:lnTo>
                    <a:pt x="1490" y="8319"/>
                  </a:lnTo>
                  <a:lnTo>
                    <a:pt x="8301" y="1574"/>
                  </a:lnTo>
                  <a:lnTo>
                    <a:pt x="15112" y="0"/>
                  </a:lnTo>
                  <a:close/>
                </a:path>
              </a:pathLst>
            </a:custGeom>
            <a:ln w="3175">
              <a:solidFill>
                <a:srgbClr val="000000"/>
              </a:solidFill>
            </a:ln>
          </p:spPr>
          <p:txBody>
            <a:bodyPr wrap="square" lIns="0" tIns="0" rIns="0" bIns="0" rtlCol="0"/>
            <a:lstStyle/>
            <a:p>
              <a:endParaRPr/>
            </a:p>
          </p:txBody>
        </p:sp>
        <p:sp>
          <p:nvSpPr>
            <p:cNvPr id="69" name="object 69"/>
            <p:cNvSpPr/>
            <p:nvPr/>
          </p:nvSpPr>
          <p:spPr>
            <a:xfrm>
              <a:off x="7341789" y="2283808"/>
              <a:ext cx="30480" cy="30480"/>
            </a:xfrm>
            <a:custGeom>
              <a:avLst/>
              <a:gdLst/>
              <a:ahLst/>
              <a:cxnLst/>
              <a:rect l="l" t="t" r="r" b="b"/>
              <a:pathLst>
                <a:path w="30479" h="30480">
                  <a:moveTo>
                    <a:pt x="15112" y="0"/>
                  </a:moveTo>
                  <a:lnTo>
                    <a:pt x="21924" y="1553"/>
                  </a:lnTo>
                </a:path>
                <a:path w="30479" h="30480">
                  <a:moveTo>
                    <a:pt x="21924" y="1553"/>
                  </a:moveTo>
                  <a:lnTo>
                    <a:pt x="28735" y="8319"/>
                  </a:lnTo>
                </a:path>
                <a:path w="30479" h="30480">
                  <a:moveTo>
                    <a:pt x="28735" y="8319"/>
                  </a:moveTo>
                  <a:lnTo>
                    <a:pt x="30225" y="15086"/>
                  </a:lnTo>
                </a:path>
                <a:path w="30479" h="30480">
                  <a:moveTo>
                    <a:pt x="30225" y="15086"/>
                  </a:moveTo>
                  <a:lnTo>
                    <a:pt x="28735" y="21831"/>
                  </a:lnTo>
                </a:path>
                <a:path w="30479" h="30480">
                  <a:moveTo>
                    <a:pt x="28735" y="21831"/>
                  </a:moveTo>
                  <a:lnTo>
                    <a:pt x="21924" y="28598"/>
                  </a:lnTo>
                </a:path>
                <a:path w="30479" h="30480">
                  <a:moveTo>
                    <a:pt x="21924" y="28598"/>
                  </a:moveTo>
                  <a:lnTo>
                    <a:pt x="15112" y="30151"/>
                  </a:lnTo>
                </a:path>
                <a:path w="30479" h="30480">
                  <a:moveTo>
                    <a:pt x="15112" y="30151"/>
                  </a:moveTo>
                  <a:lnTo>
                    <a:pt x="8301" y="28598"/>
                  </a:lnTo>
                </a:path>
                <a:path w="30479" h="30480">
                  <a:moveTo>
                    <a:pt x="8301" y="28598"/>
                  </a:moveTo>
                  <a:lnTo>
                    <a:pt x="1702" y="21831"/>
                  </a:lnTo>
                </a:path>
                <a:path w="30479" h="30480">
                  <a:moveTo>
                    <a:pt x="1702" y="21831"/>
                  </a:moveTo>
                  <a:lnTo>
                    <a:pt x="0" y="15086"/>
                  </a:lnTo>
                </a:path>
                <a:path w="30479" h="30480">
                  <a:moveTo>
                    <a:pt x="0" y="15086"/>
                  </a:moveTo>
                  <a:lnTo>
                    <a:pt x="1702" y="8319"/>
                  </a:lnTo>
                </a:path>
                <a:path w="30479" h="30480">
                  <a:moveTo>
                    <a:pt x="1702" y="8319"/>
                  </a:moveTo>
                  <a:lnTo>
                    <a:pt x="8301" y="1553"/>
                  </a:lnTo>
                </a:path>
                <a:path w="30479" h="30480">
                  <a:moveTo>
                    <a:pt x="8301" y="1553"/>
                  </a:moveTo>
                  <a:lnTo>
                    <a:pt x="15112" y="0"/>
                  </a:lnTo>
                </a:path>
              </a:pathLst>
            </a:custGeom>
            <a:ln w="9881">
              <a:solidFill>
                <a:srgbClr val="000000"/>
              </a:solidFill>
            </a:ln>
          </p:spPr>
          <p:txBody>
            <a:bodyPr wrap="square" lIns="0" tIns="0" rIns="0" bIns="0" rtlCol="0"/>
            <a:lstStyle/>
            <a:p>
              <a:endParaRPr/>
            </a:p>
          </p:txBody>
        </p:sp>
      </p:gr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dirty="0"/>
              <a:t>A</a:t>
            </a:r>
            <a:r>
              <a:rPr spc="-20" dirty="0"/>
              <a:t> </a:t>
            </a:r>
            <a:r>
              <a:rPr dirty="0"/>
              <a:t>shared</a:t>
            </a:r>
            <a:r>
              <a:rPr spc="-10" dirty="0"/>
              <a:t> </a:t>
            </a:r>
            <a:r>
              <a:rPr dirty="0"/>
              <a:t>memory</a:t>
            </a:r>
            <a:r>
              <a:rPr spc="-25" dirty="0"/>
              <a:t> </a:t>
            </a:r>
            <a:r>
              <a:rPr spc="-10" dirty="0"/>
              <a:t>system</a:t>
            </a:r>
          </a:p>
        </p:txBody>
      </p:sp>
      <p:grpSp>
        <p:nvGrpSpPr>
          <p:cNvPr id="3" name="object 3"/>
          <p:cNvGrpSpPr/>
          <p:nvPr/>
        </p:nvGrpSpPr>
        <p:grpSpPr>
          <a:xfrm>
            <a:off x="2927862" y="1975681"/>
            <a:ext cx="5962015" cy="2412365"/>
            <a:chOff x="2927862" y="1975681"/>
            <a:chExt cx="5962015" cy="2412365"/>
          </a:xfrm>
        </p:grpSpPr>
        <p:sp>
          <p:nvSpPr>
            <p:cNvPr id="4" name="object 4"/>
            <p:cNvSpPr/>
            <p:nvPr/>
          </p:nvSpPr>
          <p:spPr>
            <a:xfrm>
              <a:off x="2933300" y="1981117"/>
              <a:ext cx="5951220" cy="2400935"/>
            </a:xfrm>
            <a:custGeom>
              <a:avLst/>
              <a:gdLst/>
              <a:ahLst/>
              <a:cxnLst/>
              <a:rect l="l" t="t" r="r" b="b"/>
              <a:pathLst>
                <a:path w="5951220" h="2400935">
                  <a:moveTo>
                    <a:pt x="5950878" y="2400895"/>
                  </a:moveTo>
                  <a:lnTo>
                    <a:pt x="0" y="2400894"/>
                  </a:lnTo>
                </a:path>
                <a:path w="5951220" h="2400935">
                  <a:moveTo>
                    <a:pt x="0" y="2400894"/>
                  </a:moveTo>
                  <a:lnTo>
                    <a:pt x="0" y="1556376"/>
                  </a:lnTo>
                </a:path>
                <a:path w="5951220" h="2400935">
                  <a:moveTo>
                    <a:pt x="0" y="1556376"/>
                  </a:moveTo>
                  <a:lnTo>
                    <a:pt x="5950878" y="1556376"/>
                  </a:lnTo>
                </a:path>
                <a:path w="5951220" h="2400935">
                  <a:moveTo>
                    <a:pt x="5950878" y="1556376"/>
                  </a:moveTo>
                  <a:lnTo>
                    <a:pt x="5950878" y="2400895"/>
                  </a:lnTo>
                </a:path>
                <a:path w="5951220" h="2400935">
                  <a:moveTo>
                    <a:pt x="5950878" y="1213092"/>
                  </a:moveTo>
                  <a:lnTo>
                    <a:pt x="0" y="1213092"/>
                  </a:lnTo>
                </a:path>
                <a:path w="5951220" h="2400935">
                  <a:moveTo>
                    <a:pt x="0" y="1213092"/>
                  </a:moveTo>
                  <a:lnTo>
                    <a:pt x="0" y="918989"/>
                  </a:lnTo>
                </a:path>
                <a:path w="5951220" h="2400935">
                  <a:moveTo>
                    <a:pt x="0" y="918989"/>
                  </a:moveTo>
                  <a:lnTo>
                    <a:pt x="5950878" y="918989"/>
                  </a:lnTo>
                </a:path>
                <a:path w="5951220" h="2400935">
                  <a:moveTo>
                    <a:pt x="5950878" y="918989"/>
                  </a:moveTo>
                  <a:lnTo>
                    <a:pt x="5950878" y="1213092"/>
                  </a:lnTo>
                </a:path>
                <a:path w="5951220" h="2400935">
                  <a:moveTo>
                    <a:pt x="873197" y="575684"/>
                  </a:moveTo>
                  <a:lnTo>
                    <a:pt x="0" y="575684"/>
                  </a:lnTo>
                </a:path>
                <a:path w="5951220" h="2400935">
                  <a:moveTo>
                    <a:pt x="0" y="575684"/>
                  </a:moveTo>
                  <a:lnTo>
                    <a:pt x="0" y="0"/>
                  </a:lnTo>
                </a:path>
                <a:path w="5951220" h="2400935">
                  <a:moveTo>
                    <a:pt x="0" y="0"/>
                  </a:moveTo>
                  <a:lnTo>
                    <a:pt x="873197" y="0"/>
                  </a:lnTo>
                </a:path>
                <a:path w="5951220" h="2400935">
                  <a:moveTo>
                    <a:pt x="873197" y="0"/>
                  </a:moveTo>
                  <a:lnTo>
                    <a:pt x="873197" y="575684"/>
                  </a:lnTo>
                </a:path>
                <a:path w="5951220" h="2400935">
                  <a:moveTo>
                    <a:pt x="2137441" y="575684"/>
                  </a:moveTo>
                  <a:lnTo>
                    <a:pt x="1264226" y="575684"/>
                  </a:lnTo>
                </a:path>
                <a:path w="5951220" h="2400935">
                  <a:moveTo>
                    <a:pt x="1264226" y="575684"/>
                  </a:moveTo>
                  <a:lnTo>
                    <a:pt x="1264226" y="0"/>
                  </a:lnTo>
                </a:path>
                <a:path w="5951220" h="2400935">
                  <a:moveTo>
                    <a:pt x="1264226" y="0"/>
                  </a:moveTo>
                  <a:lnTo>
                    <a:pt x="2137441" y="0"/>
                  </a:lnTo>
                </a:path>
                <a:path w="5951220" h="2400935">
                  <a:moveTo>
                    <a:pt x="2137441" y="0"/>
                  </a:moveTo>
                  <a:lnTo>
                    <a:pt x="2137441" y="575684"/>
                  </a:lnTo>
                </a:path>
                <a:path w="5951220" h="2400935">
                  <a:moveTo>
                    <a:pt x="3400180" y="575684"/>
                  </a:moveTo>
                  <a:lnTo>
                    <a:pt x="2528894" y="575684"/>
                  </a:lnTo>
                </a:path>
                <a:path w="5951220" h="2400935">
                  <a:moveTo>
                    <a:pt x="2528894" y="575684"/>
                  </a:moveTo>
                  <a:lnTo>
                    <a:pt x="2528894" y="0"/>
                  </a:lnTo>
                </a:path>
                <a:path w="5951220" h="2400935">
                  <a:moveTo>
                    <a:pt x="2528894" y="0"/>
                  </a:moveTo>
                  <a:lnTo>
                    <a:pt x="3400179" y="0"/>
                  </a:lnTo>
                </a:path>
                <a:path w="5951220" h="2400935">
                  <a:moveTo>
                    <a:pt x="3400179" y="0"/>
                  </a:moveTo>
                  <a:lnTo>
                    <a:pt x="3400180" y="575684"/>
                  </a:lnTo>
                </a:path>
                <a:path w="5951220" h="2400935">
                  <a:moveTo>
                    <a:pt x="5950878" y="575684"/>
                  </a:moveTo>
                  <a:lnTo>
                    <a:pt x="5077685" y="575684"/>
                  </a:lnTo>
                </a:path>
                <a:path w="5951220" h="2400935">
                  <a:moveTo>
                    <a:pt x="5077685" y="575684"/>
                  </a:moveTo>
                  <a:lnTo>
                    <a:pt x="5077685" y="0"/>
                  </a:lnTo>
                </a:path>
                <a:path w="5951220" h="2400935">
                  <a:moveTo>
                    <a:pt x="5077685" y="0"/>
                  </a:moveTo>
                  <a:lnTo>
                    <a:pt x="5950878" y="0"/>
                  </a:lnTo>
                </a:path>
                <a:path w="5951220" h="2400935">
                  <a:moveTo>
                    <a:pt x="5950878" y="0"/>
                  </a:moveTo>
                  <a:lnTo>
                    <a:pt x="5950878" y="575684"/>
                  </a:lnTo>
                </a:path>
              </a:pathLst>
            </a:custGeom>
            <a:ln w="10874">
              <a:solidFill>
                <a:srgbClr val="000000"/>
              </a:solidFill>
            </a:ln>
          </p:spPr>
          <p:txBody>
            <a:bodyPr wrap="square" lIns="0" tIns="0" rIns="0" bIns="0" rtlCol="0"/>
            <a:lstStyle/>
            <a:p>
              <a:endParaRPr/>
            </a:p>
          </p:txBody>
        </p:sp>
        <p:pic>
          <p:nvPicPr>
            <p:cNvPr id="5" name="object 5"/>
            <p:cNvPicPr/>
            <p:nvPr/>
          </p:nvPicPr>
          <p:blipFill>
            <a:blip r:embed="rId2" cstate="print"/>
            <a:stretch>
              <a:fillRect/>
            </a:stretch>
          </p:blipFill>
          <p:spPr>
            <a:xfrm>
              <a:off x="5488051" y="2980169"/>
              <a:ext cx="870861" cy="119474"/>
            </a:xfrm>
            <a:prstGeom prst="rect">
              <a:avLst/>
            </a:prstGeom>
          </p:spPr>
        </p:pic>
        <p:sp>
          <p:nvSpPr>
            <p:cNvPr id="6" name="object 6"/>
            <p:cNvSpPr/>
            <p:nvPr/>
          </p:nvSpPr>
          <p:spPr>
            <a:xfrm>
              <a:off x="5638105" y="3895546"/>
              <a:ext cx="109220" cy="114935"/>
            </a:xfrm>
            <a:custGeom>
              <a:avLst/>
              <a:gdLst/>
              <a:ahLst/>
              <a:cxnLst/>
              <a:rect l="l" t="t" r="r" b="b"/>
              <a:pathLst>
                <a:path w="109220" h="114935">
                  <a:moveTo>
                    <a:pt x="108725" y="0"/>
                  </a:moveTo>
                  <a:lnTo>
                    <a:pt x="88590" y="0"/>
                  </a:lnTo>
                  <a:lnTo>
                    <a:pt x="61674" y="79734"/>
                  </a:lnTo>
                  <a:lnTo>
                    <a:pt x="58071" y="87002"/>
                  </a:lnTo>
                  <a:lnTo>
                    <a:pt x="54256" y="97872"/>
                  </a:lnTo>
                  <a:lnTo>
                    <a:pt x="50653" y="87002"/>
                  </a:lnTo>
                  <a:lnTo>
                    <a:pt x="48746" y="79734"/>
                  </a:lnTo>
                  <a:lnTo>
                    <a:pt x="21829" y="0"/>
                  </a:lnTo>
                  <a:lnTo>
                    <a:pt x="0" y="0"/>
                  </a:lnTo>
                  <a:lnTo>
                    <a:pt x="0" y="114441"/>
                  </a:lnTo>
                  <a:lnTo>
                    <a:pt x="14411" y="114441"/>
                  </a:lnTo>
                  <a:lnTo>
                    <a:pt x="14411" y="16061"/>
                  </a:lnTo>
                  <a:lnTo>
                    <a:pt x="47050" y="114441"/>
                  </a:lnTo>
                  <a:lnTo>
                    <a:pt x="61674" y="114441"/>
                  </a:lnTo>
                  <a:lnTo>
                    <a:pt x="94313" y="18137"/>
                  </a:lnTo>
                  <a:lnTo>
                    <a:pt x="94313" y="114441"/>
                  </a:lnTo>
                  <a:lnTo>
                    <a:pt x="108725" y="114441"/>
                  </a:lnTo>
                  <a:lnTo>
                    <a:pt x="108725" y="0"/>
                  </a:lnTo>
                  <a:close/>
                </a:path>
              </a:pathLst>
            </a:custGeom>
            <a:solidFill>
              <a:srgbClr val="000000"/>
            </a:solidFill>
          </p:spPr>
          <p:txBody>
            <a:bodyPr wrap="square" lIns="0" tIns="0" rIns="0" bIns="0" rtlCol="0"/>
            <a:lstStyle/>
            <a:p>
              <a:endParaRPr/>
            </a:p>
          </p:txBody>
        </p:sp>
        <p:sp>
          <p:nvSpPr>
            <p:cNvPr id="7" name="object 7"/>
            <p:cNvSpPr/>
            <p:nvPr/>
          </p:nvSpPr>
          <p:spPr>
            <a:xfrm>
              <a:off x="5638105" y="3895546"/>
              <a:ext cx="109220" cy="114935"/>
            </a:xfrm>
            <a:custGeom>
              <a:avLst/>
              <a:gdLst/>
              <a:ahLst/>
              <a:cxnLst/>
              <a:rect l="l" t="t" r="r" b="b"/>
              <a:pathLst>
                <a:path w="109220" h="114935">
                  <a:moveTo>
                    <a:pt x="0" y="0"/>
                  </a:moveTo>
                  <a:lnTo>
                    <a:pt x="21829" y="0"/>
                  </a:lnTo>
                  <a:lnTo>
                    <a:pt x="48746" y="79734"/>
                  </a:lnTo>
                  <a:lnTo>
                    <a:pt x="50653" y="87002"/>
                  </a:lnTo>
                  <a:lnTo>
                    <a:pt x="54256" y="97872"/>
                  </a:lnTo>
                  <a:lnTo>
                    <a:pt x="58071" y="87002"/>
                  </a:lnTo>
                  <a:lnTo>
                    <a:pt x="61674" y="79734"/>
                  </a:lnTo>
                  <a:lnTo>
                    <a:pt x="88590" y="0"/>
                  </a:lnTo>
                  <a:lnTo>
                    <a:pt x="108725" y="0"/>
                  </a:lnTo>
                  <a:lnTo>
                    <a:pt x="108725" y="114441"/>
                  </a:lnTo>
                  <a:lnTo>
                    <a:pt x="94313" y="114441"/>
                  </a:lnTo>
                  <a:lnTo>
                    <a:pt x="94313" y="18137"/>
                  </a:lnTo>
                  <a:lnTo>
                    <a:pt x="61674" y="114441"/>
                  </a:lnTo>
                  <a:lnTo>
                    <a:pt x="47050" y="114441"/>
                  </a:lnTo>
                  <a:lnTo>
                    <a:pt x="14411" y="16061"/>
                  </a:lnTo>
                  <a:lnTo>
                    <a:pt x="14411" y="114441"/>
                  </a:lnTo>
                  <a:lnTo>
                    <a:pt x="0" y="114441"/>
                  </a:lnTo>
                  <a:lnTo>
                    <a:pt x="0" y="0"/>
                  </a:lnTo>
                  <a:close/>
                </a:path>
              </a:pathLst>
            </a:custGeom>
            <a:ln w="3175">
              <a:solidFill>
                <a:srgbClr val="000000"/>
              </a:solidFill>
            </a:ln>
          </p:spPr>
          <p:txBody>
            <a:bodyPr wrap="square" lIns="0" tIns="0" rIns="0" bIns="0" rtlCol="0"/>
            <a:lstStyle/>
            <a:p>
              <a:endParaRPr/>
            </a:p>
          </p:txBody>
        </p:sp>
        <p:sp>
          <p:nvSpPr>
            <p:cNvPr id="8" name="object 8"/>
            <p:cNvSpPr/>
            <p:nvPr/>
          </p:nvSpPr>
          <p:spPr>
            <a:xfrm>
              <a:off x="5765057" y="3924554"/>
              <a:ext cx="76200" cy="86995"/>
            </a:xfrm>
            <a:custGeom>
              <a:avLst/>
              <a:gdLst/>
              <a:ahLst/>
              <a:cxnLst/>
              <a:rect l="l" t="t" r="r" b="b"/>
              <a:pathLst>
                <a:path w="76200" h="86995">
                  <a:moveTo>
                    <a:pt x="47050" y="0"/>
                  </a:moveTo>
                  <a:lnTo>
                    <a:pt x="3602" y="25363"/>
                  </a:lnTo>
                  <a:lnTo>
                    <a:pt x="0" y="43479"/>
                  </a:lnTo>
                  <a:lnTo>
                    <a:pt x="3602" y="61617"/>
                  </a:lnTo>
                  <a:lnTo>
                    <a:pt x="10808" y="76110"/>
                  </a:lnTo>
                  <a:lnTo>
                    <a:pt x="23313" y="83357"/>
                  </a:lnTo>
                  <a:lnTo>
                    <a:pt x="39844" y="86980"/>
                  </a:lnTo>
                  <a:lnTo>
                    <a:pt x="55952" y="83357"/>
                  </a:lnTo>
                  <a:lnTo>
                    <a:pt x="66606" y="76110"/>
                  </a:lnTo>
                  <a:lnTo>
                    <a:pt x="39844" y="76110"/>
                  </a:lnTo>
                  <a:lnTo>
                    <a:pt x="32638" y="74564"/>
                  </a:lnTo>
                  <a:lnTo>
                    <a:pt x="14411" y="47103"/>
                  </a:lnTo>
                  <a:lnTo>
                    <a:pt x="76086" y="47103"/>
                  </a:lnTo>
                  <a:lnTo>
                    <a:pt x="76086" y="43479"/>
                  </a:lnTo>
                  <a:lnTo>
                    <a:pt x="75238" y="36233"/>
                  </a:lnTo>
                  <a:lnTo>
                    <a:pt x="14411" y="36233"/>
                  </a:lnTo>
                  <a:lnTo>
                    <a:pt x="15895" y="26910"/>
                  </a:lnTo>
                  <a:lnTo>
                    <a:pt x="19498" y="21739"/>
                  </a:lnTo>
                  <a:lnTo>
                    <a:pt x="25220" y="16040"/>
                  </a:lnTo>
                  <a:lnTo>
                    <a:pt x="32638" y="12416"/>
                  </a:lnTo>
                  <a:lnTo>
                    <a:pt x="39844" y="10869"/>
                  </a:lnTo>
                  <a:lnTo>
                    <a:pt x="66761" y="10869"/>
                  </a:lnTo>
                  <a:lnTo>
                    <a:pt x="61462" y="5170"/>
                  </a:lnTo>
                  <a:lnTo>
                    <a:pt x="54256" y="3623"/>
                  </a:lnTo>
                  <a:lnTo>
                    <a:pt x="47050" y="0"/>
                  </a:lnTo>
                  <a:close/>
                </a:path>
                <a:path w="76200" h="86995">
                  <a:moveTo>
                    <a:pt x="61462" y="57994"/>
                  </a:moveTo>
                  <a:lnTo>
                    <a:pt x="57859" y="65241"/>
                  </a:lnTo>
                  <a:lnTo>
                    <a:pt x="50653" y="72487"/>
                  </a:lnTo>
                  <a:lnTo>
                    <a:pt x="39844" y="76110"/>
                  </a:lnTo>
                  <a:lnTo>
                    <a:pt x="66606" y="76110"/>
                  </a:lnTo>
                  <a:lnTo>
                    <a:pt x="68880" y="74564"/>
                  </a:lnTo>
                  <a:lnTo>
                    <a:pt x="76086" y="60049"/>
                  </a:lnTo>
                  <a:lnTo>
                    <a:pt x="61462" y="57994"/>
                  </a:lnTo>
                  <a:close/>
                </a:path>
                <a:path w="76200" h="86995">
                  <a:moveTo>
                    <a:pt x="66761" y="10869"/>
                  </a:moveTo>
                  <a:lnTo>
                    <a:pt x="39844" y="10869"/>
                  </a:lnTo>
                  <a:lnTo>
                    <a:pt x="44931" y="12416"/>
                  </a:lnTo>
                  <a:lnTo>
                    <a:pt x="52137" y="14493"/>
                  </a:lnTo>
                  <a:lnTo>
                    <a:pt x="55952" y="19663"/>
                  </a:lnTo>
                  <a:lnTo>
                    <a:pt x="59555" y="23286"/>
                  </a:lnTo>
                  <a:lnTo>
                    <a:pt x="61462" y="28986"/>
                  </a:lnTo>
                  <a:lnTo>
                    <a:pt x="61462" y="36233"/>
                  </a:lnTo>
                  <a:lnTo>
                    <a:pt x="75238" y="36233"/>
                  </a:lnTo>
                  <a:lnTo>
                    <a:pt x="73967" y="25363"/>
                  </a:lnTo>
                  <a:lnTo>
                    <a:pt x="66761" y="10869"/>
                  </a:lnTo>
                  <a:close/>
                </a:path>
              </a:pathLst>
            </a:custGeom>
            <a:solidFill>
              <a:srgbClr val="000000"/>
            </a:solidFill>
          </p:spPr>
          <p:txBody>
            <a:bodyPr wrap="square" lIns="0" tIns="0" rIns="0" bIns="0" rtlCol="0"/>
            <a:lstStyle/>
            <a:p>
              <a:endParaRPr/>
            </a:p>
          </p:txBody>
        </p:sp>
        <p:sp>
          <p:nvSpPr>
            <p:cNvPr id="9" name="object 9"/>
            <p:cNvSpPr/>
            <p:nvPr/>
          </p:nvSpPr>
          <p:spPr>
            <a:xfrm>
              <a:off x="5765057" y="3924554"/>
              <a:ext cx="76200" cy="86995"/>
            </a:xfrm>
            <a:custGeom>
              <a:avLst/>
              <a:gdLst/>
              <a:ahLst/>
              <a:cxnLst/>
              <a:rect l="l" t="t" r="r" b="b"/>
              <a:pathLst>
                <a:path w="76200" h="86995">
                  <a:moveTo>
                    <a:pt x="39844" y="10869"/>
                  </a:moveTo>
                  <a:lnTo>
                    <a:pt x="14411" y="36233"/>
                  </a:lnTo>
                  <a:lnTo>
                    <a:pt x="61462" y="36233"/>
                  </a:lnTo>
                  <a:lnTo>
                    <a:pt x="61462" y="28986"/>
                  </a:lnTo>
                  <a:lnTo>
                    <a:pt x="59555" y="23286"/>
                  </a:lnTo>
                  <a:lnTo>
                    <a:pt x="55952" y="19663"/>
                  </a:lnTo>
                  <a:lnTo>
                    <a:pt x="52137" y="14493"/>
                  </a:lnTo>
                  <a:lnTo>
                    <a:pt x="44931" y="12416"/>
                  </a:lnTo>
                  <a:lnTo>
                    <a:pt x="39844" y="10869"/>
                  </a:lnTo>
                  <a:close/>
                </a:path>
                <a:path w="76200" h="86995">
                  <a:moveTo>
                    <a:pt x="30519" y="0"/>
                  </a:moveTo>
                  <a:lnTo>
                    <a:pt x="47050" y="0"/>
                  </a:lnTo>
                  <a:lnTo>
                    <a:pt x="54256" y="3623"/>
                  </a:lnTo>
                  <a:lnTo>
                    <a:pt x="61462" y="5170"/>
                  </a:lnTo>
                  <a:lnTo>
                    <a:pt x="66761" y="10869"/>
                  </a:lnTo>
                  <a:lnTo>
                    <a:pt x="73967" y="25363"/>
                  </a:lnTo>
                  <a:lnTo>
                    <a:pt x="76086" y="43479"/>
                  </a:lnTo>
                  <a:lnTo>
                    <a:pt x="76086" y="47103"/>
                  </a:lnTo>
                  <a:lnTo>
                    <a:pt x="14411" y="47103"/>
                  </a:lnTo>
                  <a:lnTo>
                    <a:pt x="15895" y="55917"/>
                  </a:lnTo>
                  <a:lnTo>
                    <a:pt x="39844" y="76110"/>
                  </a:lnTo>
                  <a:lnTo>
                    <a:pt x="50653" y="72487"/>
                  </a:lnTo>
                  <a:lnTo>
                    <a:pt x="57859" y="65241"/>
                  </a:lnTo>
                  <a:lnTo>
                    <a:pt x="61462" y="57994"/>
                  </a:lnTo>
                  <a:lnTo>
                    <a:pt x="76086" y="60049"/>
                  </a:lnTo>
                  <a:lnTo>
                    <a:pt x="68880" y="74564"/>
                  </a:lnTo>
                  <a:lnTo>
                    <a:pt x="55952" y="83357"/>
                  </a:lnTo>
                  <a:lnTo>
                    <a:pt x="39844" y="86980"/>
                  </a:lnTo>
                  <a:lnTo>
                    <a:pt x="23313" y="83357"/>
                  </a:lnTo>
                  <a:lnTo>
                    <a:pt x="10808" y="76110"/>
                  </a:lnTo>
                  <a:lnTo>
                    <a:pt x="3602" y="61617"/>
                  </a:lnTo>
                  <a:lnTo>
                    <a:pt x="0" y="43479"/>
                  </a:lnTo>
                  <a:lnTo>
                    <a:pt x="3602" y="25363"/>
                  </a:lnTo>
                  <a:lnTo>
                    <a:pt x="10808" y="10869"/>
                  </a:lnTo>
                  <a:lnTo>
                    <a:pt x="15895" y="7246"/>
                  </a:lnTo>
                  <a:lnTo>
                    <a:pt x="30519" y="0"/>
                  </a:lnTo>
                  <a:close/>
                </a:path>
              </a:pathLst>
            </a:custGeom>
            <a:ln w="3175">
              <a:solidFill>
                <a:srgbClr val="000000"/>
              </a:solidFill>
            </a:ln>
          </p:spPr>
          <p:txBody>
            <a:bodyPr wrap="square" lIns="0" tIns="0" rIns="0" bIns="0" rtlCol="0"/>
            <a:lstStyle/>
            <a:p>
              <a:endParaRPr/>
            </a:p>
          </p:txBody>
        </p:sp>
        <p:sp>
          <p:nvSpPr>
            <p:cNvPr id="10" name="object 10"/>
            <p:cNvSpPr/>
            <p:nvPr/>
          </p:nvSpPr>
          <p:spPr>
            <a:xfrm>
              <a:off x="5859159" y="3924554"/>
              <a:ext cx="113030" cy="85725"/>
            </a:xfrm>
            <a:custGeom>
              <a:avLst/>
              <a:gdLst/>
              <a:ahLst/>
              <a:cxnLst/>
              <a:rect l="l" t="t" r="r" b="b"/>
              <a:pathLst>
                <a:path w="113029" h="85725">
                  <a:moveTo>
                    <a:pt x="94313" y="0"/>
                  </a:moveTo>
                  <a:lnTo>
                    <a:pt x="87107" y="0"/>
                  </a:lnTo>
                  <a:lnTo>
                    <a:pt x="72483" y="3623"/>
                  </a:lnTo>
                  <a:lnTo>
                    <a:pt x="61674" y="14493"/>
                  </a:lnTo>
                  <a:lnTo>
                    <a:pt x="58071" y="8793"/>
                  </a:lnTo>
                  <a:lnTo>
                    <a:pt x="52349" y="3623"/>
                  </a:lnTo>
                  <a:lnTo>
                    <a:pt x="37937" y="0"/>
                  </a:lnTo>
                  <a:lnTo>
                    <a:pt x="23313" y="3623"/>
                  </a:lnTo>
                  <a:lnTo>
                    <a:pt x="16107" y="7246"/>
                  </a:lnTo>
                  <a:lnTo>
                    <a:pt x="12504" y="12416"/>
                  </a:lnTo>
                  <a:lnTo>
                    <a:pt x="12504" y="1546"/>
                  </a:lnTo>
                  <a:lnTo>
                    <a:pt x="0" y="1546"/>
                  </a:lnTo>
                  <a:lnTo>
                    <a:pt x="0" y="85434"/>
                  </a:lnTo>
                  <a:lnTo>
                    <a:pt x="14623" y="85434"/>
                  </a:lnTo>
                  <a:lnTo>
                    <a:pt x="14623" y="26910"/>
                  </a:lnTo>
                  <a:lnTo>
                    <a:pt x="19710" y="19663"/>
                  </a:lnTo>
                  <a:lnTo>
                    <a:pt x="25432" y="14493"/>
                  </a:lnTo>
                  <a:lnTo>
                    <a:pt x="34334" y="12416"/>
                  </a:lnTo>
                  <a:lnTo>
                    <a:pt x="39844" y="12416"/>
                  </a:lnTo>
                  <a:lnTo>
                    <a:pt x="43659" y="14493"/>
                  </a:lnTo>
                  <a:lnTo>
                    <a:pt x="47262" y="18116"/>
                  </a:lnTo>
                  <a:lnTo>
                    <a:pt x="48746" y="23286"/>
                  </a:lnTo>
                  <a:lnTo>
                    <a:pt x="48746" y="85434"/>
                  </a:lnTo>
                  <a:lnTo>
                    <a:pt x="63158" y="85434"/>
                  </a:lnTo>
                  <a:lnTo>
                    <a:pt x="63158" y="23286"/>
                  </a:lnTo>
                  <a:lnTo>
                    <a:pt x="72483" y="14493"/>
                  </a:lnTo>
                  <a:lnTo>
                    <a:pt x="77782" y="12416"/>
                  </a:lnTo>
                  <a:lnTo>
                    <a:pt x="88590" y="12416"/>
                  </a:lnTo>
                  <a:lnTo>
                    <a:pt x="95796" y="16040"/>
                  </a:lnTo>
                  <a:lnTo>
                    <a:pt x="97916" y="19663"/>
                  </a:lnTo>
                  <a:lnTo>
                    <a:pt x="97916" y="85434"/>
                  </a:lnTo>
                  <a:lnTo>
                    <a:pt x="112540" y="85434"/>
                  </a:lnTo>
                  <a:lnTo>
                    <a:pt x="112540" y="18116"/>
                  </a:lnTo>
                  <a:lnTo>
                    <a:pt x="105122" y="7246"/>
                  </a:lnTo>
                  <a:lnTo>
                    <a:pt x="101519" y="3623"/>
                  </a:lnTo>
                  <a:lnTo>
                    <a:pt x="94313" y="0"/>
                  </a:lnTo>
                  <a:close/>
                </a:path>
              </a:pathLst>
            </a:custGeom>
            <a:solidFill>
              <a:srgbClr val="000000"/>
            </a:solidFill>
          </p:spPr>
          <p:txBody>
            <a:bodyPr wrap="square" lIns="0" tIns="0" rIns="0" bIns="0" rtlCol="0"/>
            <a:lstStyle/>
            <a:p>
              <a:endParaRPr/>
            </a:p>
          </p:txBody>
        </p:sp>
        <p:sp>
          <p:nvSpPr>
            <p:cNvPr id="11" name="object 11"/>
            <p:cNvSpPr/>
            <p:nvPr/>
          </p:nvSpPr>
          <p:spPr>
            <a:xfrm>
              <a:off x="5859159" y="3924554"/>
              <a:ext cx="113030" cy="85725"/>
            </a:xfrm>
            <a:custGeom>
              <a:avLst/>
              <a:gdLst/>
              <a:ahLst/>
              <a:cxnLst/>
              <a:rect l="l" t="t" r="r" b="b"/>
              <a:pathLst>
                <a:path w="113029" h="85725">
                  <a:moveTo>
                    <a:pt x="37937" y="0"/>
                  </a:moveTo>
                  <a:lnTo>
                    <a:pt x="52349" y="3623"/>
                  </a:lnTo>
                  <a:lnTo>
                    <a:pt x="58071" y="8793"/>
                  </a:lnTo>
                  <a:lnTo>
                    <a:pt x="61674" y="14493"/>
                  </a:lnTo>
                  <a:lnTo>
                    <a:pt x="72483" y="3623"/>
                  </a:lnTo>
                  <a:lnTo>
                    <a:pt x="87107" y="0"/>
                  </a:lnTo>
                  <a:lnTo>
                    <a:pt x="94313" y="0"/>
                  </a:lnTo>
                  <a:lnTo>
                    <a:pt x="101519" y="3623"/>
                  </a:lnTo>
                  <a:lnTo>
                    <a:pt x="105122" y="7246"/>
                  </a:lnTo>
                  <a:lnTo>
                    <a:pt x="112540" y="18116"/>
                  </a:lnTo>
                  <a:lnTo>
                    <a:pt x="112540" y="85434"/>
                  </a:lnTo>
                  <a:lnTo>
                    <a:pt x="97916" y="85434"/>
                  </a:lnTo>
                  <a:lnTo>
                    <a:pt x="97916" y="19663"/>
                  </a:lnTo>
                  <a:lnTo>
                    <a:pt x="95796" y="16040"/>
                  </a:lnTo>
                  <a:lnTo>
                    <a:pt x="88590" y="12416"/>
                  </a:lnTo>
                  <a:lnTo>
                    <a:pt x="77782" y="12416"/>
                  </a:lnTo>
                  <a:lnTo>
                    <a:pt x="72483" y="14493"/>
                  </a:lnTo>
                  <a:lnTo>
                    <a:pt x="63158" y="23286"/>
                  </a:lnTo>
                  <a:lnTo>
                    <a:pt x="63158" y="85434"/>
                  </a:lnTo>
                  <a:lnTo>
                    <a:pt x="48746" y="85434"/>
                  </a:lnTo>
                  <a:lnTo>
                    <a:pt x="48746" y="23286"/>
                  </a:lnTo>
                  <a:lnTo>
                    <a:pt x="34334" y="12416"/>
                  </a:lnTo>
                  <a:lnTo>
                    <a:pt x="25432" y="14493"/>
                  </a:lnTo>
                  <a:lnTo>
                    <a:pt x="19710" y="19663"/>
                  </a:lnTo>
                  <a:lnTo>
                    <a:pt x="14623" y="26910"/>
                  </a:lnTo>
                  <a:lnTo>
                    <a:pt x="14623" y="85434"/>
                  </a:lnTo>
                  <a:lnTo>
                    <a:pt x="0" y="85434"/>
                  </a:lnTo>
                  <a:lnTo>
                    <a:pt x="0" y="1546"/>
                  </a:lnTo>
                  <a:lnTo>
                    <a:pt x="12504" y="1546"/>
                  </a:lnTo>
                  <a:lnTo>
                    <a:pt x="12504" y="12416"/>
                  </a:lnTo>
                  <a:lnTo>
                    <a:pt x="16107" y="7246"/>
                  </a:lnTo>
                  <a:lnTo>
                    <a:pt x="23313" y="3623"/>
                  </a:lnTo>
                  <a:lnTo>
                    <a:pt x="37937" y="0"/>
                  </a:lnTo>
                  <a:close/>
                </a:path>
              </a:pathLst>
            </a:custGeom>
            <a:ln w="3175">
              <a:solidFill>
                <a:srgbClr val="000000"/>
              </a:solidFill>
            </a:ln>
          </p:spPr>
          <p:txBody>
            <a:bodyPr wrap="square" lIns="0" tIns="0" rIns="0" bIns="0" rtlCol="0"/>
            <a:lstStyle/>
            <a:p>
              <a:endParaRPr/>
            </a:p>
          </p:txBody>
        </p:sp>
        <p:sp>
          <p:nvSpPr>
            <p:cNvPr id="12" name="object 12"/>
            <p:cNvSpPr/>
            <p:nvPr/>
          </p:nvSpPr>
          <p:spPr>
            <a:xfrm>
              <a:off x="5987594" y="3924554"/>
              <a:ext cx="78105" cy="86995"/>
            </a:xfrm>
            <a:custGeom>
              <a:avLst/>
              <a:gdLst/>
              <a:ahLst/>
              <a:cxnLst/>
              <a:rect l="l" t="t" r="r" b="b"/>
              <a:pathLst>
                <a:path w="78104" h="86995">
                  <a:moveTo>
                    <a:pt x="47262" y="0"/>
                  </a:moveTo>
                  <a:lnTo>
                    <a:pt x="3602" y="23286"/>
                  </a:lnTo>
                  <a:lnTo>
                    <a:pt x="0" y="43479"/>
                  </a:lnTo>
                  <a:lnTo>
                    <a:pt x="2119" y="61617"/>
                  </a:lnTo>
                  <a:lnTo>
                    <a:pt x="11020" y="76110"/>
                  </a:lnTo>
                  <a:lnTo>
                    <a:pt x="16743" y="81810"/>
                  </a:lnTo>
                  <a:lnTo>
                    <a:pt x="23313" y="83357"/>
                  </a:lnTo>
                  <a:lnTo>
                    <a:pt x="30731" y="86980"/>
                  </a:lnTo>
                  <a:lnTo>
                    <a:pt x="45143" y="86980"/>
                  </a:lnTo>
                  <a:lnTo>
                    <a:pt x="52349" y="85434"/>
                  </a:lnTo>
                  <a:lnTo>
                    <a:pt x="58071" y="81810"/>
                  </a:lnTo>
                  <a:lnTo>
                    <a:pt x="64679" y="76110"/>
                  </a:lnTo>
                  <a:lnTo>
                    <a:pt x="37937" y="76110"/>
                  </a:lnTo>
                  <a:lnTo>
                    <a:pt x="25432" y="72487"/>
                  </a:lnTo>
                  <a:lnTo>
                    <a:pt x="18226" y="61617"/>
                  </a:lnTo>
                  <a:lnTo>
                    <a:pt x="14623" y="43479"/>
                  </a:lnTo>
                  <a:lnTo>
                    <a:pt x="18226" y="25363"/>
                  </a:lnTo>
                  <a:lnTo>
                    <a:pt x="25432" y="14493"/>
                  </a:lnTo>
                  <a:lnTo>
                    <a:pt x="37937" y="10869"/>
                  </a:lnTo>
                  <a:lnTo>
                    <a:pt x="66973" y="10869"/>
                  </a:lnTo>
                  <a:lnTo>
                    <a:pt x="61674" y="5170"/>
                  </a:lnTo>
                  <a:lnTo>
                    <a:pt x="54468" y="3623"/>
                  </a:lnTo>
                  <a:lnTo>
                    <a:pt x="47262" y="0"/>
                  </a:lnTo>
                  <a:close/>
                </a:path>
                <a:path w="78104" h="86995">
                  <a:moveTo>
                    <a:pt x="66973" y="10869"/>
                  </a:moveTo>
                  <a:lnTo>
                    <a:pt x="37937" y="10869"/>
                  </a:lnTo>
                  <a:lnTo>
                    <a:pt x="50865" y="14493"/>
                  </a:lnTo>
                  <a:lnTo>
                    <a:pt x="59555" y="25363"/>
                  </a:lnTo>
                  <a:lnTo>
                    <a:pt x="63158" y="43479"/>
                  </a:lnTo>
                  <a:lnTo>
                    <a:pt x="59555" y="61617"/>
                  </a:lnTo>
                  <a:lnTo>
                    <a:pt x="50865" y="72487"/>
                  </a:lnTo>
                  <a:lnTo>
                    <a:pt x="37937" y="76110"/>
                  </a:lnTo>
                  <a:lnTo>
                    <a:pt x="64679" y="76110"/>
                  </a:lnTo>
                  <a:lnTo>
                    <a:pt x="68880" y="72487"/>
                  </a:lnTo>
                  <a:lnTo>
                    <a:pt x="76298" y="60049"/>
                  </a:lnTo>
                  <a:lnTo>
                    <a:pt x="77782" y="41424"/>
                  </a:lnTo>
                  <a:lnTo>
                    <a:pt x="74179" y="25363"/>
                  </a:lnTo>
                  <a:lnTo>
                    <a:pt x="66973" y="10869"/>
                  </a:lnTo>
                  <a:close/>
                </a:path>
              </a:pathLst>
            </a:custGeom>
            <a:solidFill>
              <a:srgbClr val="000000"/>
            </a:solidFill>
          </p:spPr>
          <p:txBody>
            <a:bodyPr wrap="square" lIns="0" tIns="0" rIns="0" bIns="0" rtlCol="0"/>
            <a:lstStyle/>
            <a:p>
              <a:endParaRPr/>
            </a:p>
          </p:txBody>
        </p:sp>
        <p:sp>
          <p:nvSpPr>
            <p:cNvPr id="13" name="object 13"/>
            <p:cNvSpPr/>
            <p:nvPr/>
          </p:nvSpPr>
          <p:spPr>
            <a:xfrm>
              <a:off x="5987594" y="3924554"/>
              <a:ext cx="78105" cy="86995"/>
            </a:xfrm>
            <a:custGeom>
              <a:avLst/>
              <a:gdLst/>
              <a:ahLst/>
              <a:cxnLst/>
              <a:rect l="l" t="t" r="r" b="b"/>
              <a:pathLst>
                <a:path w="78104" h="86995">
                  <a:moveTo>
                    <a:pt x="37937" y="10869"/>
                  </a:moveTo>
                  <a:lnTo>
                    <a:pt x="25432" y="14493"/>
                  </a:lnTo>
                  <a:lnTo>
                    <a:pt x="18226" y="25363"/>
                  </a:lnTo>
                  <a:lnTo>
                    <a:pt x="14623" y="43479"/>
                  </a:lnTo>
                  <a:lnTo>
                    <a:pt x="18226" y="61617"/>
                  </a:lnTo>
                  <a:lnTo>
                    <a:pt x="25432" y="72487"/>
                  </a:lnTo>
                  <a:lnTo>
                    <a:pt x="37937" y="76110"/>
                  </a:lnTo>
                  <a:lnTo>
                    <a:pt x="50865" y="72487"/>
                  </a:lnTo>
                  <a:lnTo>
                    <a:pt x="59555" y="61617"/>
                  </a:lnTo>
                  <a:lnTo>
                    <a:pt x="63158" y="43479"/>
                  </a:lnTo>
                  <a:lnTo>
                    <a:pt x="59555" y="25363"/>
                  </a:lnTo>
                  <a:lnTo>
                    <a:pt x="50865" y="14493"/>
                  </a:lnTo>
                  <a:lnTo>
                    <a:pt x="37937" y="10869"/>
                  </a:lnTo>
                  <a:close/>
                </a:path>
                <a:path w="78104" h="86995">
                  <a:moveTo>
                    <a:pt x="37937" y="0"/>
                  </a:moveTo>
                  <a:lnTo>
                    <a:pt x="47262" y="0"/>
                  </a:lnTo>
                  <a:lnTo>
                    <a:pt x="54468" y="3623"/>
                  </a:lnTo>
                  <a:lnTo>
                    <a:pt x="61674" y="5170"/>
                  </a:lnTo>
                  <a:lnTo>
                    <a:pt x="66973" y="10869"/>
                  </a:lnTo>
                  <a:lnTo>
                    <a:pt x="74179" y="25363"/>
                  </a:lnTo>
                  <a:lnTo>
                    <a:pt x="77782" y="41424"/>
                  </a:lnTo>
                  <a:lnTo>
                    <a:pt x="76298" y="60049"/>
                  </a:lnTo>
                  <a:lnTo>
                    <a:pt x="68880" y="72487"/>
                  </a:lnTo>
                  <a:lnTo>
                    <a:pt x="58071" y="81810"/>
                  </a:lnTo>
                  <a:lnTo>
                    <a:pt x="52349" y="85434"/>
                  </a:lnTo>
                  <a:lnTo>
                    <a:pt x="45143" y="86980"/>
                  </a:lnTo>
                  <a:lnTo>
                    <a:pt x="30731" y="86980"/>
                  </a:lnTo>
                  <a:lnTo>
                    <a:pt x="23313" y="83357"/>
                  </a:lnTo>
                  <a:lnTo>
                    <a:pt x="16743" y="81810"/>
                  </a:lnTo>
                  <a:lnTo>
                    <a:pt x="11020" y="76110"/>
                  </a:lnTo>
                  <a:lnTo>
                    <a:pt x="2119" y="61617"/>
                  </a:lnTo>
                  <a:lnTo>
                    <a:pt x="0" y="43479"/>
                  </a:lnTo>
                  <a:lnTo>
                    <a:pt x="3602" y="23286"/>
                  </a:lnTo>
                  <a:lnTo>
                    <a:pt x="12928" y="8793"/>
                  </a:lnTo>
                  <a:lnTo>
                    <a:pt x="19710" y="3623"/>
                  </a:lnTo>
                  <a:lnTo>
                    <a:pt x="37937" y="0"/>
                  </a:lnTo>
                  <a:close/>
                </a:path>
              </a:pathLst>
            </a:custGeom>
            <a:ln w="3175">
              <a:solidFill>
                <a:srgbClr val="000000"/>
              </a:solidFill>
            </a:ln>
          </p:spPr>
          <p:txBody>
            <a:bodyPr wrap="square" lIns="0" tIns="0" rIns="0" bIns="0" rtlCol="0"/>
            <a:lstStyle/>
            <a:p>
              <a:endParaRPr/>
            </a:p>
          </p:txBody>
        </p:sp>
        <p:sp>
          <p:nvSpPr>
            <p:cNvPr id="14" name="object 14"/>
            <p:cNvSpPr/>
            <p:nvPr/>
          </p:nvSpPr>
          <p:spPr>
            <a:xfrm>
              <a:off x="6081908" y="3924554"/>
              <a:ext cx="45720" cy="85725"/>
            </a:xfrm>
            <a:custGeom>
              <a:avLst/>
              <a:gdLst/>
              <a:ahLst/>
              <a:cxnLst/>
              <a:rect l="l" t="t" r="r" b="b"/>
              <a:pathLst>
                <a:path w="45720" h="85725">
                  <a:moveTo>
                    <a:pt x="34122" y="0"/>
                  </a:moveTo>
                  <a:lnTo>
                    <a:pt x="26916" y="0"/>
                  </a:lnTo>
                  <a:lnTo>
                    <a:pt x="19710" y="3623"/>
                  </a:lnTo>
                  <a:lnTo>
                    <a:pt x="12504" y="14493"/>
                  </a:lnTo>
                  <a:lnTo>
                    <a:pt x="12504" y="1546"/>
                  </a:lnTo>
                  <a:lnTo>
                    <a:pt x="0" y="1546"/>
                  </a:lnTo>
                  <a:lnTo>
                    <a:pt x="0" y="85434"/>
                  </a:lnTo>
                  <a:lnTo>
                    <a:pt x="14623" y="85434"/>
                  </a:lnTo>
                  <a:lnTo>
                    <a:pt x="14623" y="32609"/>
                  </a:lnTo>
                  <a:lnTo>
                    <a:pt x="16107" y="25363"/>
                  </a:lnTo>
                  <a:lnTo>
                    <a:pt x="18226" y="19663"/>
                  </a:lnTo>
                  <a:lnTo>
                    <a:pt x="21829" y="18116"/>
                  </a:lnTo>
                  <a:lnTo>
                    <a:pt x="25432" y="14493"/>
                  </a:lnTo>
                  <a:lnTo>
                    <a:pt x="29035" y="14493"/>
                  </a:lnTo>
                  <a:lnTo>
                    <a:pt x="39844" y="18116"/>
                  </a:lnTo>
                  <a:lnTo>
                    <a:pt x="45143" y="5170"/>
                  </a:lnTo>
                  <a:lnTo>
                    <a:pt x="39844" y="1546"/>
                  </a:lnTo>
                  <a:lnTo>
                    <a:pt x="34122" y="0"/>
                  </a:lnTo>
                  <a:close/>
                </a:path>
              </a:pathLst>
            </a:custGeom>
            <a:solidFill>
              <a:srgbClr val="000000"/>
            </a:solidFill>
          </p:spPr>
          <p:txBody>
            <a:bodyPr wrap="square" lIns="0" tIns="0" rIns="0" bIns="0" rtlCol="0"/>
            <a:lstStyle/>
            <a:p>
              <a:endParaRPr/>
            </a:p>
          </p:txBody>
        </p:sp>
        <p:sp>
          <p:nvSpPr>
            <p:cNvPr id="15" name="object 15"/>
            <p:cNvSpPr/>
            <p:nvPr/>
          </p:nvSpPr>
          <p:spPr>
            <a:xfrm>
              <a:off x="6081908" y="3924554"/>
              <a:ext cx="45720" cy="85725"/>
            </a:xfrm>
            <a:custGeom>
              <a:avLst/>
              <a:gdLst/>
              <a:ahLst/>
              <a:cxnLst/>
              <a:rect l="l" t="t" r="r" b="b"/>
              <a:pathLst>
                <a:path w="45720" h="85725">
                  <a:moveTo>
                    <a:pt x="26916" y="0"/>
                  </a:moveTo>
                  <a:lnTo>
                    <a:pt x="34122" y="0"/>
                  </a:lnTo>
                  <a:lnTo>
                    <a:pt x="39844" y="1546"/>
                  </a:lnTo>
                  <a:lnTo>
                    <a:pt x="45143" y="5170"/>
                  </a:lnTo>
                  <a:lnTo>
                    <a:pt x="39844" y="18116"/>
                  </a:lnTo>
                  <a:lnTo>
                    <a:pt x="29035" y="14493"/>
                  </a:lnTo>
                  <a:lnTo>
                    <a:pt x="25432" y="14493"/>
                  </a:lnTo>
                  <a:lnTo>
                    <a:pt x="21829" y="18116"/>
                  </a:lnTo>
                  <a:lnTo>
                    <a:pt x="18226" y="19663"/>
                  </a:lnTo>
                  <a:lnTo>
                    <a:pt x="16107" y="25363"/>
                  </a:lnTo>
                  <a:lnTo>
                    <a:pt x="14623" y="32609"/>
                  </a:lnTo>
                  <a:lnTo>
                    <a:pt x="14623" y="85434"/>
                  </a:lnTo>
                  <a:lnTo>
                    <a:pt x="0" y="85434"/>
                  </a:lnTo>
                  <a:lnTo>
                    <a:pt x="0" y="1546"/>
                  </a:lnTo>
                  <a:lnTo>
                    <a:pt x="12504" y="1546"/>
                  </a:lnTo>
                  <a:lnTo>
                    <a:pt x="12504" y="14493"/>
                  </a:lnTo>
                  <a:lnTo>
                    <a:pt x="19710" y="3623"/>
                  </a:lnTo>
                  <a:lnTo>
                    <a:pt x="26916" y="0"/>
                  </a:lnTo>
                  <a:close/>
                </a:path>
              </a:pathLst>
            </a:custGeom>
            <a:ln w="3175">
              <a:solidFill>
                <a:srgbClr val="000000"/>
              </a:solidFill>
            </a:ln>
          </p:spPr>
          <p:txBody>
            <a:bodyPr wrap="square" lIns="0" tIns="0" rIns="0" bIns="0" rtlCol="0"/>
            <a:lstStyle/>
            <a:p>
              <a:endParaRPr/>
            </a:p>
          </p:txBody>
        </p:sp>
        <p:sp>
          <p:nvSpPr>
            <p:cNvPr id="16" name="object 16"/>
            <p:cNvSpPr/>
            <p:nvPr/>
          </p:nvSpPr>
          <p:spPr>
            <a:xfrm>
              <a:off x="6127051" y="3926100"/>
              <a:ext cx="76200" cy="118110"/>
            </a:xfrm>
            <a:custGeom>
              <a:avLst/>
              <a:gdLst/>
              <a:ahLst/>
              <a:cxnLst/>
              <a:rect l="l" t="t" r="r" b="b"/>
              <a:pathLst>
                <a:path w="76200" h="118110">
                  <a:moveTo>
                    <a:pt x="76086" y="0"/>
                  </a:moveTo>
                  <a:lnTo>
                    <a:pt x="61674" y="0"/>
                  </a:lnTo>
                  <a:lnTo>
                    <a:pt x="43447" y="49179"/>
                  </a:lnTo>
                  <a:lnTo>
                    <a:pt x="41964" y="58502"/>
                  </a:lnTo>
                  <a:lnTo>
                    <a:pt x="38361" y="67317"/>
                  </a:lnTo>
                  <a:lnTo>
                    <a:pt x="36241" y="58502"/>
                  </a:lnTo>
                  <a:lnTo>
                    <a:pt x="14411" y="0"/>
                  </a:lnTo>
                  <a:lnTo>
                    <a:pt x="0" y="0"/>
                  </a:lnTo>
                  <a:lnTo>
                    <a:pt x="30943" y="83887"/>
                  </a:lnTo>
                  <a:lnTo>
                    <a:pt x="30943" y="87510"/>
                  </a:lnTo>
                  <a:lnTo>
                    <a:pt x="29035" y="92680"/>
                  </a:lnTo>
                  <a:lnTo>
                    <a:pt x="27340" y="96304"/>
                  </a:lnTo>
                  <a:lnTo>
                    <a:pt x="25220" y="98380"/>
                  </a:lnTo>
                  <a:lnTo>
                    <a:pt x="23737" y="102003"/>
                  </a:lnTo>
                  <a:lnTo>
                    <a:pt x="20134" y="103550"/>
                  </a:lnTo>
                  <a:lnTo>
                    <a:pt x="10808" y="103550"/>
                  </a:lnTo>
                  <a:lnTo>
                    <a:pt x="5722" y="102003"/>
                  </a:lnTo>
                  <a:lnTo>
                    <a:pt x="7205" y="116497"/>
                  </a:lnTo>
                  <a:lnTo>
                    <a:pt x="12928" y="116497"/>
                  </a:lnTo>
                  <a:lnTo>
                    <a:pt x="16531" y="118065"/>
                  </a:lnTo>
                  <a:lnTo>
                    <a:pt x="23737" y="116497"/>
                  </a:lnTo>
                  <a:lnTo>
                    <a:pt x="29035" y="114420"/>
                  </a:lnTo>
                  <a:lnTo>
                    <a:pt x="36241" y="103550"/>
                  </a:lnTo>
                  <a:lnTo>
                    <a:pt x="45567" y="85434"/>
                  </a:lnTo>
                  <a:lnTo>
                    <a:pt x="76086" y="0"/>
                  </a:lnTo>
                  <a:close/>
                </a:path>
              </a:pathLst>
            </a:custGeom>
            <a:solidFill>
              <a:srgbClr val="000000"/>
            </a:solidFill>
          </p:spPr>
          <p:txBody>
            <a:bodyPr wrap="square" lIns="0" tIns="0" rIns="0" bIns="0" rtlCol="0"/>
            <a:lstStyle/>
            <a:p>
              <a:endParaRPr/>
            </a:p>
          </p:txBody>
        </p:sp>
        <p:sp>
          <p:nvSpPr>
            <p:cNvPr id="17" name="object 17"/>
            <p:cNvSpPr/>
            <p:nvPr/>
          </p:nvSpPr>
          <p:spPr>
            <a:xfrm>
              <a:off x="6127051" y="3926100"/>
              <a:ext cx="76200" cy="118110"/>
            </a:xfrm>
            <a:custGeom>
              <a:avLst/>
              <a:gdLst/>
              <a:ahLst/>
              <a:cxnLst/>
              <a:rect l="l" t="t" r="r" b="b"/>
              <a:pathLst>
                <a:path w="76200" h="118110">
                  <a:moveTo>
                    <a:pt x="0" y="0"/>
                  </a:moveTo>
                  <a:lnTo>
                    <a:pt x="14411" y="0"/>
                  </a:lnTo>
                  <a:lnTo>
                    <a:pt x="32638" y="49179"/>
                  </a:lnTo>
                  <a:lnTo>
                    <a:pt x="36241" y="58502"/>
                  </a:lnTo>
                  <a:lnTo>
                    <a:pt x="38361" y="67317"/>
                  </a:lnTo>
                  <a:lnTo>
                    <a:pt x="41964" y="58502"/>
                  </a:lnTo>
                  <a:lnTo>
                    <a:pt x="43447" y="49179"/>
                  </a:lnTo>
                  <a:lnTo>
                    <a:pt x="61674" y="0"/>
                  </a:lnTo>
                  <a:lnTo>
                    <a:pt x="45567" y="85434"/>
                  </a:lnTo>
                  <a:lnTo>
                    <a:pt x="16531" y="118065"/>
                  </a:lnTo>
                  <a:lnTo>
                    <a:pt x="12928" y="116497"/>
                  </a:lnTo>
                  <a:lnTo>
                    <a:pt x="7205" y="116497"/>
                  </a:lnTo>
                  <a:lnTo>
                    <a:pt x="5722" y="102003"/>
                  </a:lnTo>
                  <a:lnTo>
                    <a:pt x="10808" y="103550"/>
                  </a:lnTo>
                  <a:lnTo>
                    <a:pt x="20134" y="103550"/>
                  </a:lnTo>
                  <a:lnTo>
                    <a:pt x="23737" y="102003"/>
                  </a:lnTo>
                  <a:lnTo>
                    <a:pt x="25220" y="98380"/>
                  </a:lnTo>
                  <a:lnTo>
                    <a:pt x="27340" y="96304"/>
                  </a:lnTo>
                  <a:lnTo>
                    <a:pt x="29035" y="92680"/>
                  </a:lnTo>
                  <a:lnTo>
                    <a:pt x="30943" y="87510"/>
                  </a:lnTo>
                  <a:lnTo>
                    <a:pt x="30943" y="83887"/>
                  </a:lnTo>
                  <a:lnTo>
                    <a:pt x="0" y="0"/>
                  </a:lnTo>
                  <a:close/>
                </a:path>
              </a:pathLst>
            </a:custGeom>
            <a:ln w="3175">
              <a:solidFill>
                <a:srgbClr val="000000"/>
              </a:solidFill>
            </a:ln>
          </p:spPr>
          <p:txBody>
            <a:bodyPr wrap="square" lIns="0" tIns="0" rIns="0" bIns="0" rtlCol="0"/>
            <a:lstStyle/>
            <a:p>
              <a:endParaRPr/>
            </a:p>
          </p:txBody>
        </p:sp>
        <p:sp>
          <p:nvSpPr>
            <p:cNvPr id="18" name="object 18"/>
            <p:cNvSpPr/>
            <p:nvPr/>
          </p:nvSpPr>
          <p:spPr>
            <a:xfrm>
              <a:off x="3327937" y="2565617"/>
              <a:ext cx="5163185" cy="962660"/>
            </a:xfrm>
            <a:custGeom>
              <a:avLst/>
              <a:gdLst/>
              <a:ahLst/>
              <a:cxnLst/>
              <a:rect l="l" t="t" r="r" b="b"/>
              <a:pathLst>
                <a:path w="5163184" h="962660">
                  <a:moveTo>
                    <a:pt x="43511" y="317920"/>
                  </a:moveTo>
                  <a:lnTo>
                    <a:pt x="43511" y="7246"/>
                  </a:lnTo>
                </a:path>
                <a:path w="5163184" h="962660">
                  <a:moveTo>
                    <a:pt x="0" y="241809"/>
                  </a:moveTo>
                  <a:lnTo>
                    <a:pt x="43511" y="325166"/>
                  </a:lnTo>
                </a:path>
                <a:path w="5163184" h="962660">
                  <a:moveTo>
                    <a:pt x="43511" y="325166"/>
                  </a:moveTo>
                  <a:lnTo>
                    <a:pt x="84945" y="241809"/>
                  </a:lnTo>
                </a:path>
                <a:path w="5163184" h="962660">
                  <a:moveTo>
                    <a:pt x="87022" y="83887"/>
                  </a:moveTo>
                  <a:lnTo>
                    <a:pt x="43511" y="0"/>
                  </a:lnTo>
                </a:path>
                <a:path w="5163184" h="962660">
                  <a:moveTo>
                    <a:pt x="43511" y="0"/>
                  </a:moveTo>
                  <a:lnTo>
                    <a:pt x="2076" y="83887"/>
                  </a:lnTo>
                </a:path>
                <a:path w="5163184" h="962660">
                  <a:moveTo>
                    <a:pt x="1306186" y="317920"/>
                  </a:moveTo>
                  <a:lnTo>
                    <a:pt x="1306186" y="7246"/>
                  </a:lnTo>
                </a:path>
                <a:path w="5163184" h="962660">
                  <a:moveTo>
                    <a:pt x="1262675" y="241809"/>
                  </a:moveTo>
                  <a:lnTo>
                    <a:pt x="1306186" y="325166"/>
                  </a:lnTo>
                </a:path>
                <a:path w="5163184" h="962660">
                  <a:moveTo>
                    <a:pt x="1306186" y="325166"/>
                  </a:moveTo>
                  <a:lnTo>
                    <a:pt x="1348129" y="241809"/>
                  </a:lnTo>
                </a:path>
                <a:path w="5163184" h="962660">
                  <a:moveTo>
                    <a:pt x="1349676" y="83887"/>
                  </a:moveTo>
                  <a:lnTo>
                    <a:pt x="1306186" y="0"/>
                  </a:lnTo>
                </a:path>
                <a:path w="5163184" h="962660">
                  <a:moveTo>
                    <a:pt x="1306186" y="0"/>
                  </a:moveTo>
                  <a:lnTo>
                    <a:pt x="1264752" y="83887"/>
                  </a:lnTo>
                </a:path>
                <a:path w="5163184" h="962660">
                  <a:moveTo>
                    <a:pt x="2570854" y="317920"/>
                  </a:moveTo>
                  <a:lnTo>
                    <a:pt x="2570854" y="7246"/>
                  </a:lnTo>
                </a:path>
                <a:path w="5163184" h="962660">
                  <a:moveTo>
                    <a:pt x="2527406" y="241809"/>
                  </a:moveTo>
                  <a:lnTo>
                    <a:pt x="2570854" y="325166"/>
                  </a:lnTo>
                </a:path>
                <a:path w="5163184" h="962660">
                  <a:moveTo>
                    <a:pt x="2570854" y="325166"/>
                  </a:moveTo>
                  <a:lnTo>
                    <a:pt x="2612394" y="241809"/>
                  </a:lnTo>
                </a:path>
                <a:path w="5163184" h="962660">
                  <a:moveTo>
                    <a:pt x="2612394" y="83887"/>
                  </a:moveTo>
                  <a:lnTo>
                    <a:pt x="2568946" y="0"/>
                  </a:lnTo>
                </a:path>
                <a:path w="5163184" h="962660">
                  <a:moveTo>
                    <a:pt x="2568946" y="0"/>
                  </a:moveTo>
                  <a:lnTo>
                    <a:pt x="2528890" y="83887"/>
                  </a:lnTo>
                </a:path>
                <a:path w="5163184" h="962660">
                  <a:moveTo>
                    <a:pt x="2581875" y="955307"/>
                  </a:moveTo>
                  <a:lnTo>
                    <a:pt x="2581875" y="644633"/>
                  </a:lnTo>
                </a:path>
                <a:path w="5163184" h="962660">
                  <a:moveTo>
                    <a:pt x="2538215" y="879196"/>
                  </a:moveTo>
                  <a:lnTo>
                    <a:pt x="2581875" y="962553"/>
                  </a:lnTo>
                </a:path>
                <a:path w="5163184" h="962660">
                  <a:moveTo>
                    <a:pt x="2581875" y="962553"/>
                  </a:moveTo>
                  <a:lnTo>
                    <a:pt x="2623203" y="879196"/>
                  </a:lnTo>
                </a:path>
                <a:path w="5163184" h="962660">
                  <a:moveTo>
                    <a:pt x="2625322" y="721274"/>
                  </a:moveTo>
                  <a:lnTo>
                    <a:pt x="2581875" y="637387"/>
                  </a:lnTo>
                </a:path>
                <a:path w="5163184" h="962660">
                  <a:moveTo>
                    <a:pt x="2581875" y="637387"/>
                  </a:moveTo>
                  <a:lnTo>
                    <a:pt x="2539911" y="721274"/>
                  </a:lnTo>
                </a:path>
                <a:path w="5163184" h="962660">
                  <a:moveTo>
                    <a:pt x="5119645" y="317920"/>
                  </a:moveTo>
                  <a:lnTo>
                    <a:pt x="5119645" y="7246"/>
                  </a:lnTo>
                </a:path>
                <a:path w="5163184" h="962660">
                  <a:moveTo>
                    <a:pt x="5075985" y="241809"/>
                  </a:moveTo>
                  <a:lnTo>
                    <a:pt x="5119645" y="325166"/>
                  </a:lnTo>
                </a:path>
                <a:path w="5163184" h="962660">
                  <a:moveTo>
                    <a:pt x="5119645" y="325166"/>
                  </a:moveTo>
                  <a:lnTo>
                    <a:pt x="5161397" y="241809"/>
                  </a:lnTo>
                </a:path>
                <a:path w="5163184" h="962660">
                  <a:moveTo>
                    <a:pt x="5163093" y="83887"/>
                  </a:moveTo>
                  <a:lnTo>
                    <a:pt x="5119645" y="0"/>
                  </a:lnTo>
                </a:path>
                <a:path w="5163184" h="962660">
                  <a:moveTo>
                    <a:pt x="5119645" y="0"/>
                  </a:moveTo>
                  <a:lnTo>
                    <a:pt x="5078105" y="83887"/>
                  </a:lnTo>
                </a:path>
              </a:pathLst>
            </a:custGeom>
            <a:ln w="10874">
              <a:solidFill>
                <a:srgbClr val="000000"/>
              </a:solidFill>
            </a:ln>
          </p:spPr>
          <p:txBody>
            <a:bodyPr wrap="square" lIns="0" tIns="0" rIns="0" bIns="0" rtlCol="0"/>
            <a:lstStyle/>
            <a:p>
              <a:endParaRPr/>
            </a:p>
          </p:txBody>
        </p:sp>
        <p:sp>
          <p:nvSpPr>
            <p:cNvPr id="19" name="object 19"/>
            <p:cNvSpPr/>
            <p:nvPr/>
          </p:nvSpPr>
          <p:spPr>
            <a:xfrm>
              <a:off x="7261142" y="2260813"/>
              <a:ext cx="31750" cy="31750"/>
            </a:xfrm>
            <a:custGeom>
              <a:avLst/>
              <a:gdLst/>
              <a:ahLst/>
              <a:cxnLst/>
              <a:rect l="l" t="t" r="r" b="b"/>
              <a:pathLst>
                <a:path w="31750" h="31750">
                  <a:moveTo>
                    <a:pt x="16743" y="0"/>
                  </a:moveTo>
                  <a:lnTo>
                    <a:pt x="9325" y="1695"/>
                  </a:lnTo>
                  <a:lnTo>
                    <a:pt x="5722" y="3602"/>
                  </a:lnTo>
                  <a:lnTo>
                    <a:pt x="2119" y="9407"/>
                  </a:lnTo>
                  <a:lnTo>
                    <a:pt x="0" y="14578"/>
                  </a:lnTo>
                  <a:lnTo>
                    <a:pt x="2119" y="21824"/>
                  </a:lnTo>
                  <a:lnTo>
                    <a:pt x="9325" y="29071"/>
                  </a:lnTo>
                  <a:lnTo>
                    <a:pt x="16743" y="31147"/>
                  </a:lnTo>
                  <a:lnTo>
                    <a:pt x="21829" y="29071"/>
                  </a:lnTo>
                  <a:lnTo>
                    <a:pt x="27552" y="25448"/>
                  </a:lnTo>
                  <a:lnTo>
                    <a:pt x="29035" y="21824"/>
                  </a:lnTo>
                  <a:lnTo>
                    <a:pt x="31155" y="14578"/>
                  </a:lnTo>
                  <a:lnTo>
                    <a:pt x="27552" y="3602"/>
                  </a:lnTo>
                  <a:lnTo>
                    <a:pt x="16743" y="0"/>
                  </a:lnTo>
                  <a:close/>
                </a:path>
              </a:pathLst>
            </a:custGeom>
            <a:solidFill>
              <a:srgbClr val="000000"/>
            </a:solidFill>
          </p:spPr>
          <p:txBody>
            <a:bodyPr wrap="square" lIns="0" tIns="0" rIns="0" bIns="0" rtlCol="0"/>
            <a:lstStyle/>
            <a:p>
              <a:endParaRPr/>
            </a:p>
          </p:txBody>
        </p:sp>
        <p:sp>
          <p:nvSpPr>
            <p:cNvPr id="20" name="object 20"/>
            <p:cNvSpPr/>
            <p:nvPr/>
          </p:nvSpPr>
          <p:spPr>
            <a:xfrm>
              <a:off x="7261142" y="2260813"/>
              <a:ext cx="31750" cy="31750"/>
            </a:xfrm>
            <a:custGeom>
              <a:avLst/>
              <a:gdLst/>
              <a:ahLst/>
              <a:cxnLst/>
              <a:rect l="l" t="t" r="r" b="b"/>
              <a:pathLst>
                <a:path w="31750" h="31750">
                  <a:moveTo>
                    <a:pt x="16743" y="0"/>
                  </a:moveTo>
                  <a:lnTo>
                    <a:pt x="27552" y="3602"/>
                  </a:lnTo>
                  <a:lnTo>
                    <a:pt x="31155" y="14578"/>
                  </a:lnTo>
                  <a:lnTo>
                    <a:pt x="29035" y="21824"/>
                  </a:lnTo>
                  <a:lnTo>
                    <a:pt x="27552" y="25448"/>
                  </a:lnTo>
                  <a:lnTo>
                    <a:pt x="21829" y="29071"/>
                  </a:lnTo>
                  <a:lnTo>
                    <a:pt x="16743" y="31147"/>
                  </a:lnTo>
                  <a:lnTo>
                    <a:pt x="9325" y="29071"/>
                  </a:lnTo>
                  <a:lnTo>
                    <a:pt x="2119" y="21824"/>
                  </a:lnTo>
                  <a:lnTo>
                    <a:pt x="0" y="14578"/>
                  </a:lnTo>
                  <a:lnTo>
                    <a:pt x="2119" y="9407"/>
                  </a:lnTo>
                  <a:lnTo>
                    <a:pt x="5722" y="3602"/>
                  </a:lnTo>
                  <a:lnTo>
                    <a:pt x="9325" y="1695"/>
                  </a:lnTo>
                  <a:lnTo>
                    <a:pt x="16743" y="0"/>
                  </a:lnTo>
                  <a:close/>
                </a:path>
              </a:pathLst>
            </a:custGeom>
            <a:ln w="3175">
              <a:solidFill>
                <a:srgbClr val="000000"/>
              </a:solidFill>
            </a:ln>
          </p:spPr>
          <p:txBody>
            <a:bodyPr wrap="square" lIns="0" tIns="0" rIns="0" bIns="0" rtlCol="0"/>
            <a:lstStyle/>
            <a:p>
              <a:endParaRPr/>
            </a:p>
          </p:txBody>
        </p:sp>
        <p:sp>
          <p:nvSpPr>
            <p:cNvPr id="21" name="object 21"/>
            <p:cNvSpPr/>
            <p:nvPr/>
          </p:nvSpPr>
          <p:spPr>
            <a:xfrm>
              <a:off x="7253724" y="2253396"/>
              <a:ext cx="31750" cy="31115"/>
            </a:xfrm>
            <a:custGeom>
              <a:avLst/>
              <a:gdLst/>
              <a:ahLst/>
              <a:cxnLst/>
              <a:rect l="l" t="t" r="r" b="b"/>
              <a:pathLst>
                <a:path w="31750" h="31114">
                  <a:moveTo>
                    <a:pt x="16531" y="0"/>
                  </a:moveTo>
                  <a:lnTo>
                    <a:pt x="27340" y="3602"/>
                  </a:lnTo>
                </a:path>
                <a:path w="31750" h="31114">
                  <a:moveTo>
                    <a:pt x="27340" y="3602"/>
                  </a:moveTo>
                  <a:lnTo>
                    <a:pt x="31155" y="14493"/>
                  </a:lnTo>
                </a:path>
                <a:path w="31750" h="31114">
                  <a:moveTo>
                    <a:pt x="31155" y="14493"/>
                  </a:moveTo>
                  <a:lnTo>
                    <a:pt x="29035" y="21739"/>
                  </a:lnTo>
                </a:path>
                <a:path w="31750" h="31114">
                  <a:moveTo>
                    <a:pt x="29035" y="21739"/>
                  </a:moveTo>
                  <a:lnTo>
                    <a:pt x="27340" y="25363"/>
                  </a:lnTo>
                </a:path>
                <a:path w="31750" h="31114">
                  <a:moveTo>
                    <a:pt x="27340" y="25363"/>
                  </a:moveTo>
                  <a:lnTo>
                    <a:pt x="21829" y="28986"/>
                  </a:lnTo>
                </a:path>
                <a:path w="31750" h="31114">
                  <a:moveTo>
                    <a:pt x="21829" y="28986"/>
                  </a:moveTo>
                  <a:lnTo>
                    <a:pt x="16531" y="31063"/>
                  </a:lnTo>
                </a:path>
                <a:path w="31750" h="31114">
                  <a:moveTo>
                    <a:pt x="16531" y="31063"/>
                  </a:moveTo>
                  <a:lnTo>
                    <a:pt x="9325" y="28986"/>
                  </a:lnTo>
                </a:path>
                <a:path w="31750" h="31114">
                  <a:moveTo>
                    <a:pt x="9325" y="28986"/>
                  </a:moveTo>
                  <a:lnTo>
                    <a:pt x="2119" y="21739"/>
                  </a:lnTo>
                </a:path>
                <a:path w="31750" h="31114">
                  <a:moveTo>
                    <a:pt x="2119" y="21739"/>
                  </a:moveTo>
                  <a:lnTo>
                    <a:pt x="0" y="14493"/>
                  </a:lnTo>
                </a:path>
                <a:path w="31750" h="31114">
                  <a:moveTo>
                    <a:pt x="0" y="14493"/>
                  </a:moveTo>
                  <a:lnTo>
                    <a:pt x="2119" y="9323"/>
                  </a:lnTo>
                </a:path>
                <a:path w="31750" h="31114">
                  <a:moveTo>
                    <a:pt x="2119" y="9323"/>
                  </a:moveTo>
                  <a:lnTo>
                    <a:pt x="5722" y="3602"/>
                  </a:lnTo>
                </a:path>
                <a:path w="31750" h="31114">
                  <a:moveTo>
                    <a:pt x="5722" y="3602"/>
                  </a:moveTo>
                  <a:lnTo>
                    <a:pt x="9325" y="1483"/>
                  </a:lnTo>
                </a:path>
                <a:path w="31750" h="31114">
                  <a:moveTo>
                    <a:pt x="9325" y="1483"/>
                  </a:moveTo>
                  <a:lnTo>
                    <a:pt x="16531" y="0"/>
                  </a:lnTo>
                </a:path>
              </a:pathLst>
            </a:custGeom>
            <a:ln w="8803">
              <a:solidFill>
                <a:srgbClr val="000000"/>
              </a:solidFill>
            </a:ln>
          </p:spPr>
          <p:txBody>
            <a:bodyPr wrap="square" lIns="0" tIns="0" rIns="0" bIns="0" rtlCol="0"/>
            <a:lstStyle/>
            <a:p>
              <a:endParaRPr/>
            </a:p>
          </p:txBody>
        </p:sp>
        <p:sp>
          <p:nvSpPr>
            <p:cNvPr id="22" name="object 22"/>
            <p:cNvSpPr/>
            <p:nvPr/>
          </p:nvSpPr>
          <p:spPr>
            <a:xfrm>
              <a:off x="7069124" y="2260813"/>
              <a:ext cx="29209" cy="31750"/>
            </a:xfrm>
            <a:custGeom>
              <a:avLst/>
              <a:gdLst/>
              <a:ahLst/>
              <a:cxnLst/>
              <a:rect l="l" t="t" r="r" b="b"/>
              <a:pathLst>
                <a:path w="29209" h="31750">
                  <a:moveTo>
                    <a:pt x="20134" y="0"/>
                  </a:moveTo>
                  <a:lnTo>
                    <a:pt x="9325" y="0"/>
                  </a:lnTo>
                  <a:lnTo>
                    <a:pt x="5722" y="3602"/>
                  </a:lnTo>
                  <a:lnTo>
                    <a:pt x="2119" y="5297"/>
                  </a:lnTo>
                  <a:lnTo>
                    <a:pt x="0" y="10954"/>
                  </a:lnTo>
                  <a:lnTo>
                    <a:pt x="0" y="20277"/>
                  </a:lnTo>
                  <a:lnTo>
                    <a:pt x="2119" y="23901"/>
                  </a:lnTo>
                  <a:lnTo>
                    <a:pt x="9325" y="31147"/>
                  </a:lnTo>
                  <a:lnTo>
                    <a:pt x="20134" y="31147"/>
                  </a:lnTo>
                  <a:lnTo>
                    <a:pt x="27340" y="23901"/>
                  </a:lnTo>
                  <a:lnTo>
                    <a:pt x="29035" y="20277"/>
                  </a:lnTo>
                  <a:lnTo>
                    <a:pt x="29035" y="10954"/>
                  </a:lnTo>
                  <a:lnTo>
                    <a:pt x="27340" y="5297"/>
                  </a:lnTo>
                  <a:lnTo>
                    <a:pt x="23737" y="3602"/>
                  </a:lnTo>
                  <a:lnTo>
                    <a:pt x="20134" y="0"/>
                  </a:lnTo>
                  <a:close/>
                </a:path>
              </a:pathLst>
            </a:custGeom>
            <a:solidFill>
              <a:srgbClr val="000000"/>
            </a:solidFill>
          </p:spPr>
          <p:txBody>
            <a:bodyPr wrap="square" lIns="0" tIns="0" rIns="0" bIns="0" rtlCol="0"/>
            <a:lstStyle/>
            <a:p>
              <a:endParaRPr/>
            </a:p>
          </p:txBody>
        </p:sp>
        <p:sp>
          <p:nvSpPr>
            <p:cNvPr id="23" name="object 23"/>
            <p:cNvSpPr/>
            <p:nvPr/>
          </p:nvSpPr>
          <p:spPr>
            <a:xfrm>
              <a:off x="7069124" y="2260813"/>
              <a:ext cx="29209" cy="31750"/>
            </a:xfrm>
            <a:custGeom>
              <a:avLst/>
              <a:gdLst/>
              <a:ahLst/>
              <a:cxnLst/>
              <a:rect l="l" t="t" r="r" b="b"/>
              <a:pathLst>
                <a:path w="29209" h="31750">
                  <a:moveTo>
                    <a:pt x="9325" y="0"/>
                  </a:moveTo>
                  <a:lnTo>
                    <a:pt x="20134" y="0"/>
                  </a:lnTo>
                  <a:lnTo>
                    <a:pt x="23737" y="3602"/>
                  </a:lnTo>
                  <a:lnTo>
                    <a:pt x="27340" y="5297"/>
                  </a:lnTo>
                  <a:lnTo>
                    <a:pt x="29035" y="10954"/>
                  </a:lnTo>
                  <a:lnTo>
                    <a:pt x="29035" y="20277"/>
                  </a:lnTo>
                  <a:lnTo>
                    <a:pt x="27340" y="23901"/>
                  </a:lnTo>
                  <a:lnTo>
                    <a:pt x="20134" y="31147"/>
                  </a:lnTo>
                  <a:lnTo>
                    <a:pt x="9325" y="31147"/>
                  </a:lnTo>
                  <a:lnTo>
                    <a:pt x="2119" y="23901"/>
                  </a:lnTo>
                  <a:lnTo>
                    <a:pt x="0" y="20277"/>
                  </a:lnTo>
                  <a:lnTo>
                    <a:pt x="0" y="10954"/>
                  </a:lnTo>
                  <a:lnTo>
                    <a:pt x="2119" y="5297"/>
                  </a:lnTo>
                  <a:lnTo>
                    <a:pt x="5722" y="3602"/>
                  </a:lnTo>
                  <a:lnTo>
                    <a:pt x="9325" y="0"/>
                  </a:lnTo>
                  <a:close/>
                </a:path>
              </a:pathLst>
            </a:custGeom>
            <a:ln w="3175">
              <a:solidFill>
                <a:srgbClr val="000000"/>
              </a:solidFill>
            </a:ln>
          </p:spPr>
          <p:txBody>
            <a:bodyPr wrap="square" lIns="0" tIns="0" rIns="0" bIns="0" rtlCol="0"/>
            <a:lstStyle/>
            <a:p>
              <a:endParaRPr/>
            </a:p>
          </p:txBody>
        </p:sp>
        <p:sp>
          <p:nvSpPr>
            <p:cNvPr id="24" name="object 24"/>
            <p:cNvSpPr/>
            <p:nvPr/>
          </p:nvSpPr>
          <p:spPr>
            <a:xfrm>
              <a:off x="7061494" y="2253396"/>
              <a:ext cx="29209" cy="31115"/>
            </a:xfrm>
            <a:custGeom>
              <a:avLst/>
              <a:gdLst/>
              <a:ahLst/>
              <a:cxnLst/>
              <a:rect l="l" t="t" r="r" b="b"/>
              <a:pathLst>
                <a:path w="29209" h="31114">
                  <a:moveTo>
                    <a:pt x="14623" y="0"/>
                  </a:moveTo>
                  <a:lnTo>
                    <a:pt x="20346" y="0"/>
                  </a:lnTo>
                </a:path>
                <a:path w="29209" h="31114">
                  <a:moveTo>
                    <a:pt x="20346" y="0"/>
                  </a:moveTo>
                  <a:lnTo>
                    <a:pt x="23949" y="3602"/>
                  </a:lnTo>
                </a:path>
                <a:path w="29209" h="31114">
                  <a:moveTo>
                    <a:pt x="23949" y="3602"/>
                  </a:moveTo>
                  <a:lnTo>
                    <a:pt x="27552" y="5085"/>
                  </a:lnTo>
                </a:path>
                <a:path w="29209" h="31114">
                  <a:moveTo>
                    <a:pt x="27552" y="5085"/>
                  </a:moveTo>
                  <a:lnTo>
                    <a:pt x="29035" y="10806"/>
                  </a:lnTo>
                </a:path>
                <a:path w="29209" h="31114">
                  <a:moveTo>
                    <a:pt x="29035" y="10806"/>
                  </a:moveTo>
                  <a:lnTo>
                    <a:pt x="29035" y="20193"/>
                  </a:lnTo>
                </a:path>
                <a:path w="29209" h="31114">
                  <a:moveTo>
                    <a:pt x="29035" y="20193"/>
                  </a:moveTo>
                  <a:lnTo>
                    <a:pt x="27552" y="23816"/>
                  </a:lnTo>
                </a:path>
                <a:path w="29209" h="31114">
                  <a:moveTo>
                    <a:pt x="27552" y="23816"/>
                  </a:moveTo>
                  <a:lnTo>
                    <a:pt x="20346" y="31063"/>
                  </a:lnTo>
                </a:path>
                <a:path w="29209" h="31114">
                  <a:moveTo>
                    <a:pt x="20346" y="31063"/>
                  </a:moveTo>
                  <a:lnTo>
                    <a:pt x="9325" y="31063"/>
                  </a:lnTo>
                </a:path>
                <a:path w="29209" h="31114">
                  <a:moveTo>
                    <a:pt x="9325" y="31063"/>
                  </a:moveTo>
                  <a:lnTo>
                    <a:pt x="2119" y="23816"/>
                  </a:lnTo>
                </a:path>
                <a:path w="29209" h="31114">
                  <a:moveTo>
                    <a:pt x="2119" y="23816"/>
                  </a:moveTo>
                  <a:lnTo>
                    <a:pt x="0" y="20193"/>
                  </a:lnTo>
                </a:path>
                <a:path w="29209" h="31114">
                  <a:moveTo>
                    <a:pt x="0" y="20193"/>
                  </a:moveTo>
                  <a:lnTo>
                    <a:pt x="0" y="10806"/>
                  </a:lnTo>
                </a:path>
                <a:path w="29209" h="31114">
                  <a:moveTo>
                    <a:pt x="0" y="10806"/>
                  </a:moveTo>
                  <a:lnTo>
                    <a:pt x="2119" y="5085"/>
                  </a:lnTo>
                </a:path>
                <a:path w="29209" h="31114">
                  <a:moveTo>
                    <a:pt x="2119" y="5085"/>
                  </a:moveTo>
                  <a:lnTo>
                    <a:pt x="5722" y="3602"/>
                  </a:lnTo>
                </a:path>
                <a:path w="29209" h="31114">
                  <a:moveTo>
                    <a:pt x="5722" y="3602"/>
                  </a:moveTo>
                  <a:lnTo>
                    <a:pt x="9325" y="0"/>
                  </a:lnTo>
                </a:path>
                <a:path w="29209" h="31114">
                  <a:moveTo>
                    <a:pt x="9325" y="0"/>
                  </a:moveTo>
                  <a:lnTo>
                    <a:pt x="14623" y="0"/>
                  </a:lnTo>
                </a:path>
              </a:pathLst>
            </a:custGeom>
            <a:ln w="8803">
              <a:solidFill>
                <a:srgbClr val="000000"/>
              </a:solidFill>
            </a:ln>
          </p:spPr>
          <p:txBody>
            <a:bodyPr wrap="square" lIns="0" tIns="0" rIns="0" bIns="0" rtlCol="0"/>
            <a:lstStyle/>
            <a:p>
              <a:endParaRPr/>
            </a:p>
          </p:txBody>
        </p:sp>
        <p:sp>
          <p:nvSpPr>
            <p:cNvPr id="25" name="object 25"/>
            <p:cNvSpPr/>
            <p:nvPr/>
          </p:nvSpPr>
          <p:spPr>
            <a:xfrm>
              <a:off x="7165345" y="2260813"/>
              <a:ext cx="29209" cy="31750"/>
            </a:xfrm>
            <a:custGeom>
              <a:avLst/>
              <a:gdLst/>
              <a:ahLst/>
              <a:cxnLst/>
              <a:rect l="l" t="t" r="r" b="b"/>
              <a:pathLst>
                <a:path w="29209" h="31750">
                  <a:moveTo>
                    <a:pt x="19710" y="0"/>
                  </a:moveTo>
                  <a:lnTo>
                    <a:pt x="8901" y="0"/>
                  </a:lnTo>
                  <a:lnTo>
                    <a:pt x="5298" y="3602"/>
                  </a:lnTo>
                  <a:lnTo>
                    <a:pt x="1695" y="5297"/>
                  </a:lnTo>
                  <a:lnTo>
                    <a:pt x="0" y="10954"/>
                  </a:lnTo>
                  <a:lnTo>
                    <a:pt x="0" y="20277"/>
                  </a:lnTo>
                  <a:lnTo>
                    <a:pt x="1695" y="23901"/>
                  </a:lnTo>
                  <a:lnTo>
                    <a:pt x="8901" y="31147"/>
                  </a:lnTo>
                  <a:lnTo>
                    <a:pt x="19710" y="31147"/>
                  </a:lnTo>
                  <a:lnTo>
                    <a:pt x="26916" y="23901"/>
                  </a:lnTo>
                  <a:lnTo>
                    <a:pt x="29035" y="20277"/>
                  </a:lnTo>
                  <a:lnTo>
                    <a:pt x="29035" y="10954"/>
                  </a:lnTo>
                  <a:lnTo>
                    <a:pt x="26916" y="5297"/>
                  </a:lnTo>
                  <a:lnTo>
                    <a:pt x="23313" y="3602"/>
                  </a:lnTo>
                  <a:lnTo>
                    <a:pt x="19710" y="0"/>
                  </a:lnTo>
                  <a:close/>
                </a:path>
              </a:pathLst>
            </a:custGeom>
            <a:solidFill>
              <a:srgbClr val="000000"/>
            </a:solidFill>
          </p:spPr>
          <p:txBody>
            <a:bodyPr wrap="square" lIns="0" tIns="0" rIns="0" bIns="0" rtlCol="0"/>
            <a:lstStyle/>
            <a:p>
              <a:endParaRPr/>
            </a:p>
          </p:txBody>
        </p:sp>
        <p:sp>
          <p:nvSpPr>
            <p:cNvPr id="26" name="object 26"/>
            <p:cNvSpPr/>
            <p:nvPr/>
          </p:nvSpPr>
          <p:spPr>
            <a:xfrm>
              <a:off x="7165345" y="2260813"/>
              <a:ext cx="29209" cy="31750"/>
            </a:xfrm>
            <a:custGeom>
              <a:avLst/>
              <a:gdLst/>
              <a:ahLst/>
              <a:cxnLst/>
              <a:rect l="l" t="t" r="r" b="b"/>
              <a:pathLst>
                <a:path w="29209" h="31750">
                  <a:moveTo>
                    <a:pt x="8901" y="0"/>
                  </a:moveTo>
                  <a:lnTo>
                    <a:pt x="19710" y="0"/>
                  </a:lnTo>
                  <a:lnTo>
                    <a:pt x="23313" y="3602"/>
                  </a:lnTo>
                  <a:lnTo>
                    <a:pt x="26916" y="5297"/>
                  </a:lnTo>
                  <a:lnTo>
                    <a:pt x="29035" y="10954"/>
                  </a:lnTo>
                  <a:lnTo>
                    <a:pt x="29035" y="20277"/>
                  </a:lnTo>
                  <a:lnTo>
                    <a:pt x="26916" y="23901"/>
                  </a:lnTo>
                  <a:lnTo>
                    <a:pt x="19710" y="31147"/>
                  </a:lnTo>
                  <a:lnTo>
                    <a:pt x="8901" y="31147"/>
                  </a:lnTo>
                  <a:lnTo>
                    <a:pt x="1695" y="23901"/>
                  </a:lnTo>
                  <a:lnTo>
                    <a:pt x="0" y="20277"/>
                  </a:lnTo>
                  <a:lnTo>
                    <a:pt x="0" y="10954"/>
                  </a:lnTo>
                  <a:lnTo>
                    <a:pt x="1695" y="5297"/>
                  </a:lnTo>
                  <a:lnTo>
                    <a:pt x="5298" y="3602"/>
                  </a:lnTo>
                  <a:lnTo>
                    <a:pt x="8901" y="0"/>
                  </a:lnTo>
                  <a:close/>
                </a:path>
              </a:pathLst>
            </a:custGeom>
            <a:ln w="3175">
              <a:solidFill>
                <a:srgbClr val="000000"/>
              </a:solidFill>
            </a:ln>
          </p:spPr>
          <p:txBody>
            <a:bodyPr wrap="square" lIns="0" tIns="0" rIns="0" bIns="0" rtlCol="0"/>
            <a:lstStyle/>
            <a:p>
              <a:endParaRPr/>
            </a:p>
          </p:txBody>
        </p:sp>
        <p:sp>
          <p:nvSpPr>
            <p:cNvPr id="27" name="object 27"/>
            <p:cNvSpPr/>
            <p:nvPr/>
          </p:nvSpPr>
          <p:spPr>
            <a:xfrm>
              <a:off x="7157927" y="2253396"/>
              <a:ext cx="29209" cy="31115"/>
            </a:xfrm>
            <a:custGeom>
              <a:avLst/>
              <a:gdLst/>
              <a:ahLst/>
              <a:cxnLst/>
              <a:rect l="l" t="t" r="r" b="b"/>
              <a:pathLst>
                <a:path w="29209" h="31114">
                  <a:moveTo>
                    <a:pt x="14411" y="0"/>
                  </a:moveTo>
                  <a:lnTo>
                    <a:pt x="19710" y="0"/>
                  </a:lnTo>
                </a:path>
                <a:path w="29209" h="31114">
                  <a:moveTo>
                    <a:pt x="19710" y="0"/>
                  </a:moveTo>
                  <a:lnTo>
                    <a:pt x="23313" y="3602"/>
                  </a:lnTo>
                </a:path>
                <a:path w="29209" h="31114">
                  <a:moveTo>
                    <a:pt x="23313" y="3602"/>
                  </a:moveTo>
                  <a:lnTo>
                    <a:pt x="26916" y="5085"/>
                  </a:lnTo>
                </a:path>
                <a:path w="29209" h="31114">
                  <a:moveTo>
                    <a:pt x="26916" y="5085"/>
                  </a:moveTo>
                  <a:lnTo>
                    <a:pt x="29035" y="10806"/>
                  </a:lnTo>
                </a:path>
                <a:path w="29209" h="31114">
                  <a:moveTo>
                    <a:pt x="29035" y="10806"/>
                  </a:moveTo>
                  <a:lnTo>
                    <a:pt x="29035" y="20193"/>
                  </a:lnTo>
                </a:path>
                <a:path w="29209" h="31114">
                  <a:moveTo>
                    <a:pt x="29035" y="20193"/>
                  </a:moveTo>
                  <a:lnTo>
                    <a:pt x="26916" y="23816"/>
                  </a:lnTo>
                </a:path>
                <a:path w="29209" h="31114">
                  <a:moveTo>
                    <a:pt x="26916" y="23816"/>
                  </a:moveTo>
                  <a:lnTo>
                    <a:pt x="19710" y="31063"/>
                  </a:lnTo>
                </a:path>
                <a:path w="29209" h="31114">
                  <a:moveTo>
                    <a:pt x="19710" y="31063"/>
                  </a:moveTo>
                  <a:lnTo>
                    <a:pt x="8689" y="31063"/>
                  </a:lnTo>
                </a:path>
                <a:path w="29209" h="31114">
                  <a:moveTo>
                    <a:pt x="8689" y="31063"/>
                  </a:moveTo>
                  <a:lnTo>
                    <a:pt x="1483" y="23816"/>
                  </a:lnTo>
                </a:path>
                <a:path w="29209" h="31114">
                  <a:moveTo>
                    <a:pt x="1483" y="23816"/>
                  </a:moveTo>
                  <a:lnTo>
                    <a:pt x="0" y="20193"/>
                  </a:lnTo>
                </a:path>
                <a:path w="29209" h="31114">
                  <a:moveTo>
                    <a:pt x="0" y="20193"/>
                  </a:moveTo>
                  <a:lnTo>
                    <a:pt x="0" y="10806"/>
                  </a:lnTo>
                </a:path>
                <a:path w="29209" h="31114">
                  <a:moveTo>
                    <a:pt x="0" y="10806"/>
                  </a:moveTo>
                  <a:lnTo>
                    <a:pt x="1483" y="5085"/>
                  </a:lnTo>
                </a:path>
                <a:path w="29209" h="31114">
                  <a:moveTo>
                    <a:pt x="1483" y="5085"/>
                  </a:moveTo>
                  <a:lnTo>
                    <a:pt x="5086" y="3602"/>
                  </a:lnTo>
                </a:path>
                <a:path w="29209" h="31114">
                  <a:moveTo>
                    <a:pt x="5086" y="3602"/>
                  </a:moveTo>
                  <a:lnTo>
                    <a:pt x="8689" y="0"/>
                  </a:lnTo>
                </a:path>
                <a:path w="29209" h="31114">
                  <a:moveTo>
                    <a:pt x="8689" y="0"/>
                  </a:moveTo>
                  <a:lnTo>
                    <a:pt x="14411" y="0"/>
                  </a:lnTo>
                </a:path>
              </a:pathLst>
            </a:custGeom>
            <a:ln w="8803">
              <a:solidFill>
                <a:srgbClr val="000000"/>
              </a:solidFill>
            </a:ln>
          </p:spPr>
          <p:txBody>
            <a:bodyPr wrap="square" lIns="0" tIns="0" rIns="0" bIns="0" rtlCol="0"/>
            <a:lstStyle/>
            <a:p>
              <a:endParaRPr/>
            </a:p>
          </p:txBody>
        </p:sp>
      </p:grpSp>
      <p:pic>
        <p:nvPicPr>
          <p:cNvPr id="28" name="object 28"/>
          <p:cNvPicPr/>
          <p:nvPr/>
        </p:nvPicPr>
        <p:blipFill>
          <a:blip r:embed="rId3" cstate="print"/>
          <a:stretch>
            <a:fillRect/>
          </a:stretch>
        </p:blipFill>
        <p:spPr>
          <a:xfrm>
            <a:off x="3214337" y="1805248"/>
            <a:ext cx="322000" cy="120989"/>
          </a:xfrm>
          <a:prstGeom prst="rect">
            <a:avLst/>
          </a:prstGeom>
        </p:spPr>
      </p:pic>
      <p:pic>
        <p:nvPicPr>
          <p:cNvPr id="29" name="object 29"/>
          <p:cNvPicPr/>
          <p:nvPr/>
        </p:nvPicPr>
        <p:blipFill>
          <a:blip r:embed="rId4" cstate="print"/>
          <a:stretch>
            <a:fillRect/>
          </a:stretch>
        </p:blipFill>
        <p:spPr>
          <a:xfrm>
            <a:off x="4476991" y="1805248"/>
            <a:ext cx="322000" cy="120989"/>
          </a:xfrm>
          <a:prstGeom prst="rect">
            <a:avLst/>
          </a:prstGeom>
        </p:spPr>
      </p:pic>
      <p:pic>
        <p:nvPicPr>
          <p:cNvPr id="30" name="object 30"/>
          <p:cNvPicPr/>
          <p:nvPr/>
        </p:nvPicPr>
        <p:blipFill>
          <a:blip r:embed="rId5" cstate="print"/>
          <a:stretch>
            <a:fillRect/>
          </a:stretch>
        </p:blipFill>
        <p:spPr>
          <a:xfrm>
            <a:off x="5741744" y="1805248"/>
            <a:ext cx="321512" cy="120989"/>
          </a:xfrm>
          <a:prstGeom prst="rect">
            <a:avLst/>
          </a:prstGeom>
        </p:spPr>
      </p:pic>
      <p:pic>
        <p:nvPicPr>
          <p:cNvPr id="31" name="object 31"/>
          <p:cNvPicPr/>
          <p:nvPr/>
        </p:nvPicPr>
        <p:blipFill>
          <a:blip r:embed="rId6" cstate="print"/>
          <a:stretch>
            <a:fillRect/>
          </a:stretch>
        </p:blipFill>
        <p:spPr>
          <a:xfrm>
            <a:off x="8292442" y="1805248"/>
            <a:ext cx="321936" cy="120989"/>
          </a:xfrm>
          <a:prstGeom prst="rect">
            <a:avLst/>
          </a:prstGeom>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prstGeom prst="rect">
            <a:avLst/>
          </a:prstGeom>
        </p:spPr>
        <p:txBody>
          <a:bodyPr vert="horz" wrap="square" lIns="0" tIns="12700" rIns="0" bIns="0" rtlCol="0">
            <a:spAutoFit/>
          </a:bodyPr>
          <a:lstStyle/>
          <a:p>
            <a:pPr marL="12700">
              <a:lnSpc>
                <a:spcPct val="100000"/>
              </a:lnSpc>
              <a:spcBef>
                <a:spcPts val="100"/>
              </a:spcBef>
            </a:pPr>
            <a:r>
              <a:rPr dirty="0"/>
              <a:t>Hello </a:t>
            </a:r>
            <a:r>
              <a:rPr spc="-10" dirty="0"/>
              <a:t>World!</a:t>
            </a:r>
          </a:p>
        </p:txBody>
      </p:sp>
      <p:pic>
        <p:nvPicPr>
          <p:cNvPr id="3" name="object 3"/>
          <p:cNvPicPr/>
          <p:nvPr/>
        </p:nvPicPr>
        <p:blipFill>
          <a:blip r:embed="rId2" cstate="print"/>
          <a:stretch>
            <a:fillRect/>
          </a:stretch>
        </p:blipFill>
        <p:spPr>
          <a:xfrm>
            <a:off x="2566416" y="1341119"/>
            <a:ext cx="4753356" cy="2505455"/>
          </a:xfrm>
          <a:prstGeom prst="rect">
            <a:avLst/>
          </a:prstGeom>
        </p:spPr>
      </p:pic>
      <p:sp>
        <p:nvSpPr>
          <p:cNvPr id="4" name="object 4"/>
          <p:cNvSpPr txBox="1"/>
          <p:nvPr/>
        </p:nvSpPr>
        <p:spPr>
          <a:xfrm>
            <a:off x="5238750" y="5237784"/>
            <a:ext cx="2331085" cy="513715"/>
          </a:xfrm>
          <a:prstGeom prst="rect">
            <a:avLst/>
          </a:prstGeom>
        </p:spPr>
        <p:txBody>
          <a:bodyPr vert="horz" wrap="square" lIns="0" tIns="12700" rIns="0" bIns="0" rtlCol="0">
            <a:spAutoFit/>
          </a:bodyPr>
          <a:lstStyle/>
          <a:p>
            <a:pPr marL="12700">
              <a:lnSpc>
                <a:spcPct val="100000"/>
              </a:lnSpc>
              <a:spcBef>
                <a:spcPts val="100"/>
              </a:spcBef>
            </a:pPr>
            <a:r>
              <a:rPr sz="3200" dirty="0">
                <a:latin typeface="Arial Black"/>
                <a:cs typeface="Arial Black"/>
              </a:rPr>
              <a:t>(a</a:t>
            </a:r>
            <a:r>
              <a:rPr sz="3200" spc="-40" dirty="0">
                <a:latin typeface="Arial Black"/>
                <a:cs typeface="Arial Black"/>
              </a:rPr>
              <a:t> </a:t>
            </a:r>
            <a:r>
              <a:rPr sz="3200" spc="-10" dirty="0">
                <a:latin typeface="Arial Black"/>
                <a:cs typeface="Arial Black"/>
              </a:rPr>
              <a:t>classic)</a:t>
            </a:r>
            <a:endParaRPr sz="3200">
              <a:latin typeface="Arial Black"/>
              <a:cs typeface="Arial Black"/>
            </a:endParaRPr>
          </a:p>
        </p:txBody>
      </p:sp>
      <p:pic>
        <p:nvPicPr>
          <p:cNvPr id="5" name="object 5"/>
          <p:cNvPicPr/>
          <p:nvPr/>
        </p:nvPicPr>
        <p:blipFill>
          <a:blip r:embed="rId3" cstate="print"/>
          <a:stretch>
            <a:fillRect/>
          </a:stretch>
        </p:blipFill>
        <p:spPr>
          <a:xfrm>
            <a:off x="7572756" y="3069335"/>
            <a:ext cx="3095244" cy="3095244"/>
          </a:xfrm>
          <a:prstGeom prst="rect">
            <a:avLst/>
          </a:prstGeom>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dirty="0"/>
              <a:t>Identifying</a:t>
            </a:r>
            <a:r>
              <a:rPr spc="-125" dirty="0"/>
              <a:t> </a:t>
            </a:r>
            <a:r>
              <a:rPr dirty="0"/>
              <a:t>MPI</a:t>
            </a:r>
            <a:r>
              <a:rPr spc="-110" dirty="0"/>
              <a:t> </a:t>
            </a:r>
            <a:r>
              <a:rPr spc="-10" dirty="0"/>
              <a:t>processes</a:t>
            </a:r>
          </a:p>
        </p:txBody>
      </p:sp>
      <p:sp>
        <p:nvSpPr>
          <p:cNvPr id="3" name="object 3"/>
          <p:cNvSpPr txBox="1"/>
          <p:nvPr/>
        </p:nvSpPr>
        <p:spPr>
          <a:xfrm>
            <a:off x="850493" y="1378458"/>
            <a:ext cx="9744710" cy="1249680"/>
          </a:xfrm>
          <a:prstGeom prst="rect">
            <a:avLst/>
          </a:prstGeom>
        </p:spPr>
        <p:txBody>
          <a:bodyPr vert="horz" wrap="square" lIns="0" tIns="12700" rIns="0" bIns="0" rtlCol="0">
            <a:spAutoFit/>
          </a:bodyPr>
          <a:lstStyle/>
          <a:p>
            <a:pPr marL="393065" indent="-380365">
              <a:lnSpc>
                <a:spcPct val="100000"/>
              </a:lnSpc>
              <a:spcBef>
                <a:spcPts val="100"/>
              </a:spcBef>
              <a:buChar char="•"/>
              <a:tabLst>
                <a:tab pos="393065" algn="l"/>
              </a:tabLst>
            </a:pPr>
            <a:r>
              <a:rPr sz="2400" dirty="0">
                <a:latin typeface="Arial MT"/>
                <a:cs typeface="Arial MT"/>
              </a:rPr>
              <a:t>Common</a:t>
            </a:r>
            <a:r>
              <a:rPr sz="2400" spc="-85" dirty="0">
                <a:latin typeface="Arial MT"/>
                <a:cs typeface="Arial MT"/>
              </a:rPr>
              <a:t> </a:t>
            </a:r>
            <a:r>
              <a:rPr sz="2400" dirty="0">
                <a:latin typeface="Arial MT"/>
                <a:cs typeface="Arial MT"/>
              </a:rPr>
              <a:t>practice</a:t>
            </a:r>
            <a:r>
              <a:rPr sz="2400" spc="-90" dirty="0">
                <a:latin typeface="Arial MT"/>
                <a:cs typeface="Arial MT"/>
              </a:rPr>
              <a:t> </a:t>
            </a:r>
            <a:r>
              <a:rPr sz="2400" dirty="0">
                <a:latin typeface="Arial MT"/>
                <a:cs typeface="Arial MT"/>
              </a:rPr>
              <a:t>to</a:t>
            </a:r>
            <a:r>
              <a:rPr sz="2400" spc="-90" dirty="0">
                <a:latin typeface="Arial MT"/>
                <a:cs typeface="Arial MT"/>
              </a:rPr>
              <a:t> </a:t>
            </a:r>
            <a:r>
              <a:rPr sz="2400" dirty="0">
                <a:latin typeface="Arial MT"/>
                <a:cs typeface="Arial MT"/>
              </a:rPr>
              <a:t>identify</a:t>
            </a:r>
            <a:r>
              <a:rPr sz="2400" spc="-85" dirty="0">
                <a:latin typeface="Arial MT"/>
                <a:cs typeface="Arial MT"/>
              </a:rPr>
              <a:t> </a:t>
            </a:r>
            <a:r>
              <a:rPr sz="2400" dirty="0">
                <a:latin typeface="Arial MT"/>
                <a:cs typeface="Arial MT"/>
              </a:rPr>
              <a:t>processes</a:t>
            </a:r>
            <a:r>
              <a:rPr sz="2400" spc="-80" dirty="0">
                <a:latin typeface="Arial MT"/>
                <a:cs typeface="Arial MT"/>
              </a:rPr>
              <a:t> </a:t>
            </a:r>
            <a:r>
              <a:rPr sz="2400" dirty="0">
                <a:latin typeface="Arial MT"/>
                <a:cs typeface="Arial MT"/>
              </a:rPr>
              <a:t>by</a:t>
            </a:r>
            <a:r>
              <a:rPr sz="2400" spc="-90" dirty="0">
                <a:latin typeface="Arial MT"/>
                <a:cs typeface="Arial MT"/>
              </a:rPr>
              <a:t> </a:t>
            </a:r>
            <a:r>
              <a:rPr sz="2400" dirty="0">
                <a:latin typeface="Arial MT"/>
                <a:cs typeface="Arial MT"/>
              </a:rPr>
              <a:t>nonnegative</a:t>
            </a:r>
            <a:r>
              <a:rPr sz="2400" spc="-65" dirty="0">
                <a:latin typeface="Arial MT"/>
                <a:cs typeface="Arial MT"/>
              </a:rPr>
              <a:t> </a:t>
            </a:r>
            <a:r>
              <a:rPr sz="2400" dirty="0">
                <a:latin typeface="Arial MT"/>
                <a:cs typeface="Arial MT"/>
              </a:rPr>
              <a:t>integer</a:t>
            </a:r>
            <a:r>
              <a:rPr sz="2400" spc="-85" dirty="0">
                <a:latin typeface="Arial MT"/>
                <a:cs typeface="Arial MT"/>
              </a:rPr>
              <a:t> </a:t>
            </a:r>
            <a:r>
              <a:rPr sz="2400" spc="-10" dirty="0">
                <a:latin typeface="Arial MT"/>
                <a:cs typeface="Arial MT"/>
              </a:rPr>
              <a:t>ranks.</a:t>
            </a:r>
            <a:endParaRPr sz="2400">
              <a:latin typeface="Arial MT"/>
              <a:cs typeface="Arial MT"/>
            </a:endParaRPr>
          </a:p>
          <a:p>
            <a:pPr>
              <a:lnSpc>
                <a:spcPct val="100000"/>
              </a:lnSpc>
              <a:spcBef>
                <a:spcPts val="1115"/>
              </a:spcBef>
              <a:buFont typeface="Arial MT"/>
              <a:buChar char="•"/>
            </a:pPr>
            <a:endParaRPr sz="2400">
              <a:latin typeface="Arial MT"/>
              <a:cs typeface="Arial MT"/>
            </a:endParaRPr>
          </a:p>
          <a:p>
            <a:pPr marL="393065" indent="-380365">
              <a:lnSpc>
                <a:spcPct val="100000"/>
              </a:lnSpc>
              <a:buClr>
                <a:srgbClr val="000000"/>
              </a:buClr>
              <a:buFont typeface="Arial MT"/>
              <a:buChar char="•"/>
              <a:tabLst>
                <a:tab pos="393065" algn="l"/>
              </a:tabLst>
            </a:pPr>
            <a:r>
              <a:rPr sz="2400" i="1" dirty="0">
                <a:solidFill>
                  <a:srgbClr val="6FAC46"/>
                </a:solidFill>
                <a:latin typeface="Arial"/>
                <a:cs typeface="Arial"/>
              </a:rPr>
              <a:t>p</a:t>
            </a:r>
            <a:r>
              <a:rPr sz="2400" i="1" spc="-40" dirty="0">
                <a:solidFill>
                  <a:srgbClr val="6FAC46"/>
                </a:solidFill>
                <a:latin typeface="Arial"/>
                <a:cs typeface="Arial"/>
              </a:rPr>
              <a:t> </a:t>
            </a:r>
            <a:r>
              <a:rPr sz="2400" dirty="0">
                <a:latin typeface="Arial MT"/>
                <a:cs typeface="Arial MT"/>
              </a:rPr>
              <a:t>processes</a:t>
            </a:r>
            <a:r>
              <a:rPr sz="2400" spc="-40" dirty="0">
                <a:latin typeface="Arial MT"/>
                <a:cs typeface="Arial MT"/>
              </a:rPr>
              <a:t> </a:t>
            </a:r>
            <a:r>
              <a:rPr sz="2400" dirty="0">
                <a:latin typeface="Arial MT"/>
                <a:cs typeface="Arial MT"/>
              </a:rPr>
              <a:t>are</a:t>
            </a:r>
            <a:r>
              <a:rPr sz="2400" spc="-40" dirty="0">
                <a:latin typeface="Arial MT"/>
                <a:cs typeface="Arial MT"/>
              </a:rPr>
              <a:t> </a:t>
            </a:r>
            <a:r>
              <a:rPr sz="2400" dirty="0">
                <a:latin typeface="Arial MT"/>
                <a:cs typeface="Arial MT"/>
              </a:rPr>
              <a:t>numbered</a:t>
            </a:r>
            <a:r>
              <a:rPr sz="2400" spc="-25" dirty="0">
                <a:latin typeface="Arial MT"/>
                <a:cs typeface="Arial MT"/>
              </a:rPr>
              <a:t> </a:t>
            </a:r>
            <a:r>
              <a:rPr sz="2400" i="1" dirty="0">
                <a:solidFill>
                  <a:srgbClr val="6FAC46"/>
                </a:solidFill>
                <a:latin typeface="Arial"/>
                <a:cs typeface="Arial"/>
              </a:rPr>
              <a:t>0,</a:t>
            </a:r>
            <a:r>
              <a:rPr sz="2400" i="1" spc="-40" dirty="0">
                <a:solidFill>
                  <a:srgbClr val="6FAC46"/>
                </a:solidFill>
                <a:latin typeface="Arial"/>
                <a:cs typeface="Arial"/>
              </a:rPr>
              <a:t> </a:t>
            </a:r>
            <a:r>
              <a:rPr sz="2400" i="1" dirty="0">
                <a:solidFill>
                  <a:srgbClr val="6FAC46"/>
                </a:solidFill>
                <a:latin typeface="Arial"/>
                <a:cs typeface="Arial"/>
              </a:rPr>
              <a:t>1,</a:t>
            </a:r>
            <a:r>
              <a:rPr sz="2400" i="1" spc="-40" dirty="0">
                <a:solidFill>
                  <a:srgbClr val="6FAC46"/>
                </a:solidFill>
                <a:latin typeface="Arial"/>
                <a:cs typeface="Arial"/>
              </a:rPr>
              <a:t> </a:t>
            </a:r>
            <a:r>
              <a:rPr sz="2400" i="1" dirty="0">
                <a:solidFill>
                  <a:srgbClr val="6FAC46"/>
                </a:solidFill>
                <a:latin typeface="Arial"/>
                <a:cs typeface="Arial"/>
              </a:rPr>
              <a:t>2,</a:t>
            </a:r>
            <a:r>
              <a:rPr sz="2400" i="1" spc="-50" dirty="0">
                <a:solidFill>
                  <a:srgbClr val="6FAC46"/>
                </a:solidFill>
                <a:latin typeface="Arial"/>
                <a:cs typeface="Arial"/>
              </a:rPr>
              <a:t> </a:t>
            </a:r>
            <a:r>
              <a:rPr sz="2400" i="1" dirty="0">
                <a:solidFill>
                  <a:srgbClr val="6FAC46"/>
                </a:solidFill>
                <a:latin typeface="Arial"/>
                <a:cs typeface="Arial"/>
              </a:rPr>
              <a:t>..</a:t>
            </a:r>
            <a:r>
              <a:rPr sz="2400" i="1" spc="-55" dirty="0">
                <a:solidFill>
                  <a:srgbClr val="6FAC46"/>
                </a:solidFill>
                <a:latin typeface="Arial"/>
                <a:cs typeface="Arial"/>
              </a:rPr>
              <a:t> </a:t>
            </a:r>
            <a:r>
              <a:rPr sz="2400" i="1" spc="-20" dirty="0">
                <a:solidFill>
                  <a:srgbClr val="6FAC46"/>
                </a:solidFill>
                <a:latin typeface="Arial"/>
                <a:cs typeface="Arial"/>
              </a:rPr>
              <a:t>p-</a:t>
            </a:r>
            <a:r>
              <a:rPr sz="2400" i="1" spc="-50" dirty="0">
                <a:solidFill>
                  <a:srgbClr val="6FAC46"/>
                </a:solidFill>
                <a:latin typeface="Arial"/>
                <a:cs typeface="Arial"/>
              </a:rPr>
              <a:t>1</a:t>
            </a:r>
            <a:endParaRPr sz="2400">
              <a:latin typeface="Arial"/>
              <a:cs typeface="Arial"/>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2566416" y="0"/>
            <a:ext cx="8496300" cy="6189345"/>
            <a:chOff x="2566416" y="0"/>
            <a:chExt cx="8496300" cy="6189345"/>
          </a:xfrm>
        </p:grpSpPr>
        <p:pic>
          <p:nvPicPr>
            <p:cNvPr id="3" name="object 3"/>
            <p:cNvPicPr/>
            <p:nvPr/>
          </p:nvPicPr>
          <p:blipFill>
            <a:blip r:embed="rId2" cstate="print"/>
            <a:stretch>
              <a:fillRect/>
            </a:stretch>
          </p:blipFill>
          <p:spPr>
            <a:xfrm>
              <a:off x="7967472" y="0"/>
              <a:ext cx="3095244" cy="3095244"/>
            </a:xfrm>
            <a:prstGeom prst="rect">
              <a:avLst/>
            </a:prstGeom>
          </p:spPr>
        </p:pic>
        <p:pic>
          <p:nvPicPr>
            <p:cNvPr id="4" name="object 4"/>
            <p:cNvPicPr/>
            <p:nvPr/>
          </p:nvPicPr>
          <p:blipFill>
            <a:blip r:embed="rId3" cstate="print"/>
            <a:stretch>
              <a:fillRect/>
            </a:stretch>
          </p:blipFill>
          <p:spPr>
            <a:xfrm>
              <a:off x="2566416" y="981455"/>
              <a:ext cx="5718048" cy="5207508"/>
            </a:xfrm>
            <a:prstGeom prst="rect">
              <a:avLst/>
            </a:prstGeom>
          </p:spPr>
        </p:pic>
      </p:grpSp>
      <p:sp>
        <p:nvSpPr>
          <p:cNvPr id="5" name="object 5"/>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dirty="0"/>
              <a:t>Our first MPI </a:t>
            </a:r>
            <a:r>
              <a:rPr spc="-10" dirty="0"/>
              <a:t>program</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600" b="1" i="0" u="none" strike="noStrike" cap="none" normalizeH="0" baseline="0" dirty="0">
                <a:ln>
                  <a:noFill/>
                </a:ln>
                <a:solidFill>
                  <a:schemeClr val="tx1"/>
                </a:solidFill>
                <a:effectLst/>
                <a:latin typeface="Arial" panose="020B0604020202020204" pitchFamily="34" charset="0"/>
              </a:rPr>
              <a:t>Parallelism Model</a:t>
            </a:r>
          </a:p>
        </p:txBody>
      </p:sp>
      <p:sp>
        <p:nvSpPr>
          <p:cNvPr id="4" name="Rectangle 1">
            <a:extLst>
              <a:ext uri="{FF2B5EF4-FFF2-40B4-BE49-F238E27FC236}">
                <a16:creationId xmlns:a16="http://schemas.microsoft.com/office/drawing/2014/main" id="{F40CBB3B-5AEC-E13A-D6E6-CEC52C6F193A}"/>
              </a:ext>
            </a:extLst>
          </p:cNvPr>
          <p:cNvSpPr>
            <a:spLocks noChangeArrowheads="1"/>
          </p:cNvSpPr>
          <p:nvPr/>
        </p:nvSpPr>
        <p:spPr bwMode="auto">
          <a:xfrm>
            <a:off x="774293" y="1219200"/>
            <a:ext cx="9906000" cy="2769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200" b="1" i="0" u="none" strike="noStrike" cap="none" normalizeH="0" baseline="0" dirty="0">
                <a:ln>
                  <a:noFill/>
                </a:ln>
                <a:solidFill>
                  <a:schemeClr val="tx1"/>
                </a:solidFill>
                <a:effectLst/>
                <a:latin typeface="Arial" panose="020B0604020202020204" pitchFamily="34" charset="0"/>
              </a:rPr>
              <a:t>OpenMP (</a:t>
            </a:r>
            <a:r>
              <a:rPr kumimoji="0" lang="en-US" altLang="en-US" sz="1200" b="1" i="0" u="none" strike="noStrike" cap="none" normalizeH="0" baseline="0" dirty="0" err="1">
                <a:ln>
                  <a:noFill/>
                </a:ln>
                <a:solidFill>
                  <a:schemeClr val="tx1"/>
                </a:solidFill>
                <a:effectLst/>
                <a:latin typeface="Arial Unicode MS"/>
              </a:rPr>
              <a:t>omp.h</a:t>
            </a:r>
            <a:r>
              <a:rPr kumimoji="0" lang="en-US" altLang="en-US" sz="1200" b="1" i="0" u="none" strike="noStrike" cap="none" normalizeH="0" baseline="0" dirty="0">
                <a:ln>
                  <a:noFill/>
                </a:ln>
                <a:solidFill>
                  <a:schemeClr val="tx1"/>
                </a:solidFill>
                <a:effectLst/>
              </a:rPr>
              <a:t>):</a:t>
            </a:r>
            <a:endParaRPr kumimoji="0" lang="en-US" altLang="en-US" sz="12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50000"/>
              </a:lnSpc>
              <a:spcBef>
                <a:spcPct val="0"/>
              </a:spcBef>
              <a:spcAft>
                <a:spcPct val="0"/>
              </a:spcAft>
              <a:buClrTx/>
              <a:buSzTx/>
              <a:buFontTx/>
              <a:buChar char="•"/>
              <a:tabLst/>
            </a:pPr>
            <a:r>
              <a:rPr kumimoji="0" lang="en-US" altLang="en-US" sz="1200" b="1" i="0" u="none" strike="noStrike" cap="none" normalizeH="0" baseline="0" dirty="0">
                <a:ln>
                  <a:noFill/>
                </a:ln>
                <a:solidFill>
                  <a:schemeClr val="tx1"/>
                </a:solidFill>
                <a:effectLst/>
                <a:latin typeface="Arial" panose="020B0604020202020204" pitchFamily="34" charset="0"/>
              </a:rPr>
              <a:t>Shared Memory Model</a:t>
            </a:r>
            <a:r>
              <a:rPr kumimoji="0" lang="en-US" altLang="en-US" sz="1200" b="0" i="0" u="none" strike="noStrike" cap="none" normalizeH="0" baseline="0" dirty="0">
                <a:ln>
                  <a:noFill/>
                </a:ln>
                <a:solidFill>
                  <a:schemeClr val="tx1"/>
                </a:solidFill>
                <a:effectLst/>
                <a:latin typeface="Arial" panose="020B0604020202020204" pitchFamily="34" charset="0"/>
              </a:rPr>
              <a:t>: OpenMP is designed for parallelism on shared-memory architectures, such as a single multicore machine.</a:t>
            </a:r>
          </a:p>
          <a:p>
            <a:pPr marL="457200" marR="0" lvl="1" indent="0" algn="l" defTabSz="914400" rtl="0" eaLnBrk="0" fontAlgn="base" latinLnBrk="0" hangingPunct="0">
              <a:lnSpc>
                <a:spcPct val="150000"/>
              </a:lnSpc>
              <a:spcBef>
                <a:spcPct val="0"/>
              </a:spcBef>
              <a:spcAft>
                <a:spcPct val="0"/>
              </a:spcAft>
              <a:buClrTx/>
              <a:buSzTx/>
              <a:buFontTx/>
              <a:buChar char="•"/>
              <a:tabLst/>
            </a:pPr>
            <a:r>
              <a:rPr kumimoji="0" lang="en-US" altLang="en-US" sz="1200" b="0" i="0" u="none" strike="noStrike" cap="none" normalizeH="0" baseline="0" dirty="0">
                <a:ln>
                  <a:noFill/>
                </a:ln>
                <a:solidFill>
                  <a:schemeClr val="tx1"/>
                </a:solidFill>
                <a:effectLst/>
                <a:latin typeface="Arial" panose="020B0604020202020204" pitchFamily="34" charset="0"/>
              </a:rPr>
              <a:t>Threads run in the same memory space and communicate implicitly by reading and writing to shared variables.</a:t>
            </a:r>
          </a:p>
          <a:p>
            <a:pPr marL="457200" marR="0" lvl="1" indent="0" algn="l" defTabSz="914400" rtl="0" eaLnBrk="0" fontAlgn="base" latinLnBrk="0" hangingPunct="0">
              <a:lnSpc>
                <a:spcPct val="150000"/>
              </a:lnSpc>
              <a:spcBef>
                <a:spcPct val="0"/>
              </a:spcBef>
              <a:spcAft>
                <a:spcPct val="0"/>
              </a:spcAft>
              <a:buClrTx/>
              <a:buSzTx/>
              <a:buFontTx/>
              <a:buChar char="•"/>
              <a:tabLst/>
            </a:pPr>
            <a:r>
              <a:rPr kumimoji="0" lang="en-US" altLang="en-US" sz="1200" b="0" i="0" u="none" strike="noStrike" cap="none" normalizeH="0" baseline="0" dirty="0">
                <a:ln>
                  <a:noFill/>
                </a:ln>
                <a:solidFill>
                  <a:schemeClr val="tx1"/>
                </a:solidFill>
                <a:effectLst/>
                <a:latin typeface="Arial" panose="020B0604020202020204" pitchFamily="34" charset="0"/>
              </a:rPr>
              <a:t>Example: Parallelizing loops in a single program running on one node with multiple CPU cores.</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200" b="1" i="0" u="none" strike="noStrike" cap="none" normalizeH="0" baseline="0" dirty="0">
                <a:ln>
                  <a:noFill/>
                </a:ln>
                <a:solidFill>
                  <a:schemeClr val="tx1"/>
                </a:solidFill>
                <a:effectLst/>
                <a:latin typeface="Arial" panose="020B0604020202020204" pitchFamily="34" charset="0"/>
              </a:rPr>
              <a:t>MPI (</a:t>
            </a:r>
            <a:r>
              <a:rPr kumimoji="0" lang="en-US" altLang="en-US" sz="1200" b="1" i="0" u="none" strike="noStrike" cap="none" normalizeH="0" baseline="0" dirty="0" err="1">
                <a:ln>
                  <a:noFill/>
                </a:ln>
                <a:solidFill>
                  <a:schemeClr val="tx1"/>
                </a:solidFill>
                <a:effectLst/>
                <a:latin typeface="Arial Unicode MS"/>
              </a:rPr>
              <a:t>mpi.h</a:t>
            </a:r>
            <a:r>
              <a:rPr kumimoji="0" lang="en-US" altLang="en-US" sz="1200" b="1" i="0" u="none" strike="noStrike" cap="none" normalizeH="0" baseline="0" dirty="0">
                <a:ln>
                  <a:noFill/>
                </a:ln>
                <a:solidFill>
                  <a:schemeClr val="tx1"/>
                </a:solidFill>
                <a:effectLst/>
              </a:rPr>
              <a:t>):</a:t>
            </a:r>
            <a:endParaRPr kumimoji="0" lang="en-US" altLang="en-US" sz="12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50000"/>
              </a:lnSpc>
              <a:spcBef>
                <a:spcPct val="0"/>
              </a:spcBef>
              <a:spcAft>
                <a:spcPct val="0"/>
              </a:spcAft>
              <a:buClrTx/>
              <a:buSzTx/>
              <a:buFontTx/>
              <a:buChar char="•"/>
              <a:tabLst/>
            </a:pPr>
            <a:r>
              <a:rPr kumimoji="0" lang="en-US" altLang="en-US" sz="1200" b="1" i="0" u="none" strike="noStrike" cap="none" normalizeH="0" baseline="0" dirty="0">
                <a:ln>
                  <a:noFill/>
                </a:ln>
                <a:solidFill>
                  <a:schemeClr val="tx1"/>
                </a:solidFill>
                <a:effectLst/>
                <a:latin typeface="Arial" panose="020B0604020202020204" pitchFamily="34" charset="0"/>
              </a:rPr>
              <a:t>Distributed Memory Model</a:t>
            </a:r>
            <a:r>
              <a:rPr kumimoji="0" lang="en-US" altLang="en-US" sz="1200" b="0" i="0" u="none" strike="noStrike" cap="none" normalizeH="0" baseline="0" dirty="0">
                <a:ln>
                  <a:noFill/>
                </a:ln>
                <a:solidFill>
                  <a:schemeClr val="tx1"/>
                </a:solidFill>
                <a:effectLst/>
                <a:latin typeface="Arial" panose="020B0604020202020204" pitchFamily="34" charset="0"/>
              </a:rPr>
              <a:t>: MPI is designed for parallelism on distributed-memory systems, where multiple machines (nodes) communicate with each other over a network.</a:t>
            </a:r>
          </a:p>
          <a:p>
            <a:pPr marL="457200" marR="0" lvl="1" indent="0" algn="l" defTabSz="914400" rtl="0" eaLnBrk="0" fontAlgn="base" latinLnBrk="0" hangingPunct="0">
              <a:lnSpc>
                <a:spcPct val="150000"/>
              </a:lnSpc>
              <a:spcBef>
                <a:spcPct val="0"/>
              </a:spcBef>
              <a:spcAft>
                <a:spcPct val="0"/>
              </a:spcAft>
              <a:buClrTx/>
              <a:buSzTx/>
              <a:buFontTx/>
              <a:buChar char="•"/>
              <a:tabLst/>
            </a:pPr>
            <a:r>
              <a:rPr kumimoji="0" lang="en-US" altLang="en-US" sz="1200" b="0" i="0" u="none" strike="noStrike" cap="none" normalizeH="0" baseline="0" dirty="0">
                <a:ln>
                  <a:noFill/>
                </a:ln>
                <a:solidFill>
                  <a:schemeClr val="tx1"/>
                </a:solidFill>
                <a:effectLst/>
                <a:latin typeface="Arial" panose="020B0604020202020204" pitchFamily="34" charset="0"/>
              </a:rPr>
              <a:t>Each process has its own memory space, and processes communicate explicitly by sending and receiving messages.</a:t>
            </a:r>
          </a:p>
          <a:p>
            <a:pPr marL="457200" marR="0" lvl="1" indent="0" algn="l" defTabSz="914400" rtl="0" eaLnBrk="0" fontAlgn="base" latinLnBrk="0" hangingPunct="0">
              <a:lnSpc>
                <a:spcPct val="150000"/>
              </a:lnSpc>
              <a:spcBef>
                <a:spcPct val="0"/>
              </a:spcBef>
              <a:spcAft>
                <a:spcPct val="0"/>
              </a:spcAft>
              <a:buClrTx/>
              <a:buSzTx/>
              <a:buFontTx/>
              <a:buChar char="•"/>
              <a:tabLst/>
            </a:pPr>
            <a:r>
              <a:rPr kumimoji="0" lang="en-US" altLang="en-US" sz="1200" b="0" i="0" u="none" strike="noStrike" cap="none" normalizeH="0" baseline="0" dirty="0">
                <a:ln>
                  <a:noFill/>
                </a:ln>
                <a:solidFill>
                  <a:schemeClr val="tx1"/>
                </a:solidFill>
                <a:effectLst/>
                <a:latin typeface="Arial" panose="020B0604020202020204" pitchFamily="34" charset="0"/>
              </a:rPr>
              <a:t>Example: Running a program across a cluster of machines where each node has its own memory.</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0" i="0" u="none" strike="noStrike" cap="none" normalizeH="0" baseline="0" dirty="0">
              <a:ln>
                <a:noFill/>
              </a:ln>
              <a:solidFill>
                <a:schemeClr val="tx1"/>
              </a:solidFill>
              <a:effectLst/>
              <a:latin typeface="Arial" panose="020B0604020202020204" pitchFamily="34" charset="0"/>
            </a:endParaRPr>
          </a:p>
        </p:txBody>
      </p:sp>
      <p:pic>
        <p:nvPicPr>
          <p:cNvPr id="6" name="Picture 5">
            <a:extLst>
              <a:ext uri="{FF2B5EF4-FFF2-40B4-BE49-F238E27FC236}">
                <a16:creationId xmlns:a16="http://schemas.microsoft.com/office/drawing/2014/main" id="{157293E4-B115-7062-8DD2-E567CE20190D}"/>
              </a:ext>
            </a:extLst>
          </p:cNvPr>
          <p:cNvPicPr>
            <a:picLocks noChangeAspect="1"/>
          </p:cNvPicPr>
          <p:nvPr/>
        </p:nvPicPr>
        <p:blipFill>
          <a:blip r:embed="rId2"/>
          <a:stretch>
            <a:fillRect/>
          </a:stretch>
        </p:blipFill>
        <p:spPr>
          <a:xfrm>
            <a:off x="3200400" y="4348357"/>
            <a:ext cx="5696745" cy="1629002"/>
          </a:xfrm>
          <a:prstGeom prst="rect">
            <a:avLst/>
          </a:prstGeom>
        </p:spPr>
      </p:pic>
      <mc:AlternateContent xmlns:mc="http://schemas.openxmlformats.org/markup-compatibility/2006">
        <mc:Choice xmlns:p14="http://schemas.microsoft.com/office/powerpoint/2010/main" Requires="p14">
          <p:contentPart p14:bwMode="auto" r:id="rId3">
            <p14:nvContentPartPr>
              <p14:cNvPr id="3" name="Ink 2">
                <a:extLst>
                  <a:ext uri="{FF2B5EF4-FFF2-40B4-BE49-F238E27FC236}">
                    <a16:creationId xmlns:a16="http://schemas.microsoft.com/office/drawing/2014/main" id="{5CB49041-9CAF-E1E1-9C66-F4742E6F8473}"/>
                  </a:ext>
                </a:extLst>
              </p14:cNvPr>
              <p14:cNvContentPartPr/>
              <p14:nvPr/>
            </p14:nvContentPartPr>
            <p14:xfrm>
              <a:off x="250200" y="607320"/>
              <a:ext cx="11001600" cy="5465160"/>
            </p14:xfrm>
          </p:contentPart>
        </mc:Choice>
        <mc:Fallback>
          <p:pic>
            <p:nvPicPr>
              <p:cNvPr id="3" name="Ink 2">
                <a:extLst>
                  <a:ext uri="{FF2B5EF4-FFF2-40B4-BE49-F238E27FC236}">
                    <a16:creationId xmlns:a16="http://schemas.microsoft.com/office/drawing/2014/main" id="{5CB49041-9CAF-E1E1-9C66-F4742E6F8473}"/>
                  </a:ext>
                </a:extLst>
              </p:cNvPr>
              <p:cNvPicPr/>
              <p:nvPr/>
            </p:nvPicPr>
            <p:blipFill>
              <a:blip r:embed="rId4"/>
              <a:stretch>
                <a:fillRect/>
              </a:stretch>
            </p:blipFill>
            <p:spPr>
              <a:xfrm>
                <a:off x="240840" y="597960"/>
                <a:ext cx="11020320" cy="5483880"/>
              </a:xfrm>
              <a:prstGeom prst="rect">
                <a:avLst/>
              </a:prstGeom>
            </p:spPr>
          </p:pic>
        </mc:Fallback>
      </mc:AlternateContent>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10" dirty="0"/>
              <a:t>Compilation</a:t>
            </a:r>
          </a:p>
        </p:txBody>
      </p:sp>
      <p:sp>
        <p:nvSpPr>
          <p:cNvPr id="3" name="object 3"/>
          <p:cNvSpPr txBox="1"/>
          <p:nvPr/>
        </p:nvSpPr>
        <p:spPr>
          <a:xfrm>
            <a:off x="2071242" y="2593086"/>
            <a:ext cx="3361690" cy="239395"/>
          </a:xfrm>
          <a:prstGeom prst="rect">
            <a:avLst/>
          </a:prstGeom>
        </p:spPr>
        <p:txBody>
          <a:bodyPr vert="horz" wrap="square" lIns="0" tIns="13335" rIns="0" bIns="0" rtlCol="0">
            <a:spAutoFit/>
          </a:bodyPr>
          <a:lstStyle/>
          <a:p>
            <a:pPr marL="12700">
              <a:lnSpc>
                <a:spcPct val="100000"/>
              </a:lnSpc>
              <a:spcBef>
                <a:spcPts val="105"/>
              </a:spcBef>
            </a:pPr>
            <a:r>
              <a:rPr sz="1400" dirty="0">
                <a:latin typeface="Arial MT"/>
                <a:cs typeface="Arial MT"/>
              </a:rPr>
              <a:t>mpicc</a:t>
            </a:r>
            <a:r>
              <a:rPr sz="1400" spc="360" dirty="0">
                <a:latin typeface="Arial MT"/>
                <a:cs typeface="Arial MT"/>
              </a:rPr>
              <a:t> </a:t>
            </a:r>
            <a:r>
              <a:rPr sz="1400" dirty="0">
                <a:latin typeface="Arial MT"/>
                <a:cs typeface="Arial MT"/>
              </a:rPr>
              <a:t>-g</a:t>
            </a:r>
            <a:r>
              <a:rPr sz="1400" spc="365" dirty="0">
                <a:latin typeface="Arial MT"/>
                <a:cs typeface="Arial MT"/>
              </a:rPr>
              <a:t> </a:t>
            </a:r>
            <a:r>
              <a:rPr sz="1400" dirty="0">
                <a:latin typeface="Arial MT"/>
                <a:cs typeface="Arial MT"/>
              </a:rPr>
              <a:t>-Wall</a:t>
            </a:r>
            <a:r>
              <a:rPr sz="1400" spc="340" dirty="0">
                <a:latin typeface="Arial MT"/>
                <a:cs typeface="Arial MT"/>
              </a:rPr>
              <a:t> </a:t>
            </a:r>
            <a:r>
              <a:rPr sz="1400" dirty="0">
                <a:latin typeface="Arial MT"/>
                <a:cs typeface="Arial MT"/>
              </a:rPr>
              <a:t>-o</a:t>
            </a:r>
            <a:r>
              <a:rPr sz="1400" spc="365" dirty="0">
                <a:latin typeface="Arial MT"/>
                <a:cs typeface="Arial MT"/>
              </a:rPr>
              <a:t> </a:t>
            </a:r>
            <a:r>
              <a:rPr sz="1400" dirty="0">
                <a:latin typeface="Arial MT"/>
                <a:cs typeface="Arial MT"/>
              </a:rPr>
              <a:t>mpi_hello</a:t>
            </a:r>
            <a:r>
              <a:rPr sz="1400" spc="350" dirty="0">
                <a:latin typeface="Arial MT"/>
                <a:cs typeface="Arial MT"/>
              </a:rPr>
              <a:t> </a:t>
            </a:r>
            <a:r>
              <a:rPr sz="1400" spc="-10" dirty="0">
                <a:latin typeface="Arial MT"/>
                <a:cs typeface="Arial MT"/>
              </a:rPr>
              <a:t>mpi_hello.c</a:t>
            </a:r>
            <a:endParaRPr sz="1400">
              <a:latin typeface="Arial MT"/>
              <a:cs typeface="Arial MT"/>
            </a:endParaRPr>
          </a:p>
        </p:txBody>
      </p:sp>
      <p:sp>
        <p:nvSpPr>
          <p:cNvPr id="4" name="object 4"/>
          <p:cNvSpPr txBox="1"/>
          <p:nvPr/>
        </p:nvSpPr>
        <p:spPr>
          <a:xfrm>
            <a:off x="2790570" y="1366850"/>
            <a:ext cx="3409950" cy="391795"/>
          </a:xfrm>
          <a:prstGeom prst="rect">
            <a:avLst/>
          </a:prstGeom>
        </p:spPr>
        <p:txBody>
          <a:bodyPr vert="horz" wrap="square" lIns="0" tIns="12700" rIns="0" bIns="0" rtlCol="0">
            <a:spAutoFit/>
          </a:bodyPr>
          <a:lstStyle/>
          <a:p>
            <a:pPr marL="12700">
              <a:lnSpc>
                <a:spcPct val="100000"/>
              </a:lnSpc>
              <a:spcBef>
                <a:spcPts val="100"/>
              </a:spcBef>
            </a:pPr>
            <a:r>
              <a:rPr sz="2400" i="1" dirty="0">
                <a:solidFill>
                  <a:srgbClr val="0066FF"/>
                </a:solidFill>
                <a:latin typeface="Arial"/>
                <a:cs typeface="Arial"/>
              </a:rPr>
              <a:t>wrapper</a:t>
            </a:r>
            <a:r>
              <a:rPr sz="2400" i="1" spc="-40" dirty="0">
                <a:solidFill>
                  <a:srgbClr val="0066FF"/>
                </a:solidFill>
                <a:latin typeface="Arial"/>
                <a:cs typeface="Arial"/>
              </a:rPr>
              <a:t> </a:t>
            </a:r>
            <a:r>
              <a:rPr sz="2400" i="1" dirty="0">
                <a:solidFill>
                  <a:srgbClr val="0066FF"/>
                </a:solidFill>
                <a:latin typeface="Arial"/>
                <a:cs typeface="Arial"/>
              </a:rPr>
              <a:t>script</a:t>
            </a:r>
            <a:r>
              <a:rPr sz="2400" i="1" spc="-50" dirty="0">
                <a:solidFill>
                  <a:srgbClr val="0066FF"/>
                </a:solidFill>
                <a:latin typeface="Arial"/>
                <a:cs typeface="Arial"/>
              </a:rPr>
              <a:t> </a:t>
            </a:r>
            <a:r>
              <a:rPr sz="2400" i="1" dirty="0">
                <a:solidFill>
                  <a:srgbClr val="0066FF"/>
                </a:solidFill>
                <a:latin typeface="Arial"/>
                <a:cs typeface="Arial"/>
              </a:rPr>
              <a:t>to</a:t>
            </a:r>
            <a:r>
              <a:rPr sz="2400" i="1" spc="-70" dirty="0">
                <a:solidFill>
                  <a:srgbClr val="0066FF"/>
                </a:solidFill>
                <a:latin typeface="Arial"/>
                <a:cs typeface="Arial"/>
              </a:rPr>
              <a:t> </a:t>
            </a:r>
            <a:r>
              <a:rPr sz="2400" i="1" spc="-10" dirty="0">
                <a:solidFill>
                  <a:srgbClr val="0066FF"/>
                </a:solidFill>
                <a:latin typeface="Arial"/>
                <a:cs typeface="Arial"/>
              </a:rPr>
              <a:t>compile</a:t>
            </a:r>
            <a:endParaRPr sz="2400">
              <a:latin typeface="Arial"/>
              <a:cs typeface="Arial"/>
            </a:endParaRPr>
          </a:p>
        </p:txBody>
      </p:sp>
      <p:sp>
        <p:nvSpPr>
          <p:cNvPr id="5" name="object 5"/>
          <p:cNvSpPr txBox="1"/>
          <p:nvPr/>
        </p:nvSpPr>
        <p:spPr>
          <a:xfrm>
            <a:off x="3654297" y="5184089"/>
            <a:ext cx="2820670" cy="391795"/>
          </a:xfrm>
          <a:prstGeom prst="rect">
            <a:avLst/>
          </a:prstGeom>
        </p:spPr>
        <p:txBody>
          <a:bodyPr vert="horz" wrap="square" lIns="0" tIns="12700" rIns="0" bIns="0" rtlCol="0">
            <a:spAutoFit/>
          </a:bodyPr>
          <a:lstStyle/>
          <a:p>
            <a:pPr marL="12700">
              <a:lnSpc>
                <a:spcPct val="100000"/>
              </a:lnSpc>
              <a:spcBef>
                <a:spcPts val="100"/>
              </a:spcBef>
            </a:pPr>
            <a:r>
              <a:rPr sz="2400" i="1" dirty="0">
                <a:solidFill>
                  <a:srgbClr val="0066FF"/>
                </a:solidFill>
                <a:latin typeface="Arial"/>
                <a:cs typeface="Arial"/>
              </a:rPr>
              <a:t>turns</a:t>
            </a:r>
            <a:r>
              <a:rPr sz="2400" i="1" spc="-30" dirty="0">
                <a:solidFill>
                  <a:srgbClr val="0066FF"/>
                </a:solidFill>
                <a:latin typeface="Arial"/>
                <a:cs typeface="Arial"/>
              </a:rPr>
              <a:t> </a:t>
            </a:r>
            <a:r>
              <a:rPr sz="2400" i="1" dirty="0">
                <a:solidFill>
                  <a:srgbClr val="0066FF"/>
                </a:solidFill>
                <a:latin typeface="Arial"/>
                <a:cs typeface="Arial"/>
              </a:rPr>
              <a:t>on</a:t>
            </a:r>
            <a:r>
              <a:rPr sz="2400" i="1" spc="-25" dirty="0">
                <a:solidFill>
                  <a:srgbClr val="0066FF"/>
                </a:solidFill>
                <a:latin typeface="Arial"/>
                <a:cs typeface="Arial"/>
              </a:rPr>
              <a:t> </a:t>
            </a:r>
            <a:r>
              <a:rPr sz="2400" i="1" dirty="0">
                <a:solidFill>
                  <a:srgbClr val="0066FF"/>
                </a:solidFill>
                <a:latin typeface="Arial"/>
                <a:cs typeface="Arial"/>
              </a:rPr>
              <a:t>all</a:t>
            </a:r>
            <a:r>
              <a:rPr sz="2400" i="1" spc="-15" dirty="0">
                <a:solidFill>
                  <a:srgbClr val="0066FF"/>
                </a:solidFill>
                <a:latin typeface="Arial"/>
                <a:cs typeface="Arial"/>
              </a:rPr>
              <a:t> </a:t>
            </a:r>
            <a:r>
              <a:rPr sz="2400" i="1" spc="-10" dirty="0">
                <a:solidFill>
                  <a:srgbClr val="0066FF"/>
                </a:solidFill>
                <a:latin typeface="Arial"/>
                <a:cs typeface="Arial"/>
              </a:rPr>
              <a:t>warnings</a:t>
            </a:r>
            <a:endParaRPr sz="2400">
              <a:latin typeface="Arial"/>
              <a:cs typeface="Arial"/>
            </a:endParaRPr>
          </a:p>
        </p:txBody>
      </p:sp>
      <p:sp>
        <p:nvSpPr>
          <p:cNvPr id="6" name="object 6"/>
          <p:cNvSpPr txBox="1"/>
          <p:nvPr/>
        </p:nvSpPr>
        <p:spPr>
          <a:xfrm>
            <a:off x="8552180" y="1726184"/>
            <a:ext cx="1414145" cy="391160"/>
          </a:xfrm>
          <a:prstGeom prst="rect">
            <a:avLst/>
          </a:prstGeom>
        </p:spPr>
        <p:txBody>
          <a:bodyPr vert="horz" wrap="square" lIns="0" tIns="12700" rIns="0" bIns="0" rtlCol="0">
            <a:spAutoFit/>
          </a:bodyPr>
          <a:lstStyle/>
          <a:p>
            <a:pPr marL="12700">
              <a:lnSpc>
                <a:spcPct val="100000"/>
              </a:lnSpc>
              <a:spcBef>
                <a:spcPts val="100"/>
              </a:spcBef>
            </a:pPr>
            <a:r>
              <a:rPr sz="2400" i="1" dirty="0">
                <a:solidFill>
                  <a:srgbClr val="0066FF"/>
                </a:solidFill>
                <a:latin typeface="Arial"/>
                <a:cs typeface="Arial"/>
              </a:rPr>
              <a:t>source</a:t>
            </a:r>
            <a:r>
              <a:rPr sz="2400" i="1" spc="-75" dirty="0">
                <a:solidFill>
                  <a:srgbClr val="0066FF"/>
                </a:solidFill>
                <a:latin typeface="Arial"/>
                <a:cs typeface="Arial"/>
              </a:rPr>
              <a:t> </a:t>
            </a:r>
            <a:r>
              <a:rPr sz="2400" i="1" spc="-20" dirty="0">
                <a:solidFill>
                  <a:srgbClr val="0066FF"/>
                </a:solidFill>
                <a:latin typeface="Arial"/>
                <a:cs typeface="Arial"/>
              </a:rPr>
              <a:t>file</a:t>
            </a:r>
            <a:endParaRPr sz="2400">
              <a:latin typeface="Arial"/>
              <a:cs typeface="Arial"/>
            </a:endParaRPr>
          </a:p>
        </p:txBody>
      </p:sp>
      <p:sp>
        <p:nvSpPr>
          <p:cNvPr id="7" name="object 7"/>
          <p:cNvSpPr txBox="1"/>
          <p:nvPr/>
        </p:nvSpPr>
        <p:spPr>
          <a:xfrm>
            <a:off x="5599303" y="3742690"/>
            <a:ext cx="4311650" cy="903605"/>
          </a:xfrm>
          <a:prstGeom prst="rect">
            <a:avLst/>
          </a:prstGeom>
        </p:spPr>
        <p:txBody>
          <a:bodyPr vert="horz" wrap="square" lIns="0" tIns="12700" rIns="0" bIns="0" rtlCol="0">
            <a:spAutoFit/>
          </a:bodyPr>
          <a:lstStyle/>
          <a:p>
            <a:pPr marL="12700" marR="5080">
              <a:lnSpc>
                <a:spcPct val="120000"/>
              </a:lnSpc>
              <a:spcBef>
                <a:spcPts val="100"/>
              </a:spcBef>
            </a:pPr>
            <a:r>
              <a:rPr sz="2400" i="1" dirty="0">
                <a:solidFill>
                  <a:srgbClr val="0066FF"/>
                </a:solidFill>
                <a:latin typeface="Arial"/>
                <a:cs typeface="Arial"/>
              </a:rPr>
              <a:t>create</a:t>
            </a:r>
            <a:r>
              <a:rPr sz="2400" i="1" spc="-65" dirty="0">
                <a:solidFill>
                  <a:srgbClr val="0066FF"/>
                </a:solidFill>
                <a:latin typeface="Arial"/>
                <a:cs typeface="Arial"/>
              </a:rPr>
              <a:t> </a:t>
            </a:r>
            <a:r>
              <a:rPr sz="2400" i="1" dirty="0">
                <a:solidFill>
                  <a:srgbClr val="0066FF"/>
                </a:solidFill>
                <a:latin typeface="Arial"/>
                <a:cs typeface="Arial"/>
              </a:rPr>
              <a:t>this</a:t>
            </a:r>
            <a:r>
              <a:rPr sz="2400" i="1" spc="-65" dirty="0">
                <a:solidFill>
                  <a:srgbClr val="0066FF"/>
                </a:solidFill>
                <a:latin typeface="Arial"/>
                <a:cs typeface="Arial"/>
              </a:rPr>
              <a:t> </a:t>
            </a:r>
            <a:r>
              <a:rPr sz="2400" i="1" dirty="0">
                <a:solidFill>
                  <a:srgbClr val="0066FF"/>
                </a:solidFill>
                <a:latin typeface="Arial"/>
                <a:cs typeface="Arial"/>
              </a:rPr>
              <a:t>executable</a:t>
            </a:r>
            <a:r>
              <a:rPr sz="2400" i="1" spc="-55" dirty="0">
                <a:solidFill>
                  <a:srgbClr val="0066FF"/>
                </a:solidFill>
                <a:latin typeface="Arial"/>
                <a:cs typeface="Arial"/>
              </a:rPr>
              <a:t> </a:t>
            </a:r>
            <a:r>
              <a:rPr sz="2400" i="1" dirty="0">
                <a:solidFill>
                  <a:srgbClr val="0066FF"/>
                </a:solidFill>
                <a:latin typeface="Arial"/>
                <a:cs typeface="Arial"/>
              </a:rPr>
              <a:t>file</a:t>
            </a:r>
            <a:r>
              <a:rPr sz="2400" i="1" spc="-60" dirty="0">
                <a:solidFill>
                  <a:srgbClr val="0066FF"/>
                </a:solidFill>
                <a:latin typeface="Arial"/>
                <a:cs typeface="Arial"/>
              </a:rPr>
              <a:t> </a:t>
            </a:r>
            <a:r>
              <a:rPr sz="2400" i="1" spc="-20" dirty="0">
                <a:solidFill>
                  <a:srgbClr val="0066FF"/>
                </a:solidFill>
                <a:latin typeface="Arial"/>
                <a:cs typeface="Arial"/>
              </a:rPr>
              <a:t>name </a:t>
            </a:r>
            <a:r>
              <a:rPr sz="2400" i="1" dirty="0">
                <a:solidFill>
                  <a:srgbClr val="0066FF"/>
                </a:solidFill>
                <a:latin typeface="Arial"/>
                <a:cs typeface="Arial"/>
              </a:rPr>
              <a:t>(as</a:t>
            </a:r>
            <a:r>
              <a:rPr sz="2400" i="1" spc="-60" dirty="0">
                <a:solidFill>
                  <a:srgbClr val="0066FF"/>
                </a:solidFill>
                <a:latin typeface="Arial"/>
                <a:cs typeface="Arial"/>
              </a:rPr>
              <a:t> </a:t>
            </a:r>
            <a:r>
              <a:rPr sz="2400" i="1" dirty="0">
                <a:solidFill>
                  <a:srgbClr val="0066FF"/>
                </a:solidFill>
                <a:latin typeface="Arial"/>
                <a:cs typeface="Arial"/>
              </a:rPr>
              <a:t>opposed</a:t>
            </a:r>
            <a:r>
              <a:rPr sz="2400" i="1" spc="-35" dirty="0">
                <a:solidFill>
                  <a:srgbClr val="0066FF"/>
                </a:solidFill>
                <a:latin typeface="Arial"/>
                <a:cs typeface="Arial"/>
              </a:rPr>
              <a:t> </a:t>
            </a:r>
            <a:r>
              <a:rPr sz="2400" i="1" dirty="0">
                <a:solidFill>
                  <a:srgbClr val="0066FF"/>
                </a:solidFill>
                <a:latin typeface="Arial"/>
                <a:cs typeface="Arial"/>
              </a:rPr>
              <a:t>to</a:t>
            </a:r>
            <a:r>
              <a:rPr sz="2400" i="1" spc="-60" dirty="0">
                <a:solidFill>
                  <a:srgbClr val="0066FF"/>
                </a:solidFill>
                <a:latin typeface="Arial"/>
                <a:cs typeface="Arial"/>
              </a:rPr>
              <a:t> </a:t>
            </a:r>
            <a:r>
              <a:rPr sz="2400" i="1" dirty="0">
                <a:solidFill>
                  <a:srgbClr val="0066FF"/>
                </a:solidFill>
                <a:latin typeface="Arial"/>
                <a:cs typeface="Arial"/>
              </a:rPr>
              <a:t>default</a:t>
            </a:r>
            <a:r>
              <a:rPr sz="2400" i="1" spc="-55" dirty="0">
                <a:solidFill>
                  <a:srgbClr val="0066FF"/>
                </a:solidFill>
                <a:latin typeface="Arial"/>
                <a:cs typeface="Arial"/>
              </a:rPr>
              <a:t> </a:t>
            </a:r>
            <a:r>
              <a:rPr sz="2400" i="1" spc="-10" dirty="0">
                <a:solidFill>
                  <a:srgbClr val="0066FF"/>
                </a:solidFill>
                <a:latin typeface="Arial"/>
                <a:cs typeface="Arial"/>
              </a:rPr>
              <a:t>a.out)</a:t>
            </a:r>
            <a:endParaRPr sz="2400">
              <a:latin typeface="Arial"/>
              <a:cs typeface="Arial"/>
            </a:endParaRPr>
          </a:p>
        </p:txBody>
      </p:sp>
      <p:sp>
        <p:nvSpPr>
          <p:cNvPr id="8" name="object 8"/>
          <p:cNvSpPr txBox="1"/>
          <p:nvPr/>
        </p:nvSpPr>
        <p:spPr>
          <a:xfrm>
            <a:off x="2071242" y="3742690"/>
            <a:ext cx="1530985" cy="1196340"/>
          </a:xfrm>
          <a:prstGeom prst="rect">
            <a:avLst/>
          </a:prstGeom>
        </p:spPr>
        <p:txBody>
          <a:bodyPr vert="horz" wrap="square" lIns="0" tIns="12700" rIns="0" bIns="0" rtlCol="0">
            <a:spAutoFit/>
          </a:bodyPr>
          <a:lstStyle/>
          <a:p>
            <a:pPr marL="12700" marR="88265">
              <a:lnSpc>
                <a:spcPct val="100000"/>
              </a:lnSpc>
              <a:spcBef>
                <a:spcPts val="100"/>
              </a:spcBef>
            </a:pPr>
            <a:r>
              <a:rPr sz="2400" i="1" spc="-10" dirty="0">
                <a:solidFill>
                  <a:srgbClr val="0066FF"/>
                </a:solidFill>
                <a:latin typeface="Arial"/>
                <a:cs typeface="Arial"/>
              </a:rPr>
              <a:t>produce debugging</a:t>
            </a:r>
            <a:endParaRPr sz="2400">
              <a:latin typeface="Arial"/>
              <a:cs typeface="Arial"/>
            </a:endParaRPr>
          </a:p>
          <a:p>
            <a:pPr marL="12700">
              <a:lnSpc>
                <a:spcPct val="100000"/>
              </a:lnSpc>
              <a:spcBef>
                <a:spcPts val="575"/>
              </a:spcBef>
            </a:pPr>
            <a:r>
              <a:rPr sz="2400" i="1" spc="-10" dirty="0">
                <a:solidFill>
                  <a:srgbClr val="0066FF"/>
                </a:solidFill>
                <a:latin typeface="Arial"/>
                <a:cs typeface="Arial"/>
              </a:rPr>
              <a:t>information</a:t>
            </a:r>
            <a:endParaRPr sz="2400">
              <a:latin typeface="Arial"/>
              <a:cs typeface="Arial"/>
            </a:endParaRPr>
          </a:p>
        </p:txBody>
      </p:sp>
      <p:sp>
        <p:nvSpPr>
          <p:cNvPr id="9" name="object 9"/>
          <p:cNvSpPr/>
          <p:nvPr/>
        </p:nvSpPr>
        <p:spPr>
          <a:xfrm>
            <a:off x="2142744" y="1648714"/>
            <a:ext cx="549275" cy="314325"/>
          </a:xfrm>
          <a:custGeom>
            <a:avLst/>
            <a:gdLst/>
            <a:ahLst/>
            <a:cxnLst/>
            <a:rect l="l" t="t" r="r" b="b"/>
            <a:pathLst>
              <a:path w="549275" h="314325">
                <a:moveTo>
                  <a:pt x="277648" y="301625"/>
                </a:moveTo>
                <a:lnTo>
                  <a:pt x="209295" y="301625"/>
                </a:lnTo>
                <a:lnTo>
                  <a:pt x="206501" y="304419"/>
                </a:lnTo>
                <a:lnTo>
                  <a:pt x="206501" y="311403"/>
                </a:lnTo>
                <a:lnTo>
                  <a:pt x="209295" y="314325"/>
                </a:lnTo>
                <a:lnTo>
                  <a:pt x="311983" y="314325"/>
                </a:lnTo>
                <a:lnTo>
                  <a:pt x="311409" y="313309"/>
                </a:lnTo>
                <a:lnTo>
                  <a:pt x="297942" y="313309"/>
                </a:lnTo>
                <a:lnTo>
                  <a:pt x="277648" y="301625"/>
                </a:lnTo>
                <a:close/>
              </a:path>
              <a:path w="549275" h="314325">
                <a:moveTo>
                  <a:pt x="548513" y="0"/>
                </a:moveTo>
                <a:lnTo>
                  <a:pt x="321818" y="5334"/>
                </a:lnTo>
                <a:lnTo>
                  <a:pt x="279781" y="7112"/>
                </a:lnTo>
                <a:lnTo>
                  <a:pt x="239522" y="9398"/>
                </a:lnTo>
                <a:lnTo>
                  <a:pt x="201422" y="12064"/>
                </a:lnTo>
                <a:lnTo>
                  <a:pt x="149098" y="17272"/>
                </a:lnTo>
                <a:lnTo>
                  <a:pt x="102869" y="24002"/>
                </a:lnTo>
                <a:lnTo>
                  <a:pt x="64262" y="32385"/>
                </a:lnTo>
                <a:lnTo>
                  <a:pt x="25654" y="47116"/>
                </a:lnTo>
                <a:lnTo>
                  <a:pt x="14531" y="54737"/>
                </a:lnTo>
                <a:lnTo>
                  <a:pt x="12192" y="56514"/>
                </a:lnTo>
                <a:lnTo>
                  <a:pt x="11683" y="57023"/>
                </a:lnTo>
                <a:lnTo>
                  <a:pt x="7366" y="61722"/>
                </a:lnTo>
                <a:lnTo>
                  <a:pt x="7112" y="61975"/>
                </a:lnTo>
                <a:lnTo>
                  <a:pt x="6985" y="62230"/>
                </a:lnTo>
                <a:lnTo>
                  <a:pt x="3301" y="67945"/>
                </a:lnTo>
                <a:lnTo>
                  <a:pt x="1143" y="74040"/>
                </a:lnTo>
                <a:lnTo>
                  <a:pt x="888" y="74422"/>
                </a:lnTo>
                <a:lnTo>
                  <a:pt x="0" y="80772"/>
                </a:lnTo>
                <a:lnTo>
                  <a:pt x="25" y="82423"/>
                </a:lnTo>
                <a:lnTo>
                  <a:pt x="254" y="85851"/>
                </a:lnTo>
                <a:lnTo>
                  <a:pt x="381" y="87757"/>
                </a:lnTo>
                <a:lnTo>
                  <a:pt x="507" y="88773"/>
                </a:lnTo>
                <a:lnTo>
                  <a:pt x="1905" y="94741"/>
                </a:lnTo>
                <a:lnTo>
                  <a:pt x="2031" y="95123"/>
                </a:lnTo>
                <a:lnTo>
                  <a:pt x="2158" y="95631"/>
                </a:lnTo>
                <a:lnTo>
                  <a:pt x="25273" y="130683"/>
                </a:lnTo>
                <a:lnTo>
                  <a:pt x="58800" y="161416"/>
                </a:lnTo>
                <a:lnTo>
                  <a:pt x="91186" y="185800"/>
                </a:lnTo>
                <a:lnTo>
                  <a:pt x="128524" y="211200"/>
                </a:lnTo>
                <a:lnTo>
                  <a:pt x="184531" y="246507"/>
                </a:lnTo>
                <a:lnTo>
                  <a:pt x="245491" y="282828"/>
                </a:lnTo>
                <a:lnTo>
                  <a:pt x="297942" y="313309"/>
                </a:lnTo>
                <a:lnTo>
                  <a:pt x="299271" y="311023"/>
                </a:lnTo>
                <a:lnTo>
                  <a:pt x="295529" y="311023"/>
                </a:lnTo>
                <a:lnTo>
                  <a:pt x="283899" y="290449"/>
                </a:lnTo>
                <a:lnTo>
                  <a:pt x="191262" y="235712"/>
                </a:lnTo>
                <a:lnTo>
                  <a:pt x="135636" y="200787"/>
                </a:lnTo>
                <a:lnTo>
                  <a:pt x="98551" y="175513"/>
                </a:lnTo>
                <a:lnTo>
                  <a:pt x="66929" y="151511"/>
                </a:lnTo>
                <a:lnTo>
                  <a:pt x="34798" y="122174"/>
                </a:lnTo>
                <a:lnTo>
                  <a:pt x="14077" y="91195"/>
                </a:lnTo>
                <a:lnTo>
                  <a:pt x="13969" y="90932"/>
                </a:lnTo>
                <a:lnTo>
                  <a:pt x="13510" y="88773"/>
                </a:lnTo>
                <a:lnTo>
                  <a:pt x="12909" y="86206"/>
                </a:lnTo>
                <a:lnTo>
                  <a:pt x="12826" y="85851"/>
                </a:lnTo>
                <a:lnTo>
                  <a:pt x="12657" y="82423"/>
                </a:lnTo>
                <a:lnTo>
                  <a:pt x="12573" y="81152"/>
                </a:lnTo>
                <a:lnTo>
                  <a:pt x="12754" y="81152"/>
                </a:lnTo>
                <a:lnTo>
                  <a:pt x="13153" y="78359"/>
                </a:lnTo>
                <a:lnTo>
                  <a:pt x="12954" y="78359"/>
                </a:lnTo>
                <a:lnTo>
                  <a:pt x="13281" y="77464"/>
                </a:lnTo>
                <a:lnTo>
                  <a:pt x="13335" y="77088"/>
                </a:lnTo>
                <a:lnTo>
                  <a:pt x="14069" y="75311"/>
                </a:lnTo>
                <a:lnTo>
                  <a:pt x="14394" y="74422"/>
                </a:lnTo>
                <a:lnTo>
                  <a:pt x="14507" y="74040"/>
                </a:lnTo>
                <a:lnTo>
                  <a:pt x="14858" y="73151"/>
                </a:lnTo>
                <a:lnTo>
                  <a:pt x="15054" y="73151"/>
                </a:lnTo>
                <a:lnTo>
                  <a:pt x="17399" y="69341"/>
                </a:lnTo>
                <a:lnTo>
                  <a:pt x="17603" y="69341"/>
                </a:lnTo>
                <a:lnTo>
                  <a:pt x="20482" y="66294"/>
                </a:lnTo>
                <a:lnTo>
                  <a:pt x="20319" y="66294"/>
                </a:lnTo>
                <a:lnTo>
                  <a:pt x="25273" y="62230"/>
                </a:lnTo>
                <a:lnTo>
                  <a:pt x="67310" y="44703"/>
                </a:lnTo>
                <a:lnTo>
                  <a:pt x="104901" y="36575"/>
                </a:lnTo>
                <a:lnTo>
                  <a:pt x="150368" y="29845"/>
                </a:lnTo>
                <a:lnTo>
                  <a:pt x="202437" y="24764"/>
                </a:lnTo>
                <a:lnTo>
                  <a:pt x="280288" y="19812"/>
                </a:lnTo>
                <a:lnTo>
                  <a:pt x="322199" y="18034"/>
                </a:lnTo>
                <a:lnTo>
                  <a:pt x="548767" y="12700"/>
                </a:lnTo>
                <a:lnTo>
                  <a:pt x="548655" y="7112"/>
                </a:lnTo>
                <a:lnTo>
                  <a:pt x="548528" y="762"/>
                </a:lnTo>
                <a:lnTo>
                  <a:pt x="548513" y="0"/>
                </a:lnTo>
                <a:close/>
              </a:path>
              <a:path w="549275" h="314325">
                <a:moveTo>
                  <a:pt x="257556" y="223900"/>
                </a:moveTo>
                <a:lnTo>
                  <a:pt x="254507" y="225551"/>
                </a:lnTo>
                <a:lnTo>
                  <a:pt x="251460" y="227330"/>
                </a:lnTo>
                <a:lnTo>
                  <a:pt x="250317" y="231139"/>
                </a:lnTo>
                <a:lnTo>
                  <a:pt x="252094" y="234187"/>
                </a:lnTo>
                <a:lnTo>
                  <a:pt x="283899" y="290449"/>
                </a:lnTo>
                <a:lnTo>
                  <a:pt x="304292" y="302387"/>
                </a:lnTo>
                <a:lnTo>
                  <a:pt x="297942" y="313309"/>
                </a:lnTo>
                <a:lnTo>
                  <a:pt x="311409" y="313309"/>
                </a:lnTo>
                <a:lnTo>
                  <a:pt x="263144" y="227964"/>
                </a:lnTo>
                <a:lnTo>
                  <a:pt x="261366" y="224916"/>
                </a:lnTo>
                <a:lnTo>
                  <a:pt x="257556" y="223900"/>
                </a:lnTo>
                <a:close/>
              </a:path>
              <a:path w="549275" h="314325">
                <a:moveTo>
                  <a:pt x="283899" y="290449"/>
                </a:moveTo>
                <a:lnTo>
                  <a:pt x="295529" y="311023"/>
                </a:lnTo>
                <a:lnTo>
                  <a:pt x="301042" y="301625"/>
                </a:lnTo>
                <a:lnTo>
                  <a:pt x="302990" y="301625"/>
                </a:lnTo>
                <a:lnTo>
                  <a:pt x="283899" y="290449"/>
                </a:lnTo>
                <a:close/>
              </a:path>
              <a:path w="549275" h="314325">
                <a:moveTo>
                  <a:pt x="302990" y="301625"/>
                </a:moveTo>
                <a:lnTo>
                  <a:pt x="301042" y="301625"/>
                </a:lnTo>
                <a:lnTo>
                  <a:pt x="295529" y="311023"/>
                </a:lnTo>
                <a:lnTo>
                  <a:pt x="299271" y="311023"/>
                </a:lnTo>
                <a:lnTo>
                  <a:pt x="304292" y="302387"/>
                </a:lnTo>
                <a:lnTo>
                  <a:pt x="302990" y="301625"/>
                </a:lnTo>
                <a:close/>
              </a:path>
              <a:path w="549275" h="314325">
                <a:moveTo>
                  <a:pt x="13281" y="77464"/>
                </a:moveTo>
                <a:lnTo>
                  <a:pt x="12954" y="78359"/>
                </a:lnTo>
                <a:lnTo>
                  <a:pt x="13153" y="78359"/>
                </a:lnTo>
                <a:lnTo>
                  <a:pt x="13281" y="77464"/>
                </a:lnTo>
                <a:close/>
              </a:path>
              <a:path w="549275" h="314325">
                <a:moveTo>
                  <a:pt x="15054" y="73151"/>
                </a:moveTo>
                <a:lnTo>
                  <a:pt x="14858" y="73151"/>
                </a:lnTo>
                <a:lnTo>
                  <a:pt x="14533" y="74040"/>
                </a:lnTo>
                <a:lnTo>
                  <a:pt x="15054" y="73151"/>
                </a:lnTo>
                <a:close/>
              </a:path>
              <a:path w="549275" h="314325">
                <a:moveTo>
                  <a:pt x="17603" y="69341"/>
                </a:moveTo>
                <a:lnTo>
                  <a:pt x="17399" y="69341"/>
                </a:lnTo>
                <a:lnTo>
                  <a:pt x="17016" y="69963"/>
                </a:lnTo>
                <a:lnTo>
                  <a:pt x="17603" y="69341"/>
                </a:lnTo>
                <a:close/>
              </a:path>
              <a:path w="549275" h="314325">
                <a:moveTo>
                  <a:pt x="21041" y="65702"/>
                </a:moveTo>
                <a:lnTo>
                  <a:pt x="20319" y="66294"/>
                </a:lnTo>
                <a:lnTo>
                  <a:pt x="20482" y="66294"/>
                </a:lnTo>
                <a:lnTo>
                  <a:pt x="21041" y="65702"/>
                </a:lnTo>
                <a:close/>
              </a:path>
            </a:pathLst>
          </a:custGeom>
          <a:solidFill>
            <a:srgbClr val="0066FF"/>
          </a:solidFill>
        </p:spPr>
        <p:txBody>
          <a:bodyPr wrap="square" lIns="0" tIns="0" rIns="0" bIns="0" rtlCol="0"/>
          <a:lstStyle/>
          <a:p>
            <a:endParaRPr/>
          </a:p>
        </p:txBody>
      </p:sp>
      <p:sp>
        <p:nvSpPr>
          <p:cNvPr id="10" name="object 10"/>
          <p:cNvSpPr/>
          <p:nvPr/>
        </p:nvSpPr>
        <p:spPr>
          <a:xfrm>
            <a:off x="7979918" y="1891664"/>
            <a:ext cx="437515" cy="297180"/>
          </a:xfrm>
          <a:custGeom>
            <a:avLst/>
            <a:gdLst/>
            <a:ahLst/>
            <a:cxnLst/>
            <a:rect l="l" t="t" r="r" b="b"/>
            <a:pathLst>
              <a:path w="437515" h="297180">
                <a:moveTo>
                  <a:pt x="221741" y="278892"/>
                </a:moveTo>
                <a:lnTo>
                  <a:pt x="218693" y="281686"/>
                </a:lnTo>
                <a:lnTo>
                  <a:pt x="218566" y="285114"/>
                </a:lnTo>
                <a:lnTo>
                  <a:pt x="218312" y="288671"/>
                </a:lnTo>
                <a:lnTo>
                  <a:pt x="221106" y="291592"/>
                </a:lnTo>
                <a:lnTo>
                  <a:pt x="224535" y="291846"/>
                </a:lnTo>
                <a:lnTo>
                  <a:pt x="323468" y="296799"/>
                </a:lnTo>
                <a:lnTo>
                  <a:pt x="322706" y="295275"/>
                </a:lnTo>
                <a:lnTo>
                  <a:pt x="309499" y="295275"/>
                </a:lnTo>
                <a:lnTo>
                  <a:pt x="289783" y="282404"/>
                </a:lnTo>
                <a:lnTo>
                  <a:pt x="225171" y="279146"/>
                </a:lnTo>
                <a:lnTo>
                  <a:pt x="221741" y="278892"/>
                </a:lnTo>
                <a:close/>
              </a:path>
              <a:path w="437515" h="297180">
                <a:moveTo>
                  <a:pt x="289783" y="282404"/>
                </a:moveTo>
                <a:lnTo>
                  <a:pt x="309499" y="295275"/>
                </a:lnTo>
                <a:lnTo>
                  <a:pt x="311162" y="292735"/>
                </a:lnTo>
                <a:lnTo>
                  <a:pt x="307339" y="292735"/>
                </a:lnTo>
                <a:lnTo>
                  <a:pt x="302487" y="283045"/>
                </a:lnTo>
                <a:lnTo>
                  <a:pt x="289783" y="282404"/>
                </a:lnTo>
                <a:close/>
              </a:path>
              <a:path w="437515" h="297180">
                <a:moveTo>
                  <a:pt x="273811" y="203835"/>
                </a:moveTo>
                <a:lnTo>
                  <a:pt x="267461" y="206883"/>
                </a:lnTo>
                <a:lnTo>
                  <a:pt x="267038" y="208152"/>
                </a:lnTo>
                <a:lnTo>
                  <a:pt x="266258" y="210820"/>
                </a:lnTo>
                <a:lnTo>
                  <a:pt x="267842" y="213868"/>
                </a:lnTo>
                <a:lnTo>
                  <a:pt x="296827" y="271743"/>
                </a:lnTo>
                <a:lnTo>
                  <a:pt x="316483" y="284607"/>
                </a:lnTo>
                <a:lnTo>
                  <a:pt x="309499" y="295275"/>
                </a:lnTo>
                <a:lnTo>
                  <a:pt x="322706" y="295275"/>
                </a:lnTo>
                <a:lnTo>
                  <a:pt x="277622" y="205105"/>
                </a:lnTo>
                <a:lnTo>
                  <a:pt x="273811" y="203835"/>
                </a:lnTo>
                <a:close/>
              </a:path>
              <a:path w="437515" h="297180">
                <a:moveTo>
                  <a:pt x="302487" y="283045"/>
                </a:moveTo>
                <a:lnTo>
                  <a:pt x="307339" y="292735"/>
                </a:lnTo>
                <a:lnTo>
                  <a:pt x="313308" y="283590"/>
                </a:lnTo>
                <a:lnTo>
                  <a:pt x="302487" y="283045"/>
                </a:lnTo>
                <a:close/>
              </a:path>
              <a:path w="437515" h="297180">
                <a:moveTo>
                  <a:pt x="296827" y="271743"/>
                </a:moveTo>
                <a:lnTo>
                  <a:pt x="302487" y="283045"/>
                </a:lnTo>
                <a:lnTo>
                  <a:pt x="313308" y="283590"/>
                </a:lnTo>
                <a:lnTo>
                  <a:pt x="307339" y="292735"/>
                </a:lnTo>
                <a:lnTo>
                  <a:pt x="311162" y="292735"/>
                </a:lnTo>
                <a:lnTo>
                  <a:pt x="316483" y="284607"/>
                </a:lnTo>
                <a:lnTo>
                  <a:pt x="296827" y="271743"/>
                </a:lnTo>
                <a:close/>
              </a:path>
              <a:path w="437515" h="297180">
                <a:moveTo>
                  <a:pt x="136778" y="0"/>
                </a:moveTo>
                <a:lnTo>
                  <a:pt x="122808" y="0"/>
                </a:lnTo>
                <a:lnTo>
                  <a:pt x="109347" y="254"/>
                </a:lnTo>
                <a:lnTo>
                  <a:pt x="62356" y="3429"/>
                </a:lnTo>
                <a:lnTo>
                  <a:pt x="20320" y="14097"/>
                </a:lnTo>
                <a:lnTo>
                  <a:pt x="13970" y="17652"/>
                </a:lnTo>
                <a:lnTo>
                  <a:pt x="13842" y="17652"/>
                </a:lnTo>
                <a:lnTo>
                  <a:pt x="13588" y="17907"/>
                </a:lnTo>
                <a:lnTo>
                  <a:pt x="9271" y="21209"/>
                </a:lnTo>
                <a:lnTo>
                  <a:pt x="4995" y="25781"/>
                </a:lnTo>
                <a:lnTo>
                  <a:pt x="4317" y="26797"/>
                </a:lnTo>
                <a:lnTo>
                  <a:pt x="2031" y="30734"/>
                </a:lnTo>
                <a:lnTo>
                  <a:pt x="1777" y="31242"/>
                </a:lnTo>
                <a:lnTo>
                  <a:pt x="1524" y="31623"/>
                </a:lnTo>
                <a:lnTo>
                  <a:pt x="338" y="36248"/>
                </a:lnTo>
                <a:lnTo>
                  <a:pt x="253" y="36575"/>
                </a:lnTo>
                <a:lnTo>
                  <a:pt x="0" y="37084"/>
                </a:lnTo>
                <a:lnTo>
                  <a:pt x="0" y="44069"/>
                </a:lnTo>
                <a:lnTo>
                  <a:pt x="761" y="49275"/>
                </a:lnTo>
                <a:lnTo>
                  <a:pt x="888" y="49657"/>
                </a:lnTo>
                <a:lnTo>
                  <a:pt x="1015" y="49911"/>
                </a:lnTo>
                <a:lnTo>
                  <a:pt x="3048" y="55752"/>
                </a:lnTo>
                <a:lnTo>
                  <a:pt x="27177" y="89915"/>
                </a:lnTo>
                <a:lnTo>
                  <a:pt x="60325" y="120904"/>
                </a:lnTo>
                <a:lnTo>
                  <a:pt x="92075" y="146431"/>
                </a:lnTo>
                <a:lnTo>
                  <a:pt x="141477" y="182752"/>
                </a:lnTo>
                <a:lnTo>
                  <a:pt x="197484" y="221361"/>
                </a:lnTo>
                <a:lnTo>
                  <a:pt x="289783" y="282404"/>
                </a:lnTo>
                <a:lnTo>
                  <a:pt x="302487" y="283045"/>
                </a:lnTo>
                <a:lnTo>
                  <a:pt x="296827" y="271743"/>
                </a:lnTo>
                <a:lnTo>
                  <a:pt x="234187" y="230632"/>
                </a:lnTo>
                <a:lnTo>
                  <a:pt x="204597" y="210820"/>
                </a:lnTo>
                <a:lnTo>
                  <a:pt x="148843" y="172338"/>
                </a:lnTo>
                <a:lnTo>
                  <a:pt x="99822" y="136271"/>
                </a:lnTo>
                <a:lnTo>
                  <a:pt x="68706" y="111379"/>
                </a:lnTo>
                <a:lnTo>
                  <a:pt x="36702" y="81407"/>
                </a:lnTo>
                <a:lnTo>
                  <a:pt x="13080" y="46100"/>
                </a:lnTo>
                <a:lnTo>
                  <a:pt x="12801" y="44069"/>
                </a:lnTo>
                <a:lnTo>
                  <a:pt x="12446" y="42037"/>
                </a:lnTo>
                <a:lnTo>
                  <a:pt x="12603" y="42037"/>
                </a:lnTo>
                <a:lnTo>
                  <a:pt x="12656" y="40005"/>
                </a:lnTo>
                <a:lnTo>
                  <a:pt x="12446" y="40005"/>
                </a:lnTo>
                <a:lnTo>
                  <a:pt x="12677" y="39218"/>
                </a:lnTo>
                <a:lnTo>
                  <a:pt x="12700" y="38354"/>
                </a:lnTo>
                <a:lnTo>
                  <a:pt x="12931" y="38354"/>
                </a:lnTo>
                <a:lnTo>
                  <a:pt x="13305" y="37084"/>
                </a:lnTo>
                <a:lnTo>
                  <a:pt x="13080" y="37084"/>
                </a:lnTo>
                <a:lnTo>
                  <a:pt x="13366" y="36575"/>
                </a:lnTo>
                <a:lnTo>
                  <a:pt x="13460" y="36248"/>
                </a:lnTo>
                <a:lnTo>
                  <a:pt x="13715" y="35687"/>
                </a:lnTo>
                <a:lnTo>
                  <a:pt x="13866" y="35687"/>
                </a:lnTo>
                <a:lnTo>
                  <a:pt x="14924" y="33806"/>
                </a:lnTo>
                <a:lnTo>
                  <a:pt x="15028" y="33527"/>
                </a:lnTo>
                <a:lnTo>
                  <a:pt x="15366" y="33020"/>
                </a:lnTo>
                <a:lnTo>
                  <a:pt x="15629" y="33020"/>
                </a:lnTo>
                <a:lnTo>
                  <a:pt x="17223" y="31242"/>
                </a:lnTo>
                <a:lnTo>
                  <a:pt x="17017" y="31242"/>
                </a:lnTo>
                <a:lnTo>
                  <a:pt x="17657" y="30734"/>
                </a:lnTo>
                <a:lnTo>
                  <a:pt x="17906" y="30480"/>
                </a:lnTo>
                <a:lnTo>
                  <a:pt x="21335" y="27812"/>
                </a:lnTo>
                <a:lnTo>
                  <a:pt x="21656" y="27812"/>
                </a:lnTo>
                <a:lnTo>
                  <a:pt x="25273" y="25781"/>
                </a:lnTo>
                <a:lnTo>
                  <a:pt x="63626" y="16001"/>
                </a:lnTo>
                <a:lnTo>
                  <a:pt x="83620" y="14097"/>
                </a:lnTo>
                <a:lnTo>
                  <a:pt x="82854" y="14097"/>
                </a:lnTo>
                <a:lnTo>
                  <a:pt x="97027" y="13335"/>
                </a:lnTo>
                <a:lnTo>
                  <a:pt x="109600" y="12954"/>
                </a:lnTo>
                <a:lnTo>
                  <a:pt x="122808" y="12700"/>
                </a:lnTo>
                <a:lnTo>
                  <a:pt x="345552" y="12700"/>
                </a:lnTo>
                <a:lnTo>
                  <a:pt x="248920" y="4952"/>
                </a:lnTo>
                <a:lnTo>
                  <a:pt x="214756" y="2667"/>
                </a:lnTo>
                <a:lnTo>
                  <a:pt x="184837" y="1270"/>
                </a:lnTo>
                <a:lnTo>
                  <a:pt x="186508" y="1270"/>
                </a:lnTo>
                <a:lnTo>
                  <a:pt x="151383" y="254"/>
                </a:lnTo>
                <a:lnTo>
                  <a:pt x="136778" y="0"/>
                </a:lnTo>
                <a:close/>
              </a:path>
              <a:path w="437515" h="297180">
                <a:moveTo>
                  <a:pt x="12603" y="42037"/>
                </a:moveTo>
                <a:lnTo>
                  <a:pt x="12446" y="42037"/>
                </a:lnTo>
                <a:lnTo>
                  <a:pt x="12582" y="42817"/>
                </a:lnTo>
                <a:lnTo>
                  <a:pt x="12603" y="42037"/>
                </a:lnTo>
                <a:close/>
              </a:path>
              <a:path w="437515" h="297180">
                <a:moveTo>
                  <a:pt x="12677" y="39218"/>
                </a:moveTo>
                <a:lnTo>
                  <a:pt x="12446" y="40005"/>
                </a:lnTo>
                <a:lnTo>
                  <a:pt x="12656" y="40005"/>
                </a:lnTo>
                <a:lnTo>
                  <a:pt x="12677" y="39218"/>
                </a:lnTo>
                <a:close/>
              </a:path>
              <a:path w="437515" h="297180">
                <a:moveTo>
                  <a:pt x="12931" y="38354"/>
                </a:moveTo>
                <a:lnTo>
                  <a:pt x="12700" y="38354"/>
                </a:lnTo>
                <a:lnTo>
                  <a:pt x="12677" y="39218"/>
                </a:lnTo>
                <a:lnTo>
                  <a:pt x="12931" y="38354"/>
                </a:lnTo>
                <a:close/>
              </a:path>
              <a:path w="437515" h="297180">
                <a:moveTo>
                  <a:pt x="13550" y="36248"/>
                </a:moveTo>
                <a:lnTo>
                  <a:pt x="13311" y="36575"/>
                </a:lnTo>
                <a:lnTo>
                  <a:pt x="13080" y="37084"/>
                </a:lnTo>
                <a:lnTo>
                  <a:pt x="13305" y="37084"/>
                </a:lnTo>
                <a:lnTo>
                  <a:pt x="13454" y="36575"/>
                </a:lnTo>
                <a:lnTo>
                  <a:pt x="13550" y="36248"/>
                </a:lnTo>
                <a:close/>
              </a:path>
              <a:path w="437515" h="297180">
                <a:moveTo>
                  <a:pt x="13866" y="35687"/>
                </a:moveTo>
                <a:lnTo>
                  <a:pt x="13715" y="35687"/>
                </a:lnTo>
                <a:lnTo>
                  <a:pt x="13550" y="36248"/>
                </a:lnTo>
                <a:lnTo>
                  <a:pt x="13866" y="35687"/>
                </a:lnTo>
                <a:close/>
              </a:path>
              <a:path w="437515" h="297180">
                <a:moveTo>
                  <a:pt x="15366" y="33020"/>
                </a:moveTo>
                <a:lnTo>
                  <a:pt x="14842" y="33806"/>
                </a:lnTo>
                <a:lnTo>
                  <a:pt x="15174" y="33527"/>
                </a:lnTo>
                <a:lnTo>
                  <a:pt x="15366" y="33020"/>
                </a:lnTo>
                <a:close/>
              </a:path>
              <a:path w="437515" h="297180">
                <a:moveTo>
                  <a:pt x="15629" y="33020"/>
                </a:moveTo>
                <a:lnTo>
                  <a:pt x="15366" y="33020"/>
                </a:lnTo>
                <a:lnTo>
                  <a:pt x="15081" y="33527"/>
                </a:lnTo>
                <a:lnTo>
                  <a:pt x="15629" y="33020"/>
                </a:lnTo>
                <a:close/>
              </a:path>
              <a:path w="437515" h="297180">
                <a:moveTo>
                  <a:pt x="361242" y="14097"/>
                </a:moveTo>
                <a:lnTo>
                  <a:pt x="186901" y="14097"/>
                </a:lnTo>
                <a:lnTo>
                  <a:pt x="213995" y="15367"/>
                </a:lnTo>
                <a:lnTo>
                  <a:pt x="249898" y="17652"/>
                </a:lnTo>
                <a:lnTo>
                  <a:pt x="249597" y="17652"/>
                </a:lnTo>
                <a:lnTo>
                  <a:pt x="283463" y="20193"/>
                </a:lnTo>
                <a:lnTo>
                  <a:pt x="433450" y="33527"/>
                </a:lnTo>
                <a:lnTo>
                  <a:pt x="434695" y="21209"/>
                </a:lnTo>
                <a:lnTo>
                  <a:pt x="437442" y="21209"/>
                </a:lnTo>
                <a:lnTo>
                  <a:pt x="361242" y="14097"/>
                </a:lnTo>
                <a:close/>
              </a:path>
              <a:path w="437515" h="297180">
                <a:moveTo>
                  <a:pt x="17679" y="30734"/>
                </a:moveTo>
                <a:lnTo>
                  <a:pt x="17017" y="31242"/>
                </a:lnTo>
                <a:lnTo>
                  <a:pt x="17223" y="31242"/>
                </a:lnTo>
                <a:lnTo>
                  <a:pt x="17679" y="30734"/>
                </a:lnTo>
                <a:close/>
              </a:path>
              <a:path w="437515" h="297180">
                <a:moveTo>
                  <a:pt x="21656" y="27812"/>
                </a:moveTo>
                <a:lnTo>
                  <a:pt x="21335" y="27812"/>
                </a:lnTo>
                <a:lnTo>
                  <a:pt x="20442" y="28522"/>
                </a:lnTo>
                <a:lnTo>
                  <a:pt x="21656" y="27812"/>
                </a:lnTo>
                <a:close/>
              </a:path>
              <a:path w="437515" h="297180">
                <a:moveTo>
                  <a:pt x="345552" y="12700"/>
                </a:moveTo>
                <a:lnTo>
                  <a:pt x="136651" y="12700"/>
                </a:lnTo>
                <a:lnTo>
                  <a:pt x="151002" y="12954"/>
                </a:lnTo>
                <a:lnTo>
                  <a:pt x="190191" y="14097"/>
                </a:lnTo>
                <a:lnTo>
                  <a:pt x="361402" y="14097"/>
                </a:lnTo>
                <a:lnTo>
                  <a:pt x="345552" y="12700"/>
                </a:lnTo>
                <a:close/>
              </a:path>
            </a:pathLst>
          </a:custGeom>
          <a:solidFill>
            <a:srgbClr val="0066FF"/>
          </a:solidFill>
        </p:spPr>
        <p:txBody>
          <a:bodyPr wrap="square" lIns="0" tIns="0" rIns="0" bIns="0" rtlCol="0"/>
          <a:lstStyle/>
          <a:p>
            <a:endParaRPr/>
          </a:p>
        </p:txBody>
      </p:sp>
      <p:sp>
        <p:nvSpPr>
          <p:cNvPr id="11" name="object 11"/>
          <p:cNvSpPr/>
          <p:nvPr/>
        </p:nvSpPr>
        <p:spPr>
          <a:xfrm>
            <a:off x="3304921" y="3232404"/>
            <a:ext cx="542290" cy="295275"/>
          </a:xfrm>
          <a:custGeom>
            <a:avLst/>
            <a:gdLst/>
            <a:ahLst/>
            <a:cxnLst/>
            <a:rect l="l" t="t" r="r" b="b"/>
            <a:pathLst>
              <a:path w="542289" h="295275">
                <a:moveTo>
                  <a:pt x="1269" y="252730"/>
                </a:moveTo>
                <a:lnTo>
                  <a:pt x="88" y="264541"/>
                </a:lnTo>
                <a:lnTo>
                  <a:pt x="0" y="265430"/>
                </a:lnTo>
                <a:lnTo>
                  <a:pt x="170561" y="282701"/>
                </a:lnTo>
                <a:lnTo>
                  <a:pt x="250951" y="289306"/>
                </a:lnTo>
                <a:lnTo>
                  <a:pt x="289051" y="291846"/>
                </a:lnTo>
                <a:lnTo>
                  <a:pt x="359537" y="294513"/>
                </a:lnTo>
                <a:lnTo>
                  <a:pt x="375792" y="294767"/>
                </a:lnTo>
                <a:lnTo>
                  <a:pt x="383984" y="294767"/>
                </a:lnTo>
                <a:lnTo>
                  <a:pt x="399097" y="294513"/>
                </a:lnTo>
                <a:lnTo>
                  <a:pt x="403758" y="294513"/>
                </a:lnTo>
                <a:lnTo>
                  <a:pt x="448055" y="291846"/>
                </a:lnTo>
                <a:lnTo>
                  <a:pt x="492632" y="283972"/>
                </a:lnTo>
                <a:lnTo>
                  <a:pt x="499283" y="281940"/>
                </a:lnTo>
                <a:lnTo>
                  <a:pt x="359917" y="281940"/>
                </a:lnTo>
                <a:lnTo>
                  <a:pt x="325881" y="280797"/>
                </a:lnTo>
                <a:lnTo>
                  <a:pt x="289813" y="279146"/>
                </a:lnTo>
                <a:lnTo>
                  <a:pt x="251967" y="276606"/>
                </a:lnTo>
                <a:lnTo>
                  <a:pt x="171830" y="270001"/>
                </a:lnTo>
                <a:lnTo>
                  <a:pt x="1269" y="252730"/>
                </a:lnTo>
                <a:close/>
              </a:path>
              <a:path w="542289" h="295275">
                <a:moveTo>
                  <a:pt x="536854" y="255650"/>
                </a:moveTo>
                <a:lnTo>
                  <a:pt x="521334" y="255650"/>
                </a:lnTo>
                <a:lnTo>
                  <a:pt x="517016" y="259334"/>
                </a:lnTo>
                <a:lnTo>
                  <a:pt x="511682" y="262890"/>
                </a:lnTo>
                <a:lnTo>
                  <a:pt x="469900" y="276098"/>
                </a:lnTo>
                <a:lnTo>
                  <a:pt x="420624" y="281178"/>
                </a:lnTo>
                <a:lnTo>
                  <a:pt x="391540" y="281940"/>
                </a:lnTo>
                <a:lnTo>
                  <a:pt x="499283" y="281940"/>
                </a:lnTo>
                <a:lnTo>
                  <a:pt x="529589" y="265175"/>
                </a:lnTo>
                <a:lnTo>
                  <a:pt x="530351" y="264541"/>
                </a:lnTo>
                <a:lnTo>
                  <a:pt x="534162" y="259969"/>
                </a:lnTo>
                <a:lnTo>
                  <a:pt x="534415" y="259715"/>
                </a:lnTo>
                <a:lnTo>
                  <a:pt x="534669" y="259334"/>
                </a:lnTo>
                <a:lnTo>
                  <a:pt x="534796" y="259080"/>
                </a:lnTo>
                <a:lnTo>
                  <a:pt x="536854" y="255650"/>
                </a:lnTo>
                <a:close/>
              </a:path>
              <a:path w="542289" h="295275">
                <a:moveTo>
                  <a:pt x="365397" y="17443"/>
                </a:moveTo>
                <a:lnTo>
                  <a:pt x="368836" y="29681"/>
                </a:lnTo>
                <a:lnTo>
                  <a:pt x="385699" y="45974"/>
                </a:lnTo>
                <a:lnTo>
                  <a:pt x="406526" y="66421"/>
                </a:lnTo>
                <a:lnTo>
                  <a:pt x="445515" y="106172"/>
                </a:lnTo>
                <a:lnTo>
                  <a:pt x="479425" y="143763"/>
                </a:lnTo>
                <a:lnTo>
                  <a:pt x="505967" y="178308"/>
                </a:lnTo>
                <a:lnTo>
                  <a:pt x="525906" y="215519"/>
                </a:lnTo>
                <a:lnTo>
                  <a:pt x="529463" y="233425"/>
                </a:lnTo>
                <a:lnTo>
                  <a:pt x="529336" y="238506"/>
                </a:lnTo>
                <a:lnTo>
                  <a:pt x="528827" y="241046"/>
                </a:lnTo>
                <a:lnTo>
                  <a:pt x="528446" y="243078"/>
                </a:lnTo>
                <a:lnTo>
                  <a:pt x="528393" y="243218"/>
                </a:lnTo>
                <a:lnTo>
                  <a:pt x="528192" y="244221"/>
                </a:lnTo>
                <a:lnTo>
                  <a:pt x="528011" y="244221"/>
                </a:lnTo>
                <a:lnTo>
                  <a:pt x="526802" y="247396"/>
                </a:lnTo>
                <a:lnTo>
                  <a:pt x="526732" y="247776"/>
                </a:lnTo>
                <a:lnTo>
                  <a:pt x="526346" y="248412"/>
                </a:lnTo>
                <a:lnTo>
                  <a:pt x="524509" y="251713"/>
                </a:lnTo>
                <a:lnTo>
                  <a:pt x="524158" y="252121"/>
                </a:lnTo>
                <a:lnTo>
                  <a:pt x="523800" y="252730"/>
                </a:lnTo>
                <a:lnTo>
                  <a:pt x="523635" y="252730"/>
                </a:lnTo>
                <a:lnTo>
                  <a:pt x="520524" y="256342"/>
                </a:lnTo>
                <a:lnTo>
                  <a:pt x="521334" y="255650"/>
                </a:lnTo>
                <a:lnTo>
                  <a:pt x="536854" y="255650"/>
                </a:lnTo>
                <a:lnTo>
                  <a:pt x="537844" y="254000"/>
                </a:lnTo>
                <a:lnTo>
                  <a:pt x="537971" y="253746"/>
                </a:lnTo>
                <a:lnTo>
                  <a:pt x="538099" y="253365"/>
                </a:lnTo>
                <a:lnTo>
                  <a:pt x="538226" y="253111"/>
                </a:lnTo>
                <a:lnTo>
                  <a:pt x="538380" y="252730"/>
                </a:lnTo>
                <a:lnTo>
                  <a:pt x="523784" y="252730"/>
                </a:lnTo>
                <a:lnTo>
                  <a:pt x="524218" y="252121"/>
                </a:lnTo>
                <a:lnTo>
                  <a:pt x="538626" y="252121"/>
                </a:lnTo>
                <a:lnTo>
                  <a:pt x="540260" y="248084"/>
                </a:lnTo>
                <a:lnTo>
                  <a:pt x="540512" y="247396"/>
                </a:lnTo>
                <a:lnTo>
                  <a:pt x="541146" y="244221"/>
                </a:lnTo>
                <a:lnTo>
                  <a:pt x="528192" y="244221"/>
                </a:lnTo>
                <a:lnTo>
                  <a:pt x="528415" y="243218"/>
                </a:lnTo>
                <a:lnTo>
                  <a:pt x="541347" y="243218"/>
                </a:lnTo>
                <a:lnTo>
                  <a:pt x="541781" y="241046"/>
                </a:lnTo>
                <a:lnTo>
                  <a:pt x="541908" y="240030"/>
                </a:lnTo>
                <a:lnTo>
                  <a:pt x="542163" y="234061"/>
                </a:lnTo>
                <a:lnTo>
                  <a:pt x="541718" y="227837"/>
                </a:lnTo>
                <a:lnTo>
                  <a:pt x="541654" y="226949"/>
                </a:lnTo>
                <a:lnTo>
                  <a:pt x="527176" y="188213"/>
                </a:lnTo>
                <a:lnTo>
                  <a:pt x="504063" y="154050"/>
                </a:lnTo>
                <a:lnTo>
                  <a:pt x="472820" y="116840"/>
                </a:lnTo>
                <a:lnTo>
                  <a:pt x="435737" y="77597"/>
                </a:lnTo>
                <a:lnTo>
                  <a:pt x="394715" y="36957"/>
                </a:lnTo>
                <a:lnTo>
                  <a:pt x="377532" y="20414"/>
                </a:lnTo>
                <a:lnTo>
                  <a:pt x="365397" y="17443"/>
                </a:lnTo>
                <a:close/>
              </a:path>
              <a:path w="542289" h="295275">
                <a:moveTo>
                  <a:pt x="347217" y="0"/>
                </a:moveTo>
                <a:lnTo>
                  <a:pt x="374141" y="95376"/>
                </a:lnTo>
                <a:lnTo>
                  <a:pt x="375197" y="98806"/>
                </a:lnTo>
                <a:lnTo>
                  <a:pt x="375372" y="98806"/>
                </a:lnTo>
                <a:lnTo>
                  <a:pt x="378587" y="100711"/>
                </a:lnTo>
                <a:lnTo>
                  <a:pt x="382015" y="99695"/>
                </a:lnTo>
                <a:lnTo>
                  <a:pt x="385444" y="98806"/>
                </a:lnTo>
                <a:lnTo>
                  <a:pt x="387281" y="95376"/>
                </a:lnTo>
                <a:lnTo>
                  <a:pt x="386333" y="91948"/>
                </a:lnTo>
                <a:lnTo>
                  <a:pt x="368836" y="29681"/>
                </a:lnTo>
                <a:lnTo>
                  <a:pt x="351916" y="13335"/>
                </a:lnTo>
                <a:lnTo>
                  <a:pt x="360679" y="4191"/>
                </a:lnTo>
                <a:lnTo>
                  <a:pt x="364389" y="4191"/>
                </a:lnTo>
                <a:lnTo>
                  <a:pt x="347217" y="0"/>
                </a:lnTo>
                <a:close/>
              </a:path>
              <a:path w="542289" h="295275">
                <a:moveTo>
                  <a:pt x="364389" y="4191"/>
                </a:moveTo>
                <a:lnTo>
                  <a:pt x="360679" y="4191"/>
                </a:lnTo>
                <a:lnTo>
                  <a:pt x="377532" y="20414"/>
                </a:lnTo>
                <a:lnTo>
                  <a:pt x="440436" y="35813"/>
                </a:lnTo>
                <a:lnTo>
                  <a:pt x="443864" y="36575"/>
                </a:lnTo>
                <a:lnTo>
                  <a:pt x="447293" y="34544"/>
                </a:lnTo>
                <a:lnTo>
                  <a:pt x="448182" y="31115"/>
                </a:lnTo>
                <a:lnTo>
                  <a:pt x="448944" y="27686"/>
                </a:lnTo>
                <a:lnTo>
                  <a:pt x="446913" y="24257"/>
                </a:lnTo>
                <a:lnTo>
                  <a:pt x="443483" y="23495"/>
                </a:lnTo>
                <a:lnTo>
                  <a:pt x="364389" y="4191"/>
                </a:lnTo>
                <a:close/>
              </a:path>
              <a:path w="542289" h="295275">
                <a:moveTo>
                  <a:pt x="360679" y="4191"/>
                </a:moveTo>
                <a:lnTo>
                  <a:pt x="351916" y="13335"/>
                </a:lnTo>
                <a:lnTo>
                  <a:pt x="368836" y="29681"/>
                </a:lnTo>
                <a:lnTo>
                  <a:pt x="365397" y="17443"/>
                </a:lnTo>
                <a:lnTo>
                  <a:pt x="354838" y="14859"/>
                </a:lnTo>
                <a:lnTo>
                  <a:pt x="362457" y="6985"/>
                </a:lnTo>
                <a:lnTo>
                  <a:pt x="363582" y="6985"/>
                </a:lnTo>
                <a:lnTo>
                  <a:pt x="360679" y="4191"/>
                </a:lnTo>
                <a:close/>
              </a:path>
              <a:path w="542289" h="295275">
                <a:moveTo>
                  <a:pt x="363582" y="6985"/>
                </a:moveTo>
                <a:lnTo>
                  <a:pt x="362457" y="6985"/>
                </a:lnTo>
                <a:lnTo>
                  <a:pt x="365397" y="17443"/>
                </a:lnTo>
                <a:lnTo>
                  <a:pt x="377532" y="20414"/>
                </a:lnTo>
                <a:lnTo>
                  <a:pt x="363582" y="6985"/>
                </a:lnTo>
                <a:close/>
              </a:path>
              <a:path w="542289" h="295275">
                <a:moveTo>
                  <a:pt x="362457" y="6985"/>
                </a:moveTo>
                <a:lnTo>
                  <a:pt x="354838" y="14859"/>
                </a:lnTo>
                <a:lnTo>
                  <a:pt x="365397" y="17443"/>
                </a:lnTo>
                <a:lnTo>
                  <a:pt x="362457" y="6985"/>
                </a:lnTo>
                <a:close/>
              </a:path>
            </a:pathLst>
          </a:custGeom>
          <a:solidFill>
            <a:srgbClr val="0066FF"/>
          </a:solidFill>
        </p:spPr>
        <p:txBody>
          <a:bodyPr wrap="square" lIns="0" tIns="0" rIns="0" bIns="0" rtlCol="0"/>
          <a:lstStyle/>
          <a:p>
            <a:endParaRPr/>
          </a:p>
        </p:txBody>
      </p:sp>
      <p:sp>
        <p:nvSpPr>
          <p:cNvPr id="12" name="object 12"/>
          <p:cNvSpPr/>
          <p:nvPr/>
        </p:nvSpPr>
        <p:spPr>
          <a:xfrm>
            <a:off x="4219321" y="3143504"/>
            <a:ext cx="716915" cy="339090"/>
          </a:xfrm>
          <a:custGeom>
            <a:avLst/>
            <a:gdLst/>
            <a:ahLst/>
            <a:cxnLst/>
            <a:rect l="l" t="t" r="r" b="b"/>
            <a:pathLst>
              <a:path w="716914" h="339089">
                <a:moveTo>
                  <a:pt x="703156" y="235048"/>
                </a:moveTo>
                <a:lnTo>
                  <a:pt x="701790" y="235966"/>
                </a:lnTo>
                <a:lnTo>
                  <a:pt x="701167" y="236474"/>
                </a:lnTo>
                <a:lnTo>
                  <a:pt x="700326" y="237018"/>
                </a:lnTo>
                <a:lnTo>
                  <a:pt x="700024" y="237236"/>
                </a:lnTo>
                <a:lnTo>
                  <a:pt x="699816" y="237236"/>
                </a:lnTo>
                <a:lnTo>
                  <a:pt x="695451" y="239522"/>
                </a:lnTo>
                <a:lnTo>
                  <a:pt x="654712" y="251460"/>
                </a:lnTo>
                <a:lnTo>
                  <a:pt x="590295" y="263271"/>
                </a:lnTo>
                <a:lnTo>
                  <a:pt x="480187" y="278384"/>
                </a:lnTo>
                <a:lnTo>
                  <a:pt x="373888" y="290322"/>
                </a:lnTo>
                <a:lnTo>
                  <a:pt x="0" y="326390"/>
                </a:lnTo>
                <a:lnTo>
                  <a:pt x="1269" y="339090"/>
                </a:lnTo>
                <a:lnTo>
                  <a:pt x="346709" y="305943"/>
                </a:lnTo>
                <a:lnTo>
                  <a:pt x="481583" y="290957"/>
                </a:lnTo>
                <a:lnTo>
                  <a:pt x="551433" y="281940"/>
                </a:lnTo>
                <a:lnTo>
                  <a:pt x="592201" y="275844"/>
                </a:lnTo>
                <a:lnTo>
                  <a:pt x="643636" y="266826"/>
                </a:lnTo>
                <a:lnTo>
                  <a:pt x="682243" y="257556"/>
                </a:lnTo>
                <a:lnTo>
                  <a:pt x="706881" y="247904"/>
                </a:lnTo>
                <a:lnTo>
                  <a:pt x="707389" y="247650"/>
                </a:lnTo>
                <a:lnTo>
                  <a:pt x="711453" y="244601"/>
                </a:lnTo>
                <a:lnTo>
                  <a:pt x="712088" y="244221"/>
                </a:lnTo>
                <a:lnTo>
                  <a:pt x="712469" y="243712"/>
                </a:lnTo>
                <a:lnTo>
                  <a:pt x="712977" y="243205"/>
                </a:lnTo>
                <a:lnTo>
                  <a:pt x="715771" y="239268"/>
                </a:lnTo>
                <a:lnTo>
                  <a:pt x="716152" y="238251"/>
                </a:lnTo>
                <a:lnTo>
                  <a:pt x="716200" y="237871"/>
                </a:lnTo>
                <a:lnTo>
                  <a:pt x="704976" y="237871"/>
                </a:lnTo>
                <a:lnTo>
                  <a:pt x="704723" y="237490"/>
                </a:lnTo>
                <a:lnTo>
                  <a:pt x="704341" y="237490"/>
                </a:lnTo>
                <a:lnTo>
                  <a:pt x="704302" y="237236"/>
                </a:lnTo>
                <a:lnTo>
                  <a:pt x="700024" y="237236"/>
                </a:lnTo>
                <a:lnTo>
                  <a:pt x="700350" y="237018"/>
                </a:lnTo>
                <a:lnTo>
                  <a:pt x="704145" y="237018"/>
                </a:lnTo>
                <a:lnTo>
                  <a:pt x="703579" y="236474"/>
                </a:lnTo>
                <a:lnTo>
                  <a:pt x="702691" y="235966"/>
                </a:lnTo>
                <a:lnTo>
                  <a:pt x="702468" y="235966"/>
                </a:lnTo>
                <a:lnTo>
                  <a:pt x="703156" y="235048"/>
                </a:lnTo>
                <a:close/>
              </a:path>
              <a:path w="716914" h="339089">
                <a:moveTo>
                  <a:pt x="716168" y="232791"/>
                </a:moveTo>
                <a:lnTo>
                  <a:pt x="704850" y="232791"/>
                </a:lnTo>
                <a:lnTo>
                  <a:pt x="704104" y="234696"/>
                </a:lnTo>
                <a:lnTo>
                  <a:pt x="703944" y="234909"/>
                </a:lnTo>
                <a:lnTo>
                  <a:pt x="704107" y="235966"/>
                </a:lnTo>
                <a:lnTo>
                  <a:pt x="704185" y="236474"/>
                </a:lnTo>
                <a:lnTo>
                  <a:pt x="704305" y="237018"/>
                </a:lnTo>
                <a:lnTo>
                  <a:pt x="704553" y="237236"/>
                </a:lnTo>
                <a:lnTo>
                  <a:pt x="704596" y="237490"/>
                </a:lnTo>
                <a:lnTo>
                  <a:pt x="704976" y="237871"/>
                </a:lnTo>
                <a:lnTo>
                  <a:pt x="716200" y="237871"/>
                </a:lnTo>
                <a:lnTo>
                  <a:pt x="716322" y="235966"/>
                </a:lnTo>
                <a:lnTo>
                  <a:pt x="716406" y="233425"/>
                </a:lnTo>
                <a:lnTo>
                  <a:pt x="716168" y="232791"/>
                </a:lnTo>
                <a:close/>
              </a:path>
              <a:path w="716914" h="339089">
                <a:moveTo>
                  <a:pt x="704341" y="237236"/>
                </a:moveTo>
                <a:lnTo>
                  <a:pt x="704341" y="237490"/>
                </a:lnTo>
                <a:lnTo>
                  <a:pt x="704596" y="237490"/>
                </a:lnTo>
                <a:lnTo>
                  <a:pt x="704341" y="237236"/>
                </a:lnTo>
                <a:close/>
              </a:path>
              <a:path w="716914" h="339089">
                <a:moveTo>
                  <a:pt x="704269" y="237018"/>
                </a:moveTo>
                <a:lnTo>
                  <a:pt x="704341" y="237236"/>
                </a:lnTo>
                <a:lnTo>
                  <a:pt x="704596" y="237490"/>
                </a:lnTo>
                <a:lnTo>
                  <a:pt x="704553" y="237236"/>
                </a:lnTo>
                <a:lnTo>
                  <a:pt x="704269" y="237018"/>
                </a:lnTo>
                <a:close/>
              </a:path>
              <a:path w="716914" h="339089">
                <a:moveTo>
                  <a:pt x="703452" y="236474"/>
                </a:moveTo>
                <a:lnTo>
                  <a:pt x="704124" y="237018"/>
                </a:lnTo>
                <a:lnTo>
                  <a:pt x="704341" y="237236"/>
                </a:lnTo>
                <a:lnTo>
                  <a:pt x="704269" y="237018"/>
                </a:lnTo>
                <a:lnTo>
                  <a:pt x="703452" y="236474"/>
                </a:lnTo>
                <a:close/>
              </a:path>
              <a:path w="716914" h="339089">
                <a:moveTo>
                  <a:pt x="704045" y="236474"/>
                </a:moveTo>
                <a:lnTo>
                  <a:pt x="704269" y="237018"/>
                </a:lnTo>
                <a:lnTo>
                  <a:pt x="704595" y="237236"/>
                </a:lnTo>
                <a:lnTo>
                  <a:pt x="704408" y="237018"/>
                </a:lnTo>
                <a:lnTo>
                  <a:pt x="703579" y="236474"/>
                </a:lnTo>
                <a:lnTo>
                  <a:pt x="704045" y="236474"/>
                </a:lnTo>
                <a:close/>
              </a:path>
              <a:path w="716914" h="339089">
                <a:moveTo>
                  <a:pt x="701270" y="236474"/>
                </a:moveTo>
                <a:lnTo>
                  <a:pt x="701084" y="236474"/>
                </a:lnTo>
                <a:lnTo>
                  <a:pt x="700326" y="237018"/>
                </a:lnTo>
                <a:lnTo>
                  <a:pt x="701270" y="236474"/>
                </a:lnTo>
                <a:close/>
              </a:path>
              <a:path w="716914" h="339089">
                <a:moveTo>
                  <a:pt x="703791" y="234696"/>
                </a:moveTo>
                <a:lnTo>
                  <a:pt x="703493" y="234909"/>
                </a:lnTo>
                <a:lnTo>
                  <a:pt x="702436" y="235966"/>
                </a:lnTo>
                <a:lnTo>
                  <a:pt x="702691" y="235966"/>
                </a:lnTo>
                <a:lnTo>
                  <a:pt x="703579" y="236474"/>
                </a:lnTo>
                <a:lnTo>
                  <a:pt x="704305" y="237018"/>
                </a:lnTo>
                <a:lnTo>
                  <a:pt x="704145" y="237018"/>
                </a:lnTo>
                <a:lnTo>
                  <a:pt x="703706" y="235966"/>
                </a:lnTo>
                <a:lnTo>
                  <a:pt x="703791" y="234696"/>
                </a:lnTo>
                <a:close/>
              </a:path>
              <a:path w="716914" h="339089">
                <a:moveTo>
                  <a:pt x="703966" y="235048"/>
                </a:moveTo>
                <a:lnTo>
                  <a:pt x="703706" y="235966"/>
                </a:lnTo>
                <a:lnTo>
                  <a:pt x="704408" y="237018"/>
                </a:lnTo>
                <a:lnTo>
                  <a:pt x="704269" y="237018"/>
                </a:lnTo>
                <a:lnTo>
                  <a:pt x="703966" y="235048"/>
                </a:lnTo>
                <a:close/>
              </a:path>
              <a:path w="716914" h="339089">
                <a:moveTo>
                  <a:pt x="248000" y="28870"/>
                </a:moveTo>
                <a:lnTo>
                  <a:pt x="206248" y="41275"/>
                </a:lnTo>
                <a:lnTo>
                  <a:pt x="159257" y="56261"/>
                </a:lnTo>
                <a:lnTo>
                  <a:pt x="118490" y="71120"/>
                </a:lnTo>
                <a:lnTo>
                  <a:pt x="78993" y="89788"/>
                </a:lnTo>
                <a:lnTo>
                  <a:pt x="59308" y="105791"/>
                </a:lnTo>
                <a:lnTo>
                  <a:pt x="56895" y="109220"/>
                </a:lnTo>
                <a:lnTo>
                  <a:pt x="56345" y="110109"/>
                </a:lnTo>
                <a:lnTo>
                  <a:pt x="56261" y="110362"/>
                </a:lnTo>
                <a:lnTo>
                  <a:pt x="54863" y="113919"/>
                </a:lnTo>
                <a:lnTo>
                  <a:pt x="54609" y="114426"/>
                </a:lnTo>
                <a:lnTo>
                  <a:pt x="54087" y="118110"/>
                </a:lnTo>
                <a:lnTo>
                  <a:pt x="53975" y="120650"/>
                </a:lnTo>
                <a:lnTo>
                  <a:pt x="54106" y="121538"/>
                </a:lnTo>
                <a:lnTo>
                  <a:pt x="54219" y="122300"/>
                </a:lnTo>
                <a:lnTo>
                  <a:pt x="54294" y="122809"/>
                </a:lnTo>
                <a:lnTo>
                  <a:pt x="54393" y="123475"/>
                </a:lnTo>
                <a:lnTo>
                  <a:pt x="54482" y="124713"/>
                </a:lnTo>
                <a:lnTo>
                  <a:pt x="54990" y="125730"/>
                </a:lnTo>
                <a:lnTo>
                  <a:pt x="56514" y="129159"/>
                </a:lnTo>
                <a:lnTo>
                  <a:pt x="56641" y="129667"/>
                </a:lnTo>
                <a:lnTo>
                  <a:pt x="57150" y="130429"/>
                </a:lnTo>
                <a:lnTo>
                  <a:pt x="59689" y="133858"/>
                </a:lnTo>
                <a:lnTo>
                  <a:pt x="59943" y="134238"/>
                </a:lnTo>
                <a:lnTo>
                  <a:pt x="60325" y="134493"/>
                </a:lnTo>
                <a:lnTo>
                  <a:pt x="96519" y="152400"/>
                </a:lnTo>
                <a:lnTo>
                  <a:pt x="144144" y="162179"/>
                </a:lnTo>
                <a:lnTo>
                  <a:pt x="208787" y="171576"/>
                </a:lnTo>
                <a:lnTo>
                  <a:pt x="258952" y="177673"/>
                </a:lnTo>
                <a:lnTo>
                  <a:pt x="534162" y="207391"/>
                </a:lnTo>
                <a:lnTo>
                  <a:pt x="605281" y="216154"/>
                </a:lnTo>
                <a:lnTo>
                  <a:pt x="644778" y="221869"/>
                </a:lnTo>
                <a:lnTo>
                  <a:pt x="669036" y="226313"/>
                </a:lnTo>
                <a:lnTo>
                  <a:pt x="675893" y="227837"/>
                </a:lnTo>
                <a:lnTo>
                  <a:pt x="682116" y="229108"/>
                </a:lnTo>
                <a:lnTo>
                  <a:pt x="702881" y="235966"/>
                </a:lnTo>
                <a:lnTo>
                  <a:pt x="701790" y="235966"/>
                </a:lnTo>
                <a:lnTo>
                  <a:pt x="703261" y="234909"/>
                </a:lnTo>
                <a:lnTo>
                  <a:pt x="704850" y="232791"/>
                </a:lnTo>
                <a:lnTo>
                  <a:pt x="716168" y="232791"/>
                </a:lnTo>
                <a:lnTo>
                  <a:pt x="716026" y="232410"/>
                </a:lnTo>
                <a:lnTo>
                  <a:pt x="715263" y="230886"/>
                </a:lnTo>
                <a:lnTo>
                  <a:pt x="715009" y="230124"/>
                </a:lnTo>
                <a:lnTo>
                  <a:pt x="713993" y="228854"/>
                </a:lnTo>
                <a:lnTo>
                  <a:pt x="712596" y="227457"/>
                </a:lnTo>
                <a:lnTo>
                  <a:pt x="712215" y="227203"/>
                </a:lnTo>
                <a:lnTo>
                  <a:pt x="711962" y="226949"/>
                </a:lnTo>
                <a:lnTo>
                  <a:pt x="671576" y="213995"/>
                </a:lnTo>
                <a:lnTo>
                  <a:pt x="663955" y="212344"/>
                </a:lnTo>
                <a:lnTo>
                  <a:pt x="607059" y="203581"/>
                </a:lnTo>
                <a:lnTo>
                  <a:pt x="535686" y="194818"/>
                </a:lnTo>
                <a:lnTo>
                  <a:pt x="260350" y="165100"/>
                </a:lnTo>
                <a:lnTo>
                  <a:pt x="210438" y="159004"/>
                </a:lnTo>
                <a:lnTo>
                  <a:pt x="165862" y="152781"/>
                </a:lnTo>
                <a:lnTo>
                  <a:pt x="128269" y="146431"/>
                </a:lnTo>
                <a:lnTo>
                  <a:pt x="89280" y="136906"/>
                </a:lnTo>
                <a:lnTo>
                  <a:pt x="70057" y="126237"/>
                </a:lnTo>
                <a:lnTo>
                  <a:pt x="69850" y="126237"/>
                </a:lnTo>
                <a:lnTo>
                  <a:pt x="69473" y="125730"/>
                </a:lnTo>
                <a:lnTo>
                  <a:pt x="69087" y="125349"/>
                </a:lnTo>
                <a:lnTo>
                  <a:pt x="68721" y="124713"/>
                </a:lnTo>
                <a:lnTo>
                  <a:pt x="68250" y="124079"/>
                </a:lnTo>
                <a:lnTo>
                  <a:pt x="68071" y="124079"/>
                </a:lnTo>
                <a:lnTo>
                  <a:pt x="67803" y="123475"/>
                </a:lnTo>
                <a:lnTo>
                  <a:pt x="67309" y="122809"/>
                </a:lnTo>
                <a:lnTo>
                  <a:pt x="67507" y="122809"/>
                </a:lnTo>
                <a:lnTo>
                  <a:pt x="67281" y="122300"/>
                </a:lnTo>
                <a:lnTo>
                  <a:pt x="67055" y="122300"/>
                </a:lnTo>
                <a:lnTo>
                  <a:pt x="66943" y="121538"/>
                </a:lnTo>
                <a:lnTo>
                  <a:pt x="66548" y="120650"/>
                </a:lnTo>
                <a:lnTo>
                  <a:pt x="66548" y="118872"/>
                </a:lnTo>
                <a:lnTo>
                  <a:pt x="66924" y="118110"/>
                </a:lnTo>
                <a:lnTo>
                  <a:pt x="67055" y="117221"/>
                </a:lnTo>
                <a:lnTo>
                  <a:pt x="67273" y="117221"/>
                </a:lnTo>
                <a:lnTo>
                  <a:pt x="67622" y="116332"/>
                </a:lnTo>
                <a:lnTo>
                  <a:pt x="67437" y="116332"/>
                </a:lnTo>
                <a:lnTo>
                  <a:pt x="67878" y="115681"/>
                </a:lnTo>
                <a:lnTo>
                  <a:pt x="67930" y="115443"/>
                </a:lnTo>
                <a:lnTo>
                  <a:pt x="68071" y="115188"/>
                </a:lnTo>
                <a:lnTo>
                  <a:pt x="68212" y="115188"/>
                </a:lnTo>
                <a:lnTo>
                  <a:pt x="69850" y="112775"/>
                </a:lnTo>
                <a:lnTo>
                  <a:pt x="106299" y="90043"/>
                </a:lnTo>
                <a:lnTo>
                  <a:pt x="142493" y="75565"/>
                </a:lnTo>
                <a:lnTo>
                  <a:pt x="186181" y="60833"/>
                </a:lnTo>
                <a:lnTo>
                  <a:pt x="234823" y="45974"/>
                </a:lnTo>
                <a:lnTo>
                  <a:pt x="251527" y="41070"/>
                </a:lnTo>
                <a:lnTo>
                  <a:pt x="260212" y="31913"/>
                </a:lnTo>
                <a:lnTo>
                  <a:pt x="248000" y="28870"/>
                </a:lnTo>
                <a:close/>
              </a:path>
              <a:path w="716914" h="339089">
                <a:moveTo>
                  <a:pt x="704088" y="234315"/>
                </a:moveTo>
                <a:lnTo>
                  <a:pt x="703261" y="234909"/>
                </a:lnTo>
                <a:lnTo>
                  <a:pt x="702468" y="235966"/>
                </a:lnTo>
                <a:lnTo>
                  <a:pt x="704088" y="234315"/>
                </a:lnTo>
                <a:close/>
              </a:path>
              <a:path w="716914" h="339089">
                <a:moveTo>
                  <a:pt x="703912" y="234696"/>
                </a:moveTo>
                <a:lnTo>
                  <a:pt x="703773" y="234909"/>
                </a:lnTo>
                <a:lnTo>
                  <a:pt x="703685" y="235966"/>
                </a:lnTo>
                <a:lnTo>
                  <a:pt x="703966" y="235048"/>
                </a:lnTo>
                <a:lnTo>
                  <a:pt x="703912" y="234696"/>
                </a:lnTo>
                <a:close/>
              </a:path>
              <a:path w="716914" h="339089">
                <a:moveTo>
                  <a:pt x="704850" y="232791"/>
                </a:moveTo>
                <a:lnTo>
                  <a:pt x="703833" y="234187"/>
                </a:lnTo>
                <a:lnTo>
                  <a:pt x="703912" y="234696"/>
                </a:lnTo>
                <a:lnTo>
                  <a:pt x="703421" y="234696"/>
                </a:lnTo>
                <a:lnTo>
                  <a:pt x="703261" y="234909"/>
                </a:lnTo>
                <a:lnTo>
                  <a:pt x="703557" y="234696"/>
                </a:lnTo>
                <a:lnTo>
                  <a:pt x="703791" y="234696"/>
                </a:lnTo>
                <a:lnTo>
                  <a:pt x="703823" y="234315"/>
                </a:lnTo>
                <a:lnTo>
                  <a:pt x="704253" y="234315"/>
                </a:lnTo>
                <a:lnTo>
                  <a:pt x="704850" y="232791"/>
                </a:lnTo>
                <a:close/>
              </a:path>
              <a:path w="716914" h="339089">
                <a:moveTo>
                  <a:pt x="704253" y="234315"/>
                </a:moveTo>
                <a:lnTo>
                  <a:pt x="704088" y="234315"/>
                </a:lnTo>
                <a:lnTo>
                  <a:pt x="703707" y="234696"/>
                </a:lnTo>
                <a:lnTo>
                  <a:pt x="703912" y="234696"/>
                </a:lnTo>
                <a:lnTo>
                  <a:pt x="703944" y="234909"/>
                </a:lnTo>
                <a:lnTo>
                  <a:pt x="704104" y="234696"/>
                </a:lnTo>
                <a:lnTo>
                  <a:pt x="704253" y="234315"/>
                </a:lnTo>
                <a:close/>
              </a:path>
              <a:path w="716914" h="339089">
                <a:moveTo>
                  <a:pt x="69503" y="125730"/>
                </a:moveTo>
                <a:lnTo>
                  <a:pt x="69850" y="126237"/>
                </a:lnTo>
                <a:lnTo>
                  <a:pt x="70057" y="126237"/>
                </a:lnTo>
                <a:lnTo>
                  <a:pt x="69503" y="125730"/>
                </a:lnTo>
                <a:close/>
              </a:path>
              <a:path w="716914" h="339089">
                <a:moveTo>
                  <a:pt x="67803" y="123475"/>
                </a:moveTo>
                <a:lnTo>
                  <a:pt x="68071" y="124079"/>
                </a:lnTo>
                <a:lnTo>
                  <a:pt x="68250" y="124079"/>
                </a:lnTo>
                <a:lnTo>
                  <a:pt x="67803" y="123475"/>
                </a:lnTo>
                <a:close/>
              </a:path>
              <a:path w="716914" h="339089">
                <a:moveTo>
                  <a:pt x="67507" y="122809"/>
                </a:moveTo>
                <a:lnTo>
                  <a:pt x="67309" y="122809"/>
                </a:lnTo>
                <a:lnTo>
                  <a:pt x="67803" y="123475"/>
                </a:lnTo>
                <a:lnTo>
                  <a:pt x="67507" y="122809"/>
                </a:lnTo>
                <a:close/>
              </a:path>
              <a:path w="716914" h="339089">
                <a:moveTo>
                  <a:pt x="66943" y="121538"/>
                </a:moveTo>
                <a:lnTo>
                  <a:pt x="67055" y="122300"/>
                </a:lnTo>
                <a:lnTo>
                  <a:pt x="67281" y="122300"/>
                </a:lnTo>
                <a:lnTo>
                  <a:pt x="66943" y="121538"/>
                </a:lnTo>
                <a:close/>
              </a:path>
              <a:path w="716914" h="339089">
                <a:moveTo>
                  <a:pt x="66679" y="119761"/>
                </a:moveTo>
                <a:lnTo>
                  <a:pt x="66548" y="120650"/>
                </a:lnTo>
                <a:lnTo>
                  <a:pt x="66943" y="121538"/>
                </a:lnTo>
                <a:lnTo>
                  <a:pt x="66679" y="119761"/>
                </a:lnTo>
                <a:close/>
              </a:path>
              <a:path w="716914" h="339089">
                <a:moveTo>
                  <a:pt x="66548" y="118872"/>
                </a:moveTo>
                <a:lnTo>
                  <a:pt x="66548" y="120650"/>
                </a:lnTo>
                <a:lnTo>
                  <a:pt x="66679" y="119761"/>
                </a:lnTo>
                <a:lnTo>
                  <a:pt x="66548" y="118872"/>
                </a:lnTo>
                <a:close/>
              </a:path>
              <a:path w="716914" h="339089">
                <a:moveTo>
                  <a:pt x="66924" y="118110"/>
                </a:moveTo>
                <a:lnTo>
                  <a:pt x="66548" y="118872"/>
                </a:lnTo>
                <a:lnTo>
                  <a:pt x="66679" y="119761"/>
                </a:lnTo>
                <a:lnTo>
                  <a:pt x="66811" y="118872"/>
                </a:lnTo>
                <a:lnTo>
                  <a:pt x="66924" y="118110"/>
                </a:lnTo>
                <a:close/>
              </a:path>
              <a:path w="716914" h="339089">
                <a:moveTo>
                  <a:pt x="67273" y="117221"/>
                </a:moveTo>
                <a:lnTo>
                  <a:pt x="67055" y="117221"/>
                </a:lnTo>
                <a:lnTo>
                  <a:pt x="66924" y="118110"/>
                </a:lnTo>
                <a:lnTo>
                  <a:pt x="67273" y="117221"/>
                </a:lnTo>
                <a:close/>
              </a:path>
              <a:path w="716914" h="339089">
                <a:moveTo>
                  <a:pt x="67878" y="115681"/>
                </a:moveTo>
                <a:lnTo>
                  <a:pt x="67437" y="116332"/>
                </a:lnTo>
                <a:lnTo>
                  <a:pt x="67622" y="116332"/>
                </a:lnTo>
                <a:lnTo>
                  <a:pt x="67878" y="115681"/>
                </a:lnTo>
                <a:close/>
              </a:path>
              <a:path w="716914" h="339089">
                <a:moveTo>
                  <a:pt x="68212" y="115188"/>
                </a:moveTo>
                <a:lnTo>
                  <a:pt x="68071" y="115188"/>
                </a:lnTo>
                <a:lnTo>
                  <a:pt x="67972" y="115443"/>
                </a:lnTo>
                <a:lnTo>
                  <a:pt x="68212" y="115188"/>
                </a:lnTo>
                <a:close/>
              </a:path>
              <a:path w="716914" h="339089">
                <a:moveTo>
                  <a:pt x="274179" y="22351"/>
                </a:moveTo>
                <a:lnTo>
                  <a:pt x="270509" y="22351"/>
                </a:lnTo>
                <a:lnTo>
                  <a:pt x="274065" y="34544"/>
                </a:lnTo>
                <a:lnTo>
                  <a:pt x="251527" y="41070"/>
                </a:lnTo>
                <a:lnTo>
                  <a:pt x="204596" y="90550"/>
                </a:lnTo>
                <a:lnTo>
                  <a:pt x="204692" y="93599"/>
                </a:lnTo>
                <a:lnTo>
                  <a:pt x="204724" y="94615"/>
                </a:lnTo>
                <a:lnTo>
                  <a:pt x="209803" y="99441"/>
                </a:lnTo>
                <a:lnTo>
                  <a:pt x="213740" y="99313"/>
                </a:lnTo>
                <a:lnTo>
                  <a:pt x="284352" y="24892"/>
                </a:lnTo>
                <a:lnTo>
                  <a:pt x="274179" y="22351"/>
                </a:lnTo>
                <a:close/>
              </a:path>
              <a:path w="716914" h="339089">
                <a:moveTo>
                  <a:pt x="260212" y="31913"/>
                </a:moveTo>
                <a:lnTo>
                  <a:pt x="251527" y="41070"/>
                </a:lnTo>
                <a:lnTo>
                  <a:pt x="274065" y="34544"/>
                </a:lnTo>
                <a:lnTo>
                  <a:pt x="270763" y="34544"/>
                </a:lnTo>
                <a:lnTo>
                  <a:pt x="260212" y="31913"/>
                </a:lnTo>
                <a:close/>
              </a:path>
              <a:path w="716914" h="339089">
                <a:moveTo>
                  <a:pt x="267715" y="24003"/>
                </a:moveTo>
                <a:lnTo>
                  <a:pt x="260212" y="31913"/>
                </a:lnTo>
                <a:lnTo>
                  <a:pt x="270763" y="34544"/>
                </a:lnTo>
                <a:lnTo>
                  <a:pt x="267715" y="24003"/>
                </a:lnTo>
                <a:close/>
              </a:path>
              <a:path w="716914" h="339089">
                <a:moveTo>
                  <a:pt x="270991" y="24003"/>
                </a:moveTo>
                <a:lnTo>
                  <a:pt x="267715" y="24003"/>
                </a:lnTo>
                <a:lnTo>
                  <a:pt x="270763" y="34544"/>
                </a:lnTo>
                <a:lnTo>
                  <a:pt x="274065" y="34544"/>
                </a:lnTo>
                <a:lnTo>
                  <a:pt x="270991" y="24003"/>
                </a:lnTo>
                <a:close/>
              </a:path>
              <a:path w="716914" h="339089">
                <a:moveTo>
                  <a:pt x="270509" y="22351"/>
                </a:moveTo>
                <a:lnTo>
                  <a:pt x="248000" y="28870"/>
                </a:lnTo>
                <a:lnTo>
                  <a:pt x="260212" y="31913"/>
                </a:lnTo>
                <a:lnTo>
                  <a:pt x="267715" y="24003"/>
                </a:lnTo>
                <a:lnTo>
                  <a:pt x="270991" y="24003"/>
                </a:lnTo>
                <a:lnTo>
                  <a:pt x="270509" y="22351"/>
                </a:lnTo>
                <a:close/>
              </a:path>
              <a:path w="716914" h="339089">
                <a:moveTo>
                  <a:pt x="184912" y="0"/>
                </a:moveTo>
                <a:lnTo>
                  <a:pt x="181355" y="2159"/>
                </a:lnTo>
                <a:lnTo>
                  <a:pt x="180593" y="5587"/>
                </a:lnTo>
                <a:lnTo>
                  <a:pt x="179704" y="8890"/>
                </a:lnTo>
                <a:lnTo>
                  <a:pt x="181737" y="12319"/>
                </a:lnTo>
                <a:lnTo>
                  <a:pt x="185165" y="13208"/>
                </a:lnTo>
                <a:lnTo>
                  <a:pt x="248000" y="28870"/>
                </a:lnTo>
                <a:lnTo>
                  <a:pt x="270509" y="22351"/>
                </a:lnTo>
                <a:lnTo>
                  <a:pt x="274179" y="22351"/>
                </a:lnTo>
                <a:lnTo>
                  <a:pt x="188213" y="888"/>
                </a:lnTo>
                <a:lnTo>
                  <a:pt x="184912" y="0"/>
                </a:lnTo>
                <a:close/>
              </a:path>
            </a:pathLst>
          </a:custGeom>
          <a:solidFill>
            <a:srgbClr val="0066FF"/>
          </a:solidFill>
        </p:spPr>
        <p:txBody>
          <a:bodyPr wrap="square" lIns="0" tIns="0" rIns="0" bIns="0" rtlCol="0"/>
          <a:lstStyle/>
          <a:p>
            <a:endParaRPr/>
          </a:p>
        </p:txBody>
      </p:sp>
      <p:sp>
        <p:nvSpPr>
          <p:cNvPr id="13" name="object 13"/>
          <p:cNvSpPr/>
          <p:nvPr/>
        </p:nvSpPr>
        <p:spPr>
          <a:xfrm>
            <a:off x="6675628" y="3143630"/>
            <a:ext cx="344805" cy="338455"/>
          </a:xfrm>
          <a:custGeom>
            <a:avLst/>
            <a:gdLst/>
            <a:ahLst/>
            <a:cxnLst/>
            <a:rect l="l" t="t" r="r" b="b"/>
            <a:pathLst>
              <a:path w="344804" h="338454">
                <a:moveTo>
                  <a:pt x="344049" y="139700"/>
                </a:moveTo>
                <a:lnTo>
                  <a:pt x="331343" y="139700"/>
                </a:lnTo>
                <a:lnTo>
                  <a:pt x="329934" y="144399"/>
                </a:lnTo>
                <a:lnTo>
                  <a:pt x="328422" y="147828"/>
                </a:lnTo>
                <a:lnTo>
                  <a:pt x="301625" y="176911"/>
                </a:lnTo>
                <a:lnTo>
                  <a:pt x="260730" y="204343"/>
                </a:lnTo>
                <a:lnTo>
                  <a:pt x="218567" y="227584"/>
                </a:lnTo>
                <a:lnTo>
                  <a:pt x="169672" y="251587"/>
                </a:lnTo>
                <a:lnTo>
                  <a:pt x="87756" y="288925"/>
                </a:lnTo>
                <a:lnTo>
                  <a:pt x="0" y="326771"/>
                </a:lnTo>
                <a:lnTo>
                  <a:pt x="5079" y="338455"/>
                </a:lnTo>
                <a:lnTo>
                  <a:pt x="92837" y="300482"/>
                </a:lnTo>
                <a:lnTo>
                  <a:pt x="148590" y="275590"/>
                </a:lnTo>
                <a:lnTo>
                  <a:pt x="200405" y="250952"/>
                </a:lnTo>
                <a:lnTo>
                  <a:pt x="246633" y="226949"/>
                </a:lnTo>
                <a:lnTo>
                  <a:pt x="285623" y="203962"/>
                </a:lnTo>
                <a:lnTo>
                  <a:pt x="322072" y="175895"/>
                </a:lnTo>
                <a:lnTo>
                  <a:pt x="341883" y="148717"/>
                </a:lnTo>
                <a:lnTo>
                  <a:pt x="342011" y="148463"/>
                </a:lnTo>
                <a:lnTo>
                  <a:pt x="342138" y="148082"/>
                </a:lnTo>
                <a:lnTo>
                  <a:pt x="342265" y="147828"/>
                </a:lnTo>
                <a:lnTo>
                  <a:pt x="343535" y="143002"/>
                </a:lnTo>
                <a:lnTo>
                  <a:pt x="343662" y="142748"/>
                </a:lnTo>
                <a:lnTo>
                  <a:pt x="343789" y="142113"/>
                </a:lnTo>
                <a:lnTo>
                  <a:pt x="343953" y="140589"/>
                </a:lnTo>
                <a:lnTo>
                  <a:pt x="344049" y="139700"/>
                </a:lnTo>
                <a:close/>
              </a:path>
              <a:path w="344804" h="338454">
                <a:moveTo>
                  <a:pt x="160527" y="31877"/>
                </a:moveTo>
                <a:lnTo>
                  <a:pt x="138003" y="31877"/>
                </a:lnTo>
                <a:lnTo>
                  <a:pt x="146607" y="40965"/>
                </a:lnTo>
                <a:lnTo>
                  <a:pt x="156845" y="43942"/>
                </a:lnTo>
                <a:lnTo>
                  <a:pt x="199898" y="57277"/>
                </a:lnTo>
                <a:lnTo>
                  <a:pt x="239649" y="70993"/>
                </a:lnTo>
                <a:lnTo>
                  <a:pt x="289051" y="92329"/>
                </a:lnTo>
                <a:lnTo>
                  <a:pt x="321310" y="114554"/>
                </a:lnTo>
                <a:lnTo>
                  <a:pt x="331124" y="131699"/>
                </a:lnTo>
                <a:lnTo>
                  <a:pt x="331343" y="132461"/>
                </a:lnTo>
                <a:lnTo>
                  <a:pt x="331427" y="133477"/>
                </a:lnTo>
                <a:lnTo>
                  <a:pt x="331724" y="135890"/>
                </a:lnTo>
                <a:lnTo>
                  <a:pt x="331724" y="137033"/>
                </a:lnTo>
                <a:lnTo>
                  <a:pt x="331569" y="137033"/>
                </a:lnTo>
                <a:lnTo>
                  <a:pt x="331209" y="139700"/>
                </a:lnTo>
                <a:lnTo>
                  <a:pt x="331089" y="140589"/>
                </a:lnTo>
                <a:lnTo>
                  <a:pt x="331343" y="139700"/>
                </a:lnTo>
                <a:lnTo>
                  <a:pt x="344049" y="139700"/>
                </a:lnTo>
                <a:lnTo>
                  <a:pt x="344297" y="137414"/>
                </a:lnTo>
                <a:lnTo>
                  <a:pt x="344297" y="137033"/>
                </a:lnTo>
                <a:lnTo>
                  <a:pt x="331724" y="137033"/>
                </a:lnTo>
                <a:lnTo>
                  <a:pt x="331724" y="136325"/>
                </a:lnTo>
                <a:lnTo>
                  <a:pt x="344297" y="136325"/>
                </a:lnTo>
                <a:lnTo>
                  <a:pt x="344141" y="133477"/>
                </a:lnTo>
                <a:lnTo>
                  <a:pt x="340868" y="120396"/>
                </a:lnTo>
                <a:lnTo>
                  <a:pt x="340741" y="120015"/>
                </a:lnTo>
                <a:lnTo>
                  <a:pt x="309245" y="89154"/>
                </a:lnTo>
                <a:lnTo>
                  <a:pt x="262636" y="66294"/>
                </a:lnTo>
                <a:lnTo>
                  <a:pt x="224536" y="52070"/>
                </a:lnTo>
                <a:lnTo>
                  <a:pt x="182499" y="38481"/>
                </a:lnTo>
                <a:lnTo>
                  <a:pt x="160527" y="31877"/>
                </a:lnTo>
                <a:close/>
              </a:path>
              <a:path w="344804" h="338454">
                <a:moveTo>
                  <a:pt x="213360" y="0"/>
                </a:moveTo>
                <a:lnTo>
                  <a:pt x="209930" y="889"/>
                </a:lnTo>
                <a:lnTo>
                  <a:pt x="113792" y="24765"/>
                </a:lnTo>
                <a:lnTo>
                  <a:pt x="184518" y="99568"/>
                </a:lnTo>
                <a:lnTo>
                  <a:pt x="188207" y="99568"/>
                </a:lnTo>
                <a:lnTo>
                  <a:pt x="193421" y="94615"/>
                </a:lnTo>
                <a:lnTo>
                  <a:pt x="193548" y="90551"/>
                </a:lnTo>
                <a:lnTo>
                  <a:pt x="146607" y="40965"/>
                </a:lnTo>
                <a:lnTo>
                  <a:pt x="124078" y="34417"/>
                </a:lnTo>
                <a:lnTo>
                  <a:pt x="127635" y="22225"/>
                </a:lnTo>
                <a:lnTo>
                  <a:pt x="176587" y="22225"/>
                </a:lnTo>
                <a:lnTo>
                  <a:pt x="212978" y="13208"/>
                </a:lnTo>
                <a:lnTo>
                  <a:pt x="216407" y="12446"/>
                </a:lnTo>
                <a:lnTo>
                  <a:pt x="218440" y="8890"/>
                </a:lnTo>
                <a:lnTo>
                  <a:pt x="217677" y="5588"/>
                </a:lnTo>
                <a:lnTo>
                  <a:pt x="216789" y="2159"/>
                </a:lnTo>
                <a:lnTo>
                  <a:pt x="213360" y="0"/>
                </a:lnTo>
                <a:close/>
              </a:path>
              <a:path w="344804" h="338454">
                <a:moveTo>
                  <a:pt x="127635" y="22225"/>
                </a:moveTo>
                <a:lnTo>
                  <a:pt x="124078" y="34417"/>
                </a:lnTo>
                <a:lnTo>
                  <a:pt x="146607" y="40965"/>
                </a:lnTo>
                <a:lnTo>
                  <a:pt x="140407" y="34417"/>
                </a:lnTo>
                <a:lnTo>
                  <a:pt x="127380" y="34417"/>
                </a:lnTo>
                <a:lnTo>
                  <a:pt x="130428" y="23876"/>
                </a:lnTo>
                <a:lnTo>
                  <a:pt x="133261" y="23876"/>
                </a:lnTo>
                <a:lnTo>
                  <a:pt x="127635" y="22225"/>
                </a:lnTo>
                <a:close/>
              </a:path>
              <a:path w="344804" h="338454">
                <a:moveTo>
                  <a:pt x="130428" y="23876"/>
                </a:moveTo>
                <a:lnTo>
                  <a:pt x="127380" y="34417"/>
                </a:lnTo>
                <a:lnTo>
                  <a:pt x="137632" y="31877"/>
                </a:lnTo>
                <a:lnTo>
                  <a:pt x="138003" y="31877"/>
                </a:lnTo>
                <a:lnTo>
                  <a:pt x="130428" y="23876"/>
                </a:lnTo>
                <a:close/>
              </a:path>
              <a:path w="344804" h="338454">
                <a:moveTo>
                  <a:pt x="150045" y="28801"/>
                </a:moveTo>
                <a:lnTo>
                  <a:pt x="127380" y="34417"/>
                </a:lnTo>
                <a:lnTo>
                  <a:pt x="140407" y="34417"/>
                </a:lnTo>
                <a:lnTo>
                  <a:pt x="138003" y="31877"/>
                </a:lnTo>
                <a:lnTo>
                  <a:pt x="160527" y="31877"/>
                </a:lnTo>
                <a:lnTo>
                  <a:pt x="150045" y="28801"/>
                </a:lnTo>
                <a:close/>
              </a:path>
              <a:path w="344804" h="338454">
                <a:moveTo>
                  <a:pt x="133261" y="23876"/>
                </a:moveTo>
                <a:lnTo>
                  <a:pt x="130428" y="23876"/>
                </a:lnTo>
                <a:lnTo>
                  <a:pt x="138003" y="31877"/>
                </a:lnTo>
                <a:lnTo>
                  <a:pt x="137632" y="31877"/>
                </a:lnTo>
                <a:lnTo>
                  <a:pt x="150045" y="28801"/>
                </a:lnTo>
                <a:lnTo>
                  <a:pt x="133261" y="23876"/>
                </a:lnTo>
                <a:close/>
              </a:path>
              <a:path w="344804" h="338454">
                <a:moveTo>
                  <a:pt x="176587" y="22225"/>
                </a:moveTo>
                <a:lnTo>
                  <a:pt x="127635" y="22225"/>
                </a:lnTo>
                <a:lnTo>
                  <a:pt x="150045" y="28801"/>
                </a:lnTo>
                <a:lnTo>
                  <a:pt x="176587" y="22225"/>
                </a:lnTo>
                <a:close/>
              </a:path>
            </a:pathLst>
          </a:custGeom>
          <a:solidFill>
            <a:srgbClr val="0066FF"/>
          </a:solidFill>
        </p:spPr>
        <p:txBody>
          <a:bodyPr wrap="square" lIns="0" tIns="0" rIns="0" bIns="0" rtlCol="0"/>
          <a:lstStyle/>
          <a:p>
            <a:endParaRPr/>
          </a:p>
        </p:txBody>
      </p:sp>
      <p:sp>
        <p:nvSpPr>
          <p:cNvPr id="14" name="object 14"/>
          <p:cNvSpPr/>
          <p:nvPr/>
        </p:nvSpPr>
        <p:spPr>
          <a:xfrm>
            <a:off x="5335133" y="3089782"/>
            <a:ext cx="467359" cy="328930"/>
          </a:xfrm>
          <a:custGeom>
            <a:avLst/>
            <a:gdLst/>
            <a:ahLst/>
            <a:cxnLst/>
            <a:rect l="l" t="t" r="r" b="b"/>
            <a:pathLst>
              <a:path w="467360" h="328929">
                <a:moveTo>
                  <a:pt x="466616" y="214883"/>
                </a:moveTo>
                <a:lnTo>
                  <a:pt x="451621" y="214883"/>
                </a:lnTo>
                <a:lnTo>
                  <a:pt x="451184" y="215135"/>
                </a:lnTo>
                <a:lnTo>
                  <a:pt x="450478" y="215772"/>
                </a:lnTo>
                <a:lnTo>
                  <a:pt x="450075" y="215772"/>
                </a:lnTo>
                <a:lnTo>
                  <a:pt x="407806" y="228218"/>
                </a:lnTo>
                <a:lnTo>
                  <a:pt x="364118" y="234441"/>
                </a:lnTo>
                <a:lnTo>
                  <a:pt x="293633" y="240537"/>
                </a:lnTo>
                <a:lnTo>
                  <a:pt x="253528" y="243077"/>
                </a:lnTo>
                <a:lnTo>
                  <a:pt x="253255" y="243077"/>
                </a:lnTo>
                <a:lnTo>
                  <a:pt x="124723" y="250062"/>
                </a:lnTo>
                <a:lnTo>
                  <a:pt x="108213" y="251205"/>
                </a:lnTo>
                <a:lnTo>
                  <a:pt x="92338" y="252094"/>
                </a:lnTo>
                <a:lnTo>
                  <a:pt x="64271" y="254380"/>
                </a:lnTo>
                <a:lnTo>
                  <a:pt x="23631" y="260095"/>
                </a:lnTo>
                <a:lnTo>
                  <a:pt x="5597" y="267969"/>
                </a:lnTo>
                <a:lnTo>
                  <a:pt x="5470" y="267969"/>
                </a:lnTo>
                <a:lnTo>
                  <a:pt x="5343" y="268224"/>
                </a:lnTo>
                <a:lnTo>
                  <a:pt x="3438" y="269875"/>
                </a:lnTo>
                <a:lnTo>
                  <a:pt x="2454" y="270890"/>
                </a:lnTo>
                <a:lnTo>
                  <a:pt x="0" y="279653"/>
                </a:lnTo>
                <a:lnTo>
                  <a:pt x="263" y="280796"/>
                </a:lnTo>
                <a:lnTo>
                  <a:pt x="390" y="281558"/>
                </a:lnTo>
                <a:lnTo>
                  <a:pt x="898" y="282828"/>
                </a:lnTo>
                <a:lnTo>
                  <a:pt x="1914" y="284606"/>
                </a:lnTo>
                <a:lnTo>
                  <a:pt x="2168" y="284988"/>
                </a:lnTo>
                <a:lnTo>
                  <a:pt x="2422" y="285495"/>
                </a:lnTo>
                <a:lnTo>
                  <a:pt x="4708" y="287781"/>
                </a:lnTo>
                <a:lnTo>
                  <a:pt x="4899" y="288163"/>
                </a:lnTo>
                <a:lnTo>
                  <a:pt x="5089" y="288163"/>
                </a:lnTo>
                <a:lnTo>
                  <a:pt x="46491" y="304672"/>
                </a:lnTo>
                <a:lnTo>
                  <a:pt x="90687" y="315087"/>
                </a:lnTo>
                <a:lnTo>
                  <a:pt x="160283" y="328675"/>
                </a:lnTo>
                <a:lnTo>
                  <a:pt x="162696" y="316229"/>
                </a:lnTo>
                <a:lnTo>
                  <a:pt x="109737" y="306069"/>
                </a:lnTo>
                <a:lnTo>
                  <a:pt x="93227" y="302640"/>
                </a:lnTo>
                <a:lnTo>
                  <a:pt x="49539" y="292353"/>
                </a:lnTo>
                <a:lnTo>
                  <a:pt x="14699" y="279653"/>
                </a:lnTo>
                <a:lnTo>
                  <a:pt x="11548" y="279653"/>
                </a:lnTo>
                <a:lnTo>
                  <a:pt x="12092" y="279145"/>
                </a:lnTo>
                <a:lnTo>
                  <a:pt x="12189" y="278993"/>
                </a:lnTo>
                <a:lnTo>
                  <a:pt x="12455" y="278993"/>
                </a:lnTo>
                <a:lnTo>
                  <a:pt x="12455" y="277749"/>
                </a:lnTo>
                <a:lnTo>
                  <a:pt x="12295" y="277440"/>
                </a:lnTo>
                <a:lnTo>
                  <a:pt x="12254" y="277307"/>
                </a:lnTo>
                <a:lnTo>
                  <a:pt x="12074" y="277113"/>
                </a:lnTo>
                <a:lnTo>
                  <a:pt x="12074" y="276732"/>
                </a:lnTo>
                <a:lnTo>
                  <a:pt x="15267" y="276732"/>
                </a:lnTo>
                <a:lnTo>
                  <a:pt x="15630" y="276478"/>
                </a:lnTo>
                <a:lnTo>
                  <a:pt x="53476" y="268224"/>
                </a:lnTo>
                <a:lnTo>
                  <a:pt x="93354" y="264794"/>
                </a:lnTo>
                <a:lnTo>
                  <a:pt x="256168" y="255650"/>
                </a:lnTo>
                <a:lnTo>
                  <a:pt x="331225" y="250443"/>
                </a:lnTo>
                <a:lnTo>
                  <a:pt x="348751" y="248792"/>
                </a:lnTo>
                <a:lnTo>
                  <a:pt x="364318" y="247141"/>
                </a:lnTo>
                <a:lnTo>
                  <a:pt x="364465" y="247141"/>
                </a:lnTo>
                <a:lnTo>
                  <a:pt x="409838" y="240791"/>
                </a:lnTo>
                <a:lnTo>
                  <a:pt x="451240" y="229615"/>
                </a:lnTo>
                <a:lnTo>
                  <a:pt x="457844" y="225932"/>
                </a:lnTo>
                <a:lnTo>
                  <a:pt x="458098" y="225932"/>
                </a:lnTo>
                <a:lnTo>
                  <a:pt x="458606" y="225425"/>
                </a:lnTo>
                <a:lnTo>
                  <a:pt x="458987" y="225170"/>
                </a:lnTo>
                <a:lnTo>
                  <a:pt x="462924" y="221614"/>
                </a:lnTo>
                <a:lnTo>
                  <a:pt x="463559" y="221106"/>
                </a:lnTo>
                <a:lnTo>
                  <a:pt x="464067" y="220344"/>
                </a:lnTo>
                <a:lnTo>
                  <a:pt x="464321" y="219582"/>
                </a:lnTo>
                <a:lnTo>
                  <a:pt x="466226" y="215772"/>
                </a:lnTo>
                <a:lnTo>
                  <a:pt x="450478" y="215772"/>
                </a:lnTo>
                <a:lnTo>
                  <a:pt x="451298" y="215135"/>
                </a:lnTo>
                <a:lnTo>
                  <a:pt x="466545" y="215135"/>
                </a:lnTo>
                <a:lnTo>
                  <a:pt x="466616" y="214883"/>
                </a:lnTo>
                <a:close/>
              </a:path>
              <a:path w="467360" h="328929">
                <a:moveTo>
                  <a:pt x="12255" y="278993"/>
                </a:moveTo>
                <a:lnTo>
                  <a:pt x="12051" y="279145"/>
                </a:lnTo>
                <a:lnTo>
                  <a:pt x="11589" y="279653"/>
                </a:lnTo>
                <a:lnTo>
                  <a:pt x="11947" y="279653"/>
                </a:lnTo>
                <a:lnTo>
                  <a:pt x="12299" y="279145"/>
                </a:lnTo>
                <a:lnTo>
                  <a:pt x="12255" y="278993"/>
                </a:lnTo>
                <a:close/>
              </a:path>
              <a:path w="467360" h="328929">
                <a:moveTo>
                  <a:pt x="12455" y="278993"/>
                </a:moveTo>
                <a:lnTo>
                  <a:pt x="12184" y="279145"/>
                </a:lnTo>
                <a:lnTo>
                  <a:pt x="11947" y="279653"/>
                </a:lnTo>
                <a:lnTo>
                  <a:pt x="12397" y="279653"/>
                </a:lnTo>
                <a:lnTo>
                  <a:pt x="12455" y="278993"/>
                </a:lnTo>
                <a:close/>
              </a:path>
              <a:path w="467360" h="328929">
                <a:moveTo>
                  <a:pt x="12392" y="277749"/>
                </a:moveTo>
                <a:lnTo>
                  <a:pt x="12455" y="279653"/>
                </a:lnTo>
                <a:lnTo>
                  <a:pt x="14640" y="279653"/>
                </a:lnTo>
                <a:lnTo>
                  <a:pt x="13848" y="278993"/>
                </a:lnTo>
                <a:lnTo>
                  <a:pt x="12781" y="278993"/>
                </a:lnTo>
                <a:lnTo>
                  <a:pt x="12392" y="277749"/>
                </a:lnTo>
                <a:close/>
              </a:path>
              <a:path w="467360" h="328929">
                <a:moveTo>
                  <a:pt x="13816" y="277749"/>
                </a:moveTo>
                <a:lnTo>
                  <a:pt x="13589" y="277749"/>
                </a:lnTo>
                <a:lnTo>
                  <a:pt x="12255" y="278993"/>
                </a:lnTo>
                <a:lnTo>
                  <a:pt x="12184" y="279145"/>
                </a:lnTo>
                <a:lnTo>
                  <a:pt x="12404" y="278993"/>
                </a:lnTo>
                <a:lnTo>
                  <a:pt x="12549" y="278993"/>
                </a:lnTo>
                <a:lnTo>
                  <a:pt x="12836" y="277749"/>
                </a:lnTo>
                <a:lnTo>
                  <a:pt x="13266" y="277749"/>
                </a:lnTo>
                <a:lnTo>
                  <a:pt x="12037" y="278993"/>
                </a:lnTo>
                <a:lnTo>
                  <a:pt x="13816" y="277749"/>
                </a:lnTo>
                <a:close/>
              </a:path>
              <a:path w="467360" h="328929">
                <a:moveTo>
                  <a:pt x="12354" y="277749"/>
                </a:moveTo>
                <a:lnTo>
                  <a:pt x="12781" y="278993"/>
                </a:lnTo>
                <a:lnTo>
                  <a:pt x="13848" y="278993"/>
                </a:lnTo>
                <a:lnTo>
                  <a:pt x="12354" y="277749"/>
                </a:lnTo>
                <a:close/>
              </a:path>
              <a:path w="467360" h="328929">
                <a:moveTo>
                  <a:pt x="12378" y="277440"/>
                </a:moveTo>
                <a:lnTo>
                  <a:pt x="12354" y="277749"/>
                </a:lnTo>
                <a:lnTo>
                  <a:pt x="13848" y="278993"/>
                </a:lnTo>
                <a:lnTo>
                  <a:pt x="12742" y="278993"/>
                </a:lnTo>
                <a:lnTo>
                  <a:pt x="12564" y="277749"/>
                </a:lnTo>
                <a:lnTo>
                  <a:pt x="12303" y="277440"/>
                </a:lnTo>
                <a:close/>
              </a:path>
              <a:path w="467360" h="328929">
                <a:moveTo>
                  <a:pt x="12621" y="277749"/>
                </a:moveTo>
                <a:lnTo>
                  <a:pt x="12742" y="278993"/>
                </a:lnTo>
                <a:lnTo>
                  <a:pt x="13292" y="278993"/>
                </a:lnTo>
                <a:lnTo>
                  <a:pt x="12621" y="277749"/>
                </a:lnTo>
                <a:close/>
              </a:path>
              <a:path w="467360" h="328929">
                <a:moveTo>
                  <a:pt x="14723" y="277113"/>
                </a:moveTo>
                <a:lnTo>
                  <a:pt x="12473" y="277113"/>
                </a:lnTo>
                <a:lnTo>
                  <a:pt x="12519" y="277749"/>
                </a:lnTo>
                <a:lnTo>
                  <a:pt x="13390" y="278993"/>
                </a:lnTo>
                <a:lnTo>
                  <a:pt x="13820" y="278993"/>
                </a:lnTo>
                <a:lnTo>
                  <a:pt x="12664" y="277749"/>
                </a:lnTo>
                <a:lnTo>
                  <a:pt x="12455" y="277440"/>
                </a:lnTo>
                <a:lnTo>
                  <a:pt x="13816" y="277749"/>
                </a:lnTo>
                <a:lnTo>
                  <a:pt x="14723" y="277113"/>
                </a:lnTo>
                <a:close/>
              </a:path>
              <a:path w="467360" h="328929">
                <a:moveTo>
                  <a:pt x="12836" y="277749"/>
                </a:moveTo>
                <a:lnTo>
                  <a:pt x="12664" y="277749"/>
                </a:lnTo>
                <a:lnTo>
                  <a:pt x="13820" y="278993"/>
                </a:lnTo>
                <a:lnTo>
                  <a:pt x="12255" y="278993"/>
                </a:lnTo>
                <a:lnTo>
                  <a:pt x="12836" y="277749"/>
                </a:lnTo>
                <a:close/>
              </a:path>
              <a:path w="467360" h="328929">
                <a:moveTo>
                  <a:pt x="13321" y="277749"/>
                </a:moveTo>
                <a:lnTo>
                  <a:pt x="12836" y="277749"/>
                </a:lnTo>
                <a:lnTo>
                  <a:pt x="12549" y="278993"/>
                </a:lnTo>
                <a:lnTo>
                  <a:pt x="12189" y="278993"/>
                </a:lnTo>
                <a:lnTo>
                  <a:pt x="13321" y="277749"/>
                </a:lnTo>
                <a:close/>
              </a:path>
              <a:path w="467360" h="328929">
                <a:moveTo>
                  <a:pt x="13589" y="277749"/>
                </a:moveTo>
                <a:lnTo>
                  <a:pt x="13266" y="277749"/>
                </a:lnTo>
                <a:lnTo>
                  <a:pt x="12404" y="278993"/>
                </a:lnTo>
                <a:lnTo>
                  <a:pt x="12255" y="278993"/>
                </a:lnTo>
                <a:lnTo>
                  <a:pt x="13589" y="277749"/>
                </a:lnTo>
                <a:close/>
              </a:path>
              <a:path w="467360" h="328929">
                <a:moveTo>
                  <a:pt x="12074" y="276732"/>
                </a:moveTo>
                <a:lnTo>
                  <a:pt x="12074" y="277113"/>
                </a:lnTo>
                <a:lnTo>
                  <a:pt x="12254" y="277307"/>
                </a:lnTo>
                <a:lnTo>
                  <a:pt x="12303" y="277440"/>
                </a:lnTo>
                <a:lnTo>
                  <a:pt x="12519" y="277749"/>
                </a:lnTo>
                <a:lnTo>
                  <a:pt x="12455" y="277440"/>
                </a:lnTo>
                <a:lnTo>
                  <a:pt x="12254" y="277307"/>
                </a:lnTo>
                <a:lnTo>
                  <a:pt x="12455" y="277307"/>
                </a:lnTo>
                <a:lnTo>
                  <a:pt x="12279" y="277113"/>
                </a:lnTo>
                <a:lnTo>
                  <a:pt x="12074" y="276732"/>
                </a:lnTo>
                <a:close/>
              </a:path>
              <a:path w="467360" h="328929">
                <a:moveTo>
                  <a:pt x="12501" y="277307"/>
                </a:moveTo>
                <a:lnTo>
                  <a:pt x="12378" y="277440"/>
                </a:lnTo>
                <a:lnTo>
                  <a:pt x="12664" y="277749"/>
                </a:lnTo>
                <a:lnTo>
                  <a:pt x="12520" y="277440"/>
                </a:lnTo>
                <a:lnTo>
                  <a:pt x="12383" y="277307"/>
                </a:lnTo>
                <a:close/>
              </a:path>
              <a:path w="467360" h="328929">
                <a:moveTo>
                  <a:pt x="15267" y="276732"/>
                </a:moveTo>
                <a:lnTo>
                  <a:pt x="12074" y="276732"/>
                </a:lnTo>
                <a:lnTo>
                  <a:pt x="12279" y="277113"/>
                </a:lnTo>
                <a:lnTo>
                  <a:pt x="12383" y="277307"/>
                </a:lnTo>
                <a:lnTo>
                  <a:pt x="12455" y="277113"/>
                </a:lnTo>
                <a:lnTo>
                  <a:pt x="14723" y="277113"/>
                </a:lnTo>
                <a:lnTo>
                  <a:pt x="15267" y="276732"/>
                </a:lnTo>
                <a:close/>
              </a:path>
              <a:path w="467360" h="328929">
                <a:moveTo>
                  <a:pt x="466861" y="208914"/>
                </a:moveTo>
                <a:lnTo>
                  <a:pt x="454161" y="208914"/>
                </a:lnTo>
                <a:lnTo>
                  <a:pt x="454161" y="209634"/>
                </a:lnTo>
                <a:lnTo>
                  <a:pt x="454415" y="210565"/>
                </a:lnTo>
                <a:lnTo>
                  <a:pt x="454644" y="210565"/>
                </a:lnTo>
                <a:lnTo>
                  <a:pt x="454314" y="212216"/>
                </a:lnTo>
                <a:lnTo>
                  <a:pt x="454161" y="212555"/>
                </a:lnTo>
                <a:lnTo>
                  <a:pt x="454161" y="212978"/>
                </a:lnTo>
                <a:lnTo>
                  <a:pt x="453844" y="212978"/>
                </a:lnTo>
                <a:lnTo>
                  <a:pt x="452891" y="214249"/>
                </a:lnTo>
                <a:lnTo>
                  <a:pt x="452166" y="214249"/>
                </a:lnTo>
                <a:lnTo>
                  <a:pt x="451184" y="215135"/>
                </a:lnTo>
                <a:lnTo>
                  <a:pt x="451621" y="214883"/>
                </a:lnTo>
                <a:lnTo>
                  <a:pt x="466616" y="214883"/>
                </a:lnTo>
                <a:lnTo>
                  <a:pt x="466662" y="214249"/>
                </a:lnTo>
                <a:lnTo>
                  <a:pt x="452891" y="214249"/>
                </a:lnTo>
                <a:lnTo>
                  <a:pt x="453365" y="213232"/>
                </a:lnTo>
                <a:lnTo>
                  <a:pt x="466734" y="213232"/>
                </a:lnTo>
                <a:lnTo>
                  <a:pt x="466742" y="212978"/>
                </a:lnTo>
                <a:lnTo>
                  <a:pt x="454161" y="212978"/>
                </a:lnTo>
                <a:lnTo>
                  <a:pt x="454246" y="212555"/>
                </a:lnTo>
                <a:lnTo>
                  <a:pt x="466756" y="212555"/>
                </a:lnTo>
                <a:lnTo>
                  <a:pt x="466861" y="208914"/>
                </a:lnTo>
                <a:close/>
              </a:path>
              <a:path w="467360" h="328929">
                <a:moveTo>
                  <a:pt x="454161" y="212555"/>
                </a:moveTo>
                <a:lnTo>
                  <a:pt x="453484" y="212978"/>
                </a:lnTo>
                <a:lnTo>
                  <a:pt x="452891" y="214249"/>
                </a:lnTo>
                <a:lnTo>
                  <a:pt x="454161" y="212555"/>
                </a:lnTo>
                <a:close/>
              </a:path>
              <a:path w="467360" h="328929">
                <a:moveTo>
                  <a:pt x="454161" y="211527"/>
                </a:moveTo>
                <a:lnTo>
                  <a:pt x="453484" y="212978"/>
                </a:lnTo>
                <a:lnTo>
                  <a:pt x="454040" y="212555"/>
                </a:lnTo>
                <a:lnTo>
                  <a:pt x="454161" y="211527"/>
                </a:lnTo>
                <a:close/>
              </a:path>
              <a:path w="467360" h="328929">
                <a:moveTo>
                  <a:pt x="454644" y="210565"/>
                </a:moveTo>
                <a:lnTo>
                  <a:pt x="454161" y="211527"/>
                </a:lnTo>
                <a:lnTo>
                  <a:pt x="454161" y="212555"/>
                </a:lnTo>
                <a:lnTo>
                  <a:pt x="454415" y="212216"/>
                </a:lnTo>
                <a:lnTo>
                  <a:pt x="454452" y="211527"/>
                </a:lnTo>
                <a:lnTo>
                  <a:pt x="454644" y="210565"/>
                </a:lnTo>
                <a:close/>
              </a:path>
              <a:path w="467360" h="328929">
                <a:moveTo>
                  <a:pt x="454272" y="209634"/>
                </a:moveTo>
                <a:lnTo>
                  <a:pt x="454161" y="211527"/>
                </a:lnTo>
                <a:lnTo>
                  <a:pt x="454610" y="210565"/>
                </a:lnTo>
                <a:lnTo>
                  <a:pt x="454415" y="210565"/>
                </a:lnTo>
                <a:lnTo>
                  <a:pt x="454272" y="209634"/>
                </a:lnTo>
                <a:close/>
              </a:path>
              <a:path w="467360" h="328929">
                <a:moveTo>
                  <a:pt x="102876" y="23231"/>
                </a:moveTo>
                <a:lnTo>
                  <a:pt x="90422" y="25210"/>
                </a:lnTo>
                <a:lnTo>
                  <a:pt x="98234" y="35029"/>
                </a:lnTo>
                <a:lnTo>
                  <a:pt x="211845" y="79628"/>
                </a:lnTo>
                <a:lnTo>
                  <a:pt x="279282" y="107314"/>
                </a:lnTo>
                <a:lnTo>
                  <a:pt x="339226" y="133730"/>
                </a:lnTo>
                <a:lnTo>
                  <a:pt x="377834" y="152400"/>
                </a:lnTo>
                <a:lnTo>
                  <a:pt x="418728" y="175259"/>
                </a:lnTo>
                <a:lnTo>
                  <a:pt x="448827" y="199516"/>
                </a:lnTo>
                <a:lnTo>
                  <a:pt x="451212" y="202818"/>
                </a:lnTo>
                <a:lnTo>
                  <a:pt x="451621" y="203326"/>
                </a:lnTo>
                <a:lnTo>
                  <a:pt x="451717" y="203517"/>
                </a:lnTo>
                <a:lnTo>
                  <a:pt x="452129" y="204088"/>
                </a:lnTo>
                <a:lnTo>
                  <a:pt x="452002" y="204088"/>
                </a:lnTo>
                <a:lnTo>
                  <a:pt x="453272" y="206375"/>
                </a:lnTo>
                <a:lnTo>
                  <a:pt x="453425" y="206933"/>
                </a:lnTo>
                <a:lnTo>
                  <a:pt x="453780" y="207644"/>
                </a:lnTo>
                <a:lnTo>
                  <a:pt x="453619" y="207644"/>
                </a:lnTo>
                <a:lnTo>
                  <a:pt x="453965" y="208914"/>
                </a:lnTo>
                <a:lnTo>
                  <a:pt x="454069" y="209295"/>
                </a:lnTo>
                <a:lnTo>
                  <a:pt x="454161" y="209634"/>
                </a:lnTo>
                <a:lnTo>
                  <a:pt x="454161" y="208914"/>
                </a:lnTo>
                <a:lnTo>
                  <a:pt x="466861" y="208914"/>
                </a:lnTo>
                <a:lnTo>
                  <a:pt x="466740" y="207644"/>
                </a:lnTo>
                <a:lnTo>
                  <a:pt x="453780" y="207644"/>
                </a:lnTo>
                <a:lnTo>
                  <a:pt x="453496" y="206933"/>
                </a:lnTo>
                <a:lnTo>
                  <a:pt x="466571" y="206933"/>
                </a:lnTo>
                <a:lnTo>
                  <a:pt x="465894" y="204088"/>
                </a:lnTo>
                <a:lnTo>
                  <a:pt x="452129" y="204088"/>
                </a:lnTo>
                <a:lnTo>
                  <a:pt x="451748" y="203517"/>
                </a:lnTo>
                <a:lnTo>
                  <a:pt x="465758" y="203517"/>
                </a:lnTo>
                <a:lnTo>
                  <a:pt x="465712" y="203326"/>
                </a:lnTo>
                <a:lnTo>
                  <a:pt x="465591" y="202818"/>
                </a:lnTo>
                <a:lnTo>
                  <a:pt x="465337" y="202437"/>
                </a:lnTo>
                <a:lnTo>
                  <a:pt x="465210" y="201929"/>
                </a:lnTo>
                <a:lnTo>
                  <a:pt x="462797" y="197357"/>
                </a:lnTo>
                <a:lnTo>
                  <a:pt x="462670" y="196976"/>
                </a:lnTo>
                <a:lnTo>
                  <a:pt x="462416" y="196722"/>
                </a:lnTo>
                <a:lnTo>
                  <a:pt x="434095" y="170433"/>
                </a:lnTo>
                <a:lnTo>
                  <a:pt x="395233" y="147192"/>
                </a:lnTo>
                <a:lnTo>
                  <a:pt x="358276" y="128650"/>
                </a:lnTo>
                <a:lnTo>
                  <a:pt x="315477" y="109092"/>
                </a:lnTo>
                <a:lnTo>
                  <a:pt x="216671" y="67817"/>
                </a:lnTo>
                <a:lnTo>
                  <a:pt x="102876" y="23231"/>
                </a:lnTo>
                <a:close/>
              </a:path>
              <a:path w="467360" h="328929">
                <a:moveTo>
                  <a:pt x="168284" y="0"/>
                </a:moveTo>
                <a:lnTo>
                  <a:pt x="164855" y="507"/>
                </a:lnTo>
                <a:lnTo>
                  <a:pt x="66938" y="16128"/>
                </a:lnTo>
                <a:lnTo>
                  <a:pt x="128660" y="93599"/>
                </a:lnTo>
                <a:lnTo>
                  <a:pt x="130819" y="96392"/>
                </a:lnTo>
                <a:lnTo>
                  <a:pt x="134883" y="96900"/>
                </a:lnTo>
                <a:lnTo>
                  <a:pt x="137550" y="94614"/>
                </a:lnTo>
                <a:lnTo>
                  <a:pt x="140344" y="92455"/>
                </a:lnTo>
                <a:lnTo>
                  <a:pt x="140725" y="88518"/>
                </a:lnTo>
                <a:lnTo>
                  <a:pt x="138566" y="85725"/>
                </a:lnTo>
                <a:lnTo>
                  <a:pt x="98234" y="35029"/>
                </a:lnTo>
                <a:lnTo>
                  <a:pt x="76336" y="26542"/>
                </a:lnTo>
                <a:lnTo>
                  <a:pt x="81035" y="14731"/>
                </a:lnTo>
                <a:lnTo>
                  <a:pt x="156370" y="14731"/>
                </a:lnTo>
                <a:lnTo>
                  <a:pt x="166760" y="13080"/>
                </a:lnTo>
                <a:lnTo>
                  <a:pt x="170316" y="12572"/>
                </a:lnTo>
                <a:lnTo>
                  <a:pt x="172602" y="9270"/>
                </a:lnTo>
                <a:lnTo>
                  <a:pt x="171586" y="2412"/>
                </a:lnTo>
                <a:lnTo>
                  <a:pt x="168284" y="0"/>
                </a:lnTo>
                <a:close/>
              </a:path>
              <a:path w="467360" h="328929">
                <a:moveTo>
                  <a:pt x="81035" y="14731"/>
                </a:moveTo>
                <a:lnTo>
                  <a:pt x="76336" y="26542"/>
                </a:lnTo>
                <a:lnTo>
                  <a:pt x="98234" y="35029"/>
                </a:lnTo>
                <a:lnTo>
                  <a:pt x="91785" y="26924"/>
                </a:lnTo>
                <a:lnTo>
                  <a:pt x="79638" y="26924"/>
                </a:lnTo>
                <a:lnTo>
                  <a:pt x="83702" y="16763"/>
                </a:lnTo>
                <a:lnTo>
                  <a:pt x="86257" y="16763"/>
                </a:lnTo>
                <a:lnTo>
                  <a:pt x="81035" y="14731"/>
                </a:lnTo>
                <a:close/>
              </a:path>
              <a:path w="467360" h="328929">
                <a:moveTo>
                  <a:pt x="83702" y="16763"/>
                </a:moveTo>
                <a:lnTo>
                  <a:pt x="79638" y="26924"/>
                </a:lnTo>
                <a:lnTo>
                  <a:pt x="90422" y="25210"/>
                </a:lnTo>
                <a:lnTo>
                  <a:pt x="83702" y="16763"/>
                </a:lnTo>
                <a:close/>
              </a:path>
              <a:path w="467360" h="328929">
                <a:moveTo>
                  <a:pt x="90422" y="25210"/>
                </a:moveTo>
                <a:lnTo>
                  <a:pt x="79638" y="26924"/>
                </a:lnTo>
                <a:lnTo>
                  <a:pt x="91785" y="26924"/>
                </a:lnTo>
                <a:lnTo>
                  <a:pt x="90422" y="25210"/>
                </a:lnTo>
                <a:close/>
              </a:path>
              <a:path w="467360" h="328929">
                <a:moveTo>
                  <a:pt x="86257" y="16763"/>
                </a:moveTo>
                <a:lnTo>
                  <a:pt x="83702" y="16763"/>
                </a:lnTo>
                <a:lnTo>
                  <a:pt x="90422" y="25210"/>
                </a:lnTo>
                <a:lnTo>
                  <a:pt x="102876" y="23231"/>
                </a:lnTo>
                <a:lnTo>
                  <a:pt x="86257" y="16763"/>
                </a:lnTo>
                <a:close/>
              </a:path>
              <a:path w="467360" h="328929">
                <a:moveTo>
                  <a:pt x="156370" y="14731"/>
                </a:moveTo>
                <a:lnTo>
                  <a:pt x="81035" y="14731"/>
                </a:lnTo>
                <a:lnTo>
                  <a:pt x="102876" y="23231"/>
                </a:lnTo>
                <a:lnTo>
                  <a:pt x="156370" y="14731"/>
                </a:lnTo>
                <a:close/>
              </a:path>
            </a:pathLst>
          </a:custGeom>
          <a:solidFill>
            <a:srgbClr val="0066FF"/>
          </a:solidFill>
        </p:spPr>
        <p:txBody>
          <a:bodyPr wrap="square" lIns="0" tIns="0" rIns="0" bIns="0" rtlCol="0"/>
          <a:lstStyle/>
          <a:p>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10" dirty="0"/>
              <a:t>Execution</a:t>
            </a:r>
          </a:p>
        </p:txBody>
      </p:sp>
      <p:sp>
        <p:nvSpPr>
          <p:cNvPr id="3" name="object 3"/>
          <p:cNvSpPr txBox="1"/>
          <p:nvPr/>
        </p:nvSpPr>
        <p:spPr>
          <a:xfrm>
            <a:off x="1926717" y="1724660"/>
            <a:ext cx="5804535" cy="452120"/>
          </a:xfrm>
          <a:prstGeom prst="rect">
            <a:avLst/>
          </a:prstGeom>
        </p:spPr>
        <p:txBody>
          <a:bodyPr vert="horz" wrap="square" lIns="0" tIns="12065" rIns="0" bIns="0" rtlCol="0">
            <a:spAutoFit/>
          </a:bodyPr>
          <a:lstStyle/>
          <a:p>
            <a:pPr marL="12700">
              <a:lnSpc>
                <a:spcPct val="100000"/>
              </a:lnSpc>
              <a:spcBef>
                <a:spcPts val="95"/>
              </a:spcBef>
              <a:tabLst>
                <a:tab pos="1536700" algn="l"/>
                <a:tab pos="2051685" algn="l"/>
              </a:tabLst>
            </a:pPr>
            <a:r>
              <a:rPr sz="2800" spc="-10" dirty="0">
                <a:latin typeface="Arial MT"/>
                <a:cs typeface="Arial MT"/>
              </a:rPr>
              <a:t>mpiexec</a:t>
            </a:r>
            <a:r>
              <a:rPr sz="2800" dirty="0">
                <a:latin typeface="Arial MT"/>
                <a:cs typeface="Arial MT"/>
              </a:rPr>
              <a:t>	</a:t>
            </a:r>
            <a:r>
              <a:rPr sz="2800" spc="-10" dirty="0">
                <a:latin typeface="Arial MT"/>
                <a:cs typeface="Arial MT"/>
              </a:rPr>
              <a:t>-</a:t>
            </a:r>
            <a:r>
              <a:rPr sz="2800" spc="-50" dirty="0">
                <a:latin typeface="Arial MT"/>
                <a:cs typeface="Arial MT"/>
              </a:rPr>
              <a:t>n</a:t>
            </a:r>
            <a:r>
              <a:rPr sz="2800" dirty="0">
                <a:latin typeface="Arial MT"/>
                <a:cs typeface="Arial MT"/>
              </a:rPr>
              <a:t>	&lt;number</a:t>
            </a:r>
            <a:r>
              <a:rPr sz="2800" spc="-70" dirty="0">
                <a:latin typeface="Arial MT"/>
                <a:cs typeface="Arial MT"/>
              </a:rPr>
              <a:t> </a:t>
            </a:r>
            <a:r>
              <a:rPr sz="2800" dirty="0">
                <a:latin typeface="Arial MT"/>
                <a:cs typeface="Arial MT"/>
              </a:rPr>
              <a:t>of</a:t>
            </a:r>
            <a:r>
              <a:rPr sz="2800" spc="-65" dirty="0">
                <a:latin typeface="Arial MT"/>
                <a:cs typeface="Arial MT"/>
              </a:rPr>
              <a:t> </a:t>
            </a:r>
            <a:r>
              <a:rPr sz="2800" spc="-10" dirty="0">
                <a:latin typeface="Arial MT"/>
                <a:cs typeface="Arial MT"/>
              </a:rPr>
              <a:t>processes&gt;</a:t>
            </a:r>
            <a:endParaRPr sz="2800">
              <a:latin typeface="Arial MT"/>
              <a:cs typeface="Arial MT"/>
            </a:endParaRPr>
          </a:p>
        </p:txBody>
      </p:sp>
      <p:sp>
        <p:nvSpPr>
          <p:cNvPr id="4" name="object 4"/>
          <p:cNvSpPr txBox="1"/>
          <p:nvPr/>
        </p:nvSpPr>
        <p:spPr>
          <a:xfrm>
            <a:off x="8001631" y="1724660"/>
            <a:ext cx="2162175" cy="452120"/>
          </a:xfrm>
          <a:prstGeom prst="rect">
            <a:avLst/>
          </a:prstGeom>
        </p:spPr>
        <p:txBody>
          <a:bodyPr vert="horz" wrap="square" lIns="0" tIns="12065" rIns="0" bIns="0" rtlCol="0">
            <a:spAutoFit/>
          </a:bodyPr>
          <a:lstStyle/>
          <a:p>
            <a:pPr marL="12700">
              <a:lnSpc>
                <a:spcPct val="100000"/>
              </a:lnSpc>
              <a:spcBef>
                <a:spcPts val="95"/>
              </a:spcBef>
            </a:pPr>
            <a:r>
              <a:rPr sz="2800" spc="-10" dirty="0">
                <a:latin typeface="Arial MT"/>
                <a:cs typeface="Arial MT"/>
              </a:rPr>
              <a:t>&lt;executable&gt;</a:t>
            </a:r>
            <a:endParaRPr sz="2800">
              <a:latin typeface="Arial MT"/>
              <a:cs typeface="Arial MT"/>
            </a:endParaRPr>
          </a:p>
        </p:txBody>
      </p:sp>
      <p:sp>
        <p:nvSpPr>
          <p:cNvPr id="5" name="object 5"/>
          <p:cNvSpPr txBox="1"/>
          <p:nvPr/>
        </p:nvSpPr>
        <p:spPr>
          <a:xfrm>
            <a:off x="2287270" y="2948381"/>
            <a:ext cx="6892925" cy="2770505"/>
          </a:xfrm>
          <a:prstGeom prst="rect">
            <a:avLst/>
          </a:prstGeom>
        </p:spPr>
        <p:txBody>
          <a:bodyPr vert="horz" wrap="square" lIns="0" tIns="12065" rIns="0" bIns="0" rtlCol="0">
            <a:spAutoFit/>
          </a:bodyPr>
          <a:lstStyle/>
          <a:p>
            <a:pPr marL="455930" algn="ctr">
              <a:lnSpc>
                <a:spcPct val="100000"/>
              </a:lnSpc>
              <a:spcBef>
                <a:spcPts val="95"/>
              </a:spcBef>
              <a:tabLst>
                <a:tab pos="1979930" algn="l"/>
                <a:tab pos="2494280" algn="l"/>
                <a:tab pos="2889250" algn="l"/>
              </a:tabLst>
            </a:pPr>
            <a:r>
              <a:rPr sz="2800" spc="-10" dirty="0">
                <a:latin typeface="Arial MT"/>
                <a:cs typeface="Arial MT"/>
              </a:rPr>
              <a:t>mpiexec</a:t>
            </a:r>
            <a:r>
              <a:rPr sz="2800" dirty="0">
                <a:latin typeface="Arial MT"/>
                <a:cs typeface="Arial MT"/>
              </a:rPr>
              <a:t>	</a:t>
            </a:r>
            <a:r>
              <a:rPr sz="2800" spc="-10" dirty="0">
                <a:latin typeface="Arial MT"/>
                <a:cs typeface="Arial MT"/>
              </a:rPr>
              <a:t>-</a:t>
            </a:r>
            <a:r>
              <a:rPr sz="2800" spc="-50" dirty="0">
                <a:latin typeface="Arial MT"/>
                <a:cs typeface="Arial MT"/>
              </a:rPr>
              <a:t>n</a:t>
            </a:r>
            <a:r>
              <a:rPr sz="2800" dirty="0">
                <a:latin typeface="Arial MT"/>
                <a:cs typeface="Arial MT"/>
              </a:rPr>
              <a:t>	</a:t>
            </a:r>
            <a:r>
              <a:rPr sz="2800" spc="-50" dirty="0">
                <a:latin typeface="Arial MT"/>
                <a:cs typeface="Arial MT"/>
              </a:rPr>
              <a:t>1</a:t>
            </a:r>
            <a:r>
              <a:rPr sz="2800" dirty="0">
                <a:latin typeface="Arial MT"/>
                <a:cs typeface="Arial MT"/>
              </a:rPr>
              <a:t>	</a:t>
            </a:r>
            <a:r>
              <a:rPr sz="2800" spc="-10" dirty="0">
                <a:latin typeface="Arial MT"/>
                <a:cs typeface="Arial MT"/>
              </a:rPr>
              <a:t>./mpi_hello</a:t>
            </a:r>
            <a:endParaRPr sz="2800">
              <a:latin typeface="Arial MT"/>
              <a:cs typeface="Arial MT"/>
            </a:endParaRPr>
          </a:p>
          <a:p>
            <a:pPr>
              <a:lnSpc>
                <a:spcPct val="100000"/>
              </a:lnSpc>
              <a:spcBef>
                <a:spcPts val="254"/>
              </a:spcBef>
            </a:pPr>
            <a:endParaRPr sz="2800">
              <a:latin typeface="Arial MT"/>
              <a:cs typeface="Arial MT"/>
            </a:endParaRPr>
          </a:p>
          <a:p>
            <a:pPr marL="4405630">
              <a:lnSpc>
                <a:spcPct val="100000"/>
              </a:lnSpc>
            </a:pPr>
            <a:r>
              <a:rPr sz="2400" i="1" dirty="0">
                <a:solidFill>
                  <a:srgbClr val="0066FF"/>
                </a:solidFill>
                <a:latin typeface="Arial"/>
                <a:cs typeface="Arial"/>
              </a:rPr>
              <a:t>run</a:t>
            </a:r>
            <a:r>
              <a:rPr sz="2400" i="1" spc="-35" dirty="0">
                <a:solidFill>
                  <a:srgbClr val="0066FF"/>
                </a:solidFill>
                <a:latin typeface="Arial"/>
                <a:cs typeface="Arial"/>
              </a:rPr>
              <a:t> </a:t>
            </a:r>
            <a:r>
              <a:rPr sz="2400" i="1" dirty="0">
                <a:solidFill>
                  <a:srgbClr val="0066FF"/>
                </a:solidFill>
                <a:latin typeface="Arial"/>
                <a:cs typeface="Arial"/>
              </a:rPr>
              <a:t>with</a:t>
            </a:r>
            <a:r>
              <a:rPr sz="2400" i="1" spc="-30" dirty="0">
                <a:solidFill>
                  <a:srgbClr val="0066FF"/>
                </a:solidFill>
                <a:latin typeface="Arial"/>
                <a:cs typeface="Arial"/>
              </a:rPr>
              <a:t> </a:t>
            </a:r>
            <a:r>
              <a:rPr sz="2400" i="1" dirty="0">
                <a:solidFill>
                  <a:srgbClr val="0066FF"/>
                </a:solidFill>
                <a:latin typeface="Arial"/>
                <a:cs typeface="Arial"/>
              </a:rPr>
              <a:t>1</a:t>
            </a:r>
            <a:r>
              <a:rPr sz="2400" i="1" spc="-30" dirty="0">
                <a:solidFill>
                  <a:srgbClr val="0066FF"/>
                </a:solidFill>
                <a:latin typeface="Arial"/>
                <a:cs typeface="Arial"/>
              </a:rPr>
              <a:t> </a:t>
            </a:r>
            <a:r>
              <a:rPr sz="2400" i="1" spc="-10" dirty="0">
                <a:solidFill>
                  <a:srgbClr val="0066FF"/>
                </a:solidFill>
                <a:latin typeface="Arial"/>
                <a:cs typeface="Arial"/>
              </a:rPr>
              <a:t>process</a:t>
            </a:r>
            <a:endParaRPr sz="2400">
              <a:latin typeface="Arial"/>
              <a:cs typeface="Arial"/>
            </a:endParaRPr>
          </a:p>
          <a:p>
            <a:pPr marL="12700">
              <a:lnSpc>
                <a:spcPct val="100000"/>
              </a:lnSpc>
              <a:spcBef>
                <a:spcPts val="1639"/>
              </a:spcBef>
              <a:tabLst>
                <a:tab pos="1536065" algn="l"/>
                <a:tab pos="2051050" algn="l"/>
                <a:tab pos="2446020" algn="l"/>
              </a:tabLst>
            </a:pPr>
            <a:r>
              <a:rPr sz="2800" spc="-10" dirty="0">
                <a:latin typeface="Arial MT"/>
                <a:cs typeface="Arial MT"/>
              </a:rPr>
              <a:t>mpiexec</a:t>
            </a:r>
            <a:r>
              <a:rPr sz="2800" dirty="0">
                <a:latin typeface="Arial MT"/>
                <a:cs typeface="Arial MT"/>
              </a:rPr>
              <a:t>	</a:t>
            </a:r>
            <a:r>
              <a:rPr sz="2800" spc="-10" dirty="0">
                <a:latin typeface="Arial MT"/>
                <a:cs typeface="Arial MT"/>
              </a:rPr>
              <a:t>-</a:t>
            </a:r>
            <a:r>
              <a:rPr sz="2800" spc="-50" dirty="0">
                <a:latin typeface="Arial MT"/>
                <a:cs typeface="Arial MT"/>
              </a:rPr>
              <a:t>n</a:t>
            </a:r>
            <a:r>
              <a:rPr sz="2800" dirty="0">
                <a:latin typeface="Arial MT"/>
                <a:cs typeface="Arial MT"/>
              </a:rPr>
              <a:t>	</a:t>
            </a:r>
            <a:r>
              <a:rPr sz="2800" spc="-50" dirty="0">
                <a:latin typeface="Arial MT"/>
                <a:cs typeface="Arial MT"/>
              </a:rPr>
              <a:t>4</a:t>
            </a:r>
            <a:r>
              <a:rPr sz="2800" dirty="0">
                <a:latin typeface="Arial MT"/>
                <a:cs typeface="Arial MT"/>
              </a:rPr>
              <a:t>	</a:t>
            </a:r>
            <a:r>
              <a:rPr sz="2800" spc="-10" dirty="0">
                <a:latin typeface="Arial MT"/>
                <a:cs typeface="Arial MT"/>
              </a:rPr>
              <a:t>./mpi_hello</a:t>
            </a:r>
            <a:endParaRPr sz="2800">
              <a:latin typeface="Arial MT"/>
              <a:cs typeface="Arial MT"/>
            </a:endParaRPr>
          </a:p>
          <a:p>
            <a:pPr>
              <a:lnSpc>
                <a:spcPct val="100000"/>
              </a:lnSpc>
              <a:spcBef>
                <a:spcPts val="800"/>
              </a:spcBef>
            </a:pPr>
            <a:endParaRPr sz="2800">
              <a:latin typeface="Arial MT"/>
              <a:cs typeface="Arial MT"/>
            </a:endParaRPr>
          </a:p>
          <a:p>
            <a:pPr marL="2964180">
              <a:lnSpc>
                <a:spcPct val="100000"/>
              </a:lnSpc>
            </a:pPr>
            <a:r>
              <a:rPr sz="2400" i="1" dirty="0">
                <a:solidFill>
                  <a:srgbClr val="0066FF"/>
                </a:solidFill>
                <a:latin typeface="Arial"/>
                <a:cs typeface="Arial"/>
              </a:rPr>
              <a:t>run</a:t>
            </a:r>
            <a:r>
              <a:rPr sz="2400" i="1" spc="-35" dirty="0">
                <a:solidFill>
                  <a:srgbClr val="0066FF"/>
                </a:solidFill>
                <a:latin typeface="Arial"/>
                <a:cs typeface="Arial"/>
              </a:rPr>
              <a:t> </a:t>
            </a:r>
            <a:r>
              <a:rPr sz="2400" i="1" dirty="0">
                <a:solidFill>
                  <a:srgbClr val="0066FF"/>
                </a:solidFill>
                <a:latin typeface="Arial"/>
                <a:cs typeface="Arial"/>
              </a:rPr>
              <a:t>with</a:t>
            </a:r>
            <a:r>
              <a:rPr sz="2400" i="1" spc="-30" dirty="0">
                <a:solidFill>
                  <a:srgbClr val="0066FF"/>
                </a:solidFill>
                <a:latin typeface="Arial"/>
                <a:cs typeface="Arial"/>
              </a:rPr>
              <a:t> </a:t>
            </a:r>
            <a:r>
              <a:rPr sz="2400" i="1" dirty="0">
                <a:solidFill>
                  <a:srgbClr val="0066FF"/>
                </a:solidFill>
                <a:latin typeface="Arial"/>
                <a:cs typeface="Arial"/>
              </a:rPr>
              <a:t>4</a:t>
            </a:r>
            <a:r>
              <a:rPr sz="2400" i="1" spc="-30" dirty="0">
                <a:solidFill>
                  <a:srgbClr val="0066FF"/>
                </a:solidFill>
                <a:latin typeface="Arial"/>
                <a:cs typeface="Arial"/>
              </a:rPr>
              <a:t> </a:t>
            </a:r>
            <a:r>
              <a:rPr sz="2400" i="1" spc="-10" dirty="0">
                <a:solidFill>
                  <a:srgbClr val="0066FF"/>
                </a:solidFill>
                <a:latin typeface="Arial"/>
                <a:cs typeface="Arial"/>
              </a:rPr>
              <a:t>processes</a:t>
            </a:r>
            <a:endParaRPr sz="2400">
              <a:latin typeface="Arial"/>
              <a:cs typeface="Arial"/>
            </a:endParaRPr>
          </a:p>
        </p:txBody>
      </p:sp>
      <p:sp>
        <p:nvSpPr>
          <p:cNvPr id="6" name="object 6"/>
          <p:cNvSpPr/>
          <p:nvPr/>
        </p:nvSpPr>
        <p:spPr>
          <a:xfrm>
            <a:off x="2063495" y="2636520"/>
            <a:ext cx="7704455" cy="0"/>
          </a:xfrm>
          <a:custGeom>
            <a:avLst/>
            <a:gdLst/>
            <a:ahLst/>
            <a:cxnLst/>
            <a:rect l="l" t="t" r="r" b="b"/>
            <a:pathLst>
              <a:path w="7704455">
                <a:moveTo>
                  <a:pt x="0" y="0"/>
                </a:moveTo>
                <a:lnTo>
                  <a:pt x="7704074" y="0"/>
                </a:lnTo>
              </a:path>
            </a:pathLst>
          </a:custGeom>
          <a:ln w="57912">
            <a:solidFill>
              <a:srgbClr val="000000"/>
            </a:solidFill>
          </a:ln>
        </p:spPr>
        <p:txBody>
          <a:bodyPr wrap="square" lIns="0" tIns="0" rIns="0" bIns="0" rtlCol="0"/>
          <a:lstStyle/>
          <a:p>
            <a:endParaRPr/>
          </a:p>
        </p:txBody>
      </p:sp>
      <p:sp>
        <p:nvSpPr>
          <p:cNvPr id="7" name="object 7"/>
          <p:cNvSpPr/>
          <p:nvPr/>
        </p:nvSpPr>
        <p:spPr>
          <a:xfrm>
            <a:off x="5853938" y="3421379"/>
            <a:ext cx="715010" cy="295910"/>
          </a:xfrm>
          <a:custGeom>
            <a:avLst/>
            <a:gdLst/>
            <a:ahLst/>
            <a:cxnLst/>
            <a:rect l="l" t="t" r="r" b="b"/>
            <a:pathLst>
              <a:path w="715009" h="295910">
                <a:moveTo>
                  <a:pt x="100581" y="20343"/>
                </a:moveTo>
                <a:lnTo>
                  <a:pt x="65659" y="57785"/>
                </a:lnTo>
                <a:lnTo>
                  <a:pt x="39115" y="97790"/>
                </a:lnTo>
                <a:lnTo>
                  <a:pt x="17907" y="136271"/>
                </a:lnTo>
                <a:lnTo>
                  <a:pt x="4063" y="172466"/>
                </a:lnTo>
                <a:lnTo>
                  <a:pt x="0" y="197866"/>
                </a:lnTo>
                <a:lnTo>
                  <a:pt x="0" y="206121"/>
                </a:lnTo>
                <a:lnTo>
                  <a:pt x="13335" y="242824"/>
                </a:lnTo>
                <a:lnTo>
                  <a:pt x="50037" y="269875"/>
                </a:lnTo>
                <a:lnTo>
                  <a:pt x="96900" y="283718"/>
                </a:lnTo>
                <a:lnTo>
                  <a:pt x="141477" y="290322"/>
                </a:lnTo>
                <a:lnTo>
                  <a:pt x="193294" y="294132"/>
                </a:lnTo>
                <a:lnTo>
                  <a:pt x="215222" y="295021"/>
                </a:lnTo>
                <a:lnTo>
                  <a:pt x="218693" y="295021"/>
                </a:lnTo>
                <a:lnTo>
                  <a:pt x="251713" y="295656"/>
                </a:lnTo>
                <a:lnTo>
                  <a:pt x="272414" y="295656"/>
                </a:lnTo>
                <a:lnTo>
                  <a:pt x="315722" y="295021"/>
                </a:lnTo>
                <a:lnTo>
                  <a:pt x="361061" y="293624"/>
                </a:lnTo>
                <a:lnTo>
                  <a:pt x="456819" y="288798"/>
                </a:lnTo>
                <a:lnTo>
                  <a:pt x="547070" y="282956"/>
                </a:lnTo>
                <a:lnTo>
                  <a:pt x="251713" y="282956"/>
                </a:lnTo>
                <a:lnTo>
                  <a:pt x="231775" y="282702"/>
                </a:lnTo>
                <a:lnTo>
                  <a:pt x="217201" y="282321"/>
                </a:lnTo>
                <a:lnTo>
                  <a:pt x="216052" y="282321"/>
                </a:lnTo>
                <a:lnTo>
                  <a:pt x="193801" y="281559"/>
                </a:lnTo>
                <a:lnTo>
                  <a:pt x="142621" y="277749"/>
                </a:lnTo>
                <a:lnTo>
                  <a:pt x="99187" y="271272"/>
                </a:lnTo>
                <a:lnTo>
                  <a:pt x="54737" y="258064"/>
                </a:lnTo>
                <a:lnTo>
                  <a:pt x="23113" y="234569"/>
                </a:lnTo>
                <a:lnTo>
                  <a:pt x="12573" y="204597"/>
                </a:lnTo>
                <a:lnTo>
                  <a:pt x="12700" y="197866"/>
                </a:lnTo>
                <a:lnTo>
                  <a:pt x="21971" y="158877"/>
                </a:lnTo>
                <a:lnTo>
                  <a:pt x="38988" y="123062"/>
                </a:lnTo>
                <a:lnTo>
                  <a:pt x="62484" y="84836"/>
                </a:lnTo>
                <a:lnTo>
                  <a:pt x="90424" y="44831"/>
                </a:lnTo>
                <a:lnTo>
                  <a:pt x="99265" y="32778"/>
                </a:lnTo>
                <a:lnTo>
                  <a:pt x="100581" y="20343"/>
                </a:lnTo>
                <a:close/>
              </a:path>
              <a:path w="715009" h="295910">
                <a:moveTo>
                  <a:pt x="713993" y="257556"/>
                </a:moveTo>
                <a:lnTo>
                  <a:pt x="506095" y="273050"/>
                </a:lnTo>
                <a:lnTo>
                  <a:pt x="407415" y="278892"/>
                </a:lnTo>
                <a:lnTo>
                  <a:pt x="360425" y="280924"/>
                </a:lnTo>
                <a:lnTo>
                  <a:pt x="315340" y="282321"/>
                </a:lnTo>
                <a:lnTo>
                  <a:pt x="272288" y="282956"/>
                </a:lnTo>
                <a:lnTo>
                  <a:pt x="547070" y="282956"/>
                </a:lnTo>
                <a:lnTo>
                  <a:pt x="715010" y="270256"/>
                </a:lnTo>
                <a:lnTo>
                  <a:pt x="714034" y="258064"/>
                </a:lnTo>
                <a:lnTo>
                  <a:pt x="713993" y="257556"/>
                </a:lnTo>
                <a:close/>
              </a:path>
              <a:path w="715009" h="295910">
                <a:moveTo>
                  <a:pt x="114780" y="6350"/>
                </a:moveTo>
                <a:lnTo>
                  <a:pt x="102870" y="6350"/>
                </a:lnTo>
                <a:lnTo>
                  <a:pt x="113157" y="13843"/>
                </a:lnTo>
                <a:lnTo>
                  <a:pt x="99265" y="32778"/>
                </a:lnTo>
                <a:lnTo>
                  <a:pt x="92075" y="100711"/>
                </a:lnTo>
                <a:lnTo>
                  <a:pt x="94614" y="103759"/>
                </a:lnTo>
                <a:lnTo>
                  <a:pt x="101600" y="104521"/>
                </a:lnTo>
                <a:lnTo>
                  <a:pt x="104775" y="101981"/>
                </a:lnTo>
                <a:lnTo>
                  <a:pt x="105156" y="98552"/>
                </a:lnTo>
                <a:lnTo>
                  <a:pt x="114780" y="6350"/>
                </a:lnTo>
                <a:close/>
              </a:path>
              <a:path w="715009" h="295910">
                <a:moveTo>
                  <a:pt x="115442" y="0"/>
                </a:moveTo>
                <a:lnTo>
                  <a:pt x="24637" y="39497"/>
                </a:lnTo>
                <a:lnTo>
                  <a:pt x="21336" y="40894"/>
                </a:lnTo>
                <a:lnTo>
                  <a:pt x="19938" y="44577"/>
                </a:lnTo>
                <a:lnTo>
                  <a:pt x="21336" y="47752"/>
                </a:lnTo>
                <a:lnTo>
                  <a:pt x="22733" y="51054"/>
                </a:lnTo>
                <a:lnTo>
                  <a:pt x="26415" y="52450"/>
                </a:lnTo>
                <a:lnTo>
                  <a:pt x="88979" y="25362"/>
                </a:lnTo>
                <a:lnTo>
                  <a:pt x="102870" y="6350"/>
                </a:lnTo>
                <a:lnTo>
                  <a:pt x="114780" y="6350"/>
                </a:lnTo>
                <a:lnTo>
                  <a:pt x="115442" y="0"/>
                </a:lnTo>
                <a:close/>
              </a:path>
              <a:path w="715009" h="295910">
                <a:moveTo>
                  <a:pt x="107228" y="9525"/>
                </a:moveTo>
                <a:lnTo>
                  <a:pt x="101726" y="9525"/>
                </a:lnTo>
                <a:lnTo>
                  <a:pt x="110616" y="16002"/>
                </a:lnTo>
                <a:lnTo>
                  <a:pt x="100581" y="20343"/>
                </a:lnTo>
                <a:lnTo>
                  <a:pt x="99265" y="32778"/>
                </a:lnTo>
                <a:lnTo>
                  <a:pt x="113157" y="13843"/>
                </a:lnTo>
                <a:lnTo>
                  <a:pt x="107228" y="9525"/>
                </a:lnTo>
                <a:close/>
              </a:path>
              <a:path w="715009" h="295910">
                <a:moveTo>
                  <a:pt x="102870" y="6350"/>
                </a:moveTo>
                <a:lnTo>
                  <a:pt x="88979" y="25362"/>
                </a:lnTo>
                <a:lnTo>
                  <a:pt x="100581" y="20343"/>
                </a:lnTo>
                <a:lnTo>
                  <a:pt x="101726" y="9525"/>
                </a:lnTo>
                <a:lnTo>
                  <a:pt x="107228" y="9525"/>
                </a:lnTo>
                <a:lnTo>
                  <a:pt x="102870" y="6350"/>
                </a:lnTo>
                <a:close/>
              </a:path>
              <a:path w="715009" h="295910">
                <a:moveTo>
                  <a:pt x="101726" y="9525"/>
                </a:moveTo>
                <a:lnTo>
                  <a:pt x="100581" y="20343"/>
                </a:lnTo>
                <a:lnTo>
                  <a:pt x="110616" y="16002"/>
                </a:lnTo>
                <a:lnTo>
                  <a:pt x="101726" y="9525"/>
                </a:lnTo>
                <a:close/>
              </a:path>
            </a:pathLst>
          </a:custGeom>
          <a:solidFill>
            <a:srgbClr val="0066FF"/>
          </a:solidFill>
        </p:spPr>
        <p:txBody>
          <a:bodyPr wrap="square" lIns="0" tIns="0" rIns="0" bIns="0" rtlCol="0"/>
          <a:lstStyle/>
          <a:p>
            <a:endParaRPr/>
          </a:p>
        </p:txBody>
      </p:sp>
      <p:sp>
        <p:nvSpPr>
          <p:cNvPr id="8" name="object 8"/>
          <p:cNvSpPr/>
          <p:nvPr/>
        </p:nvSpPr>
        <p:spPr>
          <a:xfrm>
            <a:off x="4272026" y="4869179"/>
            <a:ext cx="715010" cy="295910"/>
          </a:xfrm>
          <a:custGeom>
            <a:avLst/>
            <a:gdLst/>
            <a:ahLst/>
            <a:cxnLst/>
            <a:rect l="l" t="t" r="r" b="b"/>
            <a:pathLst>
              <a:path w="715010" h="295910">
                <a:moveTo>
                  <a:pt x="100581" y="20343"/>
                </a:moveTo>
                <a:lnTo>
                  <a:pt x="65659" y="57785"/>
                </a:lnTo>
                <a:lnTo>
                  <a:pt x="39115" y="97790"/>
                </a:lnTo>
                <a:lnTo>
                  <a:pt x="17907" y="136271"/>
                </a:lnTo>
                <a:lnTo>
                  <a:pt x="4063" y="172466"/>
                </a:lnTo>
                <a:lnTo>
                  <a:pt x="0" y="197866"/>
                </a:lnTo>
                <a:lnTo>
                  <a:pt x="0" y="206121"/>
                </a:lnTo>
                <a:lnTo>
                  <a:pt x="13335" y="242824"/>
                </a:lnTo>
                <a:lnTo>
                  <a:pt x="50037" y="269875"/>
                </a:lnTo>
                <a:lnTo>
                  <a:pt x="96900" y="283718"/>
                </a:lnTo>
                <a:lnTo>
                  <a:pt x="141477" y="290322"/>
                </a:lnTo>
                <a:lnTo>
                  <a:pt x="193294" y="294132"/>
                </a:lnTo>
                <a:lnTo>
                  <a:pt x="215222" y="295021"/>
                </a:lnTo>
                <a:lnTo>
                  <a:pt x="218693" y="295021"/>
                </a:lnTo>
                <a:lnTo>
                  <a:pt x="251713" y="295656"/>
                </a:lnTo>
                <a:lnTo>
                  <a:pt x="272414" y="295656"/>
                </a:lnTo>
                <a:lnTo>
                  <a:pt x="315722" y="295021"/>
                </a:lnTo>
                <a:lnTo>
                  <a:pt x="361061" y="293624"/>
                </a:lnTo>
                <a:lnTo>
                  <a:pt x="456819" y="288798"/>
                </a:lnTo>
                <a:lnTo>
                  <a:pt x="547070" y="282956"/>
                </a:lnTo>
                <a:lnTo>
                  <a:pt x="251713" y="282956"/>
                </a:lnTo>
                <a:lnTo>
                  <a:pt x="218905" y="282321"/>
                </a:lnTo>
                <a:lnTo>
                  <a:pt x="216052" y="282321"/>
                </a:lnTo>
                <a:lnTo>
                  <a:pt x="193801" y="281559"/>
                </a:lnTo>
                <a:lnTo>
                  <a:pt x="142621" y="277749"/>
                </a:lnTo>
                <a:lnTo>
                  <a:pt x="99187" y="271272"/>
                </a:lnTo>
                <a:lnTo>
                  <a:pt x="54737" y="258064"/>
                </a:lnTo>
                <a:lnTo>
                  <a:pt x="23113" y="234569"/>
                </a:lnTo>
                <a:lnTo>
                  <a:pt x="12573" y="204597"/>
                </a:lnTo>
                <a:lnTo>
                  <a:pt x="12700" y="197866"/>
                </a:lnTo>
                <a:lnTo>
                  <a:pt x="21844" y="158877"/>
                </a:lnTo>
                <a:lnTo>
                  <a:pt x="38988" y="123063"/>
                </a:lnTo>
                <a:lnTo>
                  <a:pt x="62484" y="84836"/>
                </a:lnTo>
                <a:lnTo>
                  <a:pt x="90424" y="44831"/>
                </a:lnTo>
                <a:lnTo>
                  <a:pt x="99265" y="32778"/>
                </a:lnTo>
                <a:lnTo>
                  <a:pt x="100581" y="20343"/>
                </a:lnTo>
                <a:close/>
              </a:path>
              <a:path w="715010" h="295910">
                <a:moveTo>
                  <a:pt x="713994" y="257556"/>
                </a:moveTo>
                <a:lnTo>
                  <a:pt x="506095" y="273050"/>
                </a:lnTo>
                <a:lnTo>
                  <a:pt x="407415" y="278892"/>
                </a:lnTo>
                <a:lnTo>
                  <a:pt x="360425" y="280924"/>
                </a:lnTo>
                <a:lnTo>
                  <a:pt x="315340" y="282321"/>
                </a:lnTo>
                <a:lnTo>
                  <a:pt x="272288" y="282956"/>
                </a:lnTo>
                <a:lnTo>
                  <a:pt x="547070" y="282956"/>
                </a:lnTo>
                <a:lnTo>
                  <a:pt x="715010" y="270256"/>
                </a:lnTo>
                <a:lnTo>
                  <a:pt x="714034" y="258064"/>
                </a:lnTo>
                <a:lnTo>
                  <a:pt x="713994" y="257556"/>
                </a:lnTo>
                <a:close/>
              </a:path>
              <a:path w="715010" h="295910">
                <a:moveTo>
                  <a:pt x="114780" y="6350"/>
                </a:moveTo>
                <a:lnTo>
                  <a:pt x="102870" y="6350"/>
                </a:lnTo>
                <a:lnTo>
                  <a:pt x="113157" y="13843"/>
                </a:lnTo>
                <a:lnTo>
                  <a:pt x="99265" y="32778"/>
                </a:lnTo>
                <a:lnTo>
                  <a:pt x="92075" y="100711"/>
                </a:lnTo>
                <a:lnTo>
                  <a:pt x="94614" y="103759"/>
                </a:lnTo>
                <a:lnTo>
                  <a:pt x="101600" y="104521"/>
                </a:lnTo>
                <a:lnTo>
                  <a:pt x="104775" y="101981"/>
                </a:lnTo>
                <a:lnTo>
                  <a:pt x="105156" y="98552"/>
                </a:lnTo>
                <a:lnTo>
                  <a:pt x="114780" y="6350"/>
                </a:lnTo>
                <a:close/>
              </a:path>
              <a:path w="715010" h="295910">
                <a:moveTo>
                  <a:pt x="115443" y="0"/>
                </a:moveTo>
                <a:lnTo>
                  <a:pt x="24637" y="39497"/>
                </a:lnTo>
                <a:lnTo>
                  <a:pt x="21336" y="40894"/>
                </a:lnTo>
                <a:lnTo>
                  <a:pt x="19938" y="44577"/>
                </a:lnTo>
                <a:lnTo>
                  <a:pt x="21336" y="47752"/>
                </a:lnTo>
                <a:lnTo>
                  <a:pt x="22733" y="51054"/>
                </a:lnTo>
                <a:lnTo>
                  <a:pt x="26415" y="52451"/>
                </a:lnTo>
                <a:lnTo>
                  <a:pt x="88979" y="25362"/>
                </a:lnTo>
                <a:lnTo>
                  <a:pt x="102870" y="6350"/>
                </a:lnTo>
                <a:lnTo>
                  <a:pt x="114780" y="6350"/>
                </a:lnTo>
                <a:lnTo>
                  <a:pt x="115443" y="0"/>
                </a:lnTo>
                <a:close/>
              </a:path>
              <a:path w="715010" h="295910">
                <a:moveTo>
                  <a:pt x="107228" y="9525"/>
                </a:moveTo>
                <a:lnTo>
                  <a:pt x="101726" y="9525"/>
                </a:lnTo>
                <a:lnTo>
                  <a:pt x="110616" y="16002"/>
                </a:lnTo>
                <a:lnTo>
                  <a:pt x="100581" y="20343"/>
                </a:lnTo>
                <a:lnTo>
                  <a:pt x="99265" y="32778"/>
                </a:lnTo>
                <a:lnTo>
                  <a:pt x="113157" y="13843"/>
                </a:lnTo>
                <a:lnTo>
                  <a:pt x="107228" y="9525"/>
                </a:lnTo>
                <a:close/>
              </a:path>
              <a:path w="715010" h="295910">
                <a:moveTo>
                  <a:pt x="102870" y="6350"/>
                </a:moveTo>
                <a:lnTo>
                  <a:pt x="88979" y="25362"/>
                </a:lnTo>
                <a:lnTo>
                  <a:pt x="100581" y="20343"/>
                </a:lnTo>
                <a:lnTo>
                  <a:pt x="101726" y="9525"/>
                </a:lnTo>
                <a:lnTo>
                  <a:pt x="107228" y="9525"/>
                </a:lnTo>
                <a:lnTo>
                  <a:pt x="102870" y="6350"/>
                </a:lnTo>
                <a:close/>
              </a:path>
              <a:path w="715010" h="295910">
                <a:moveTo>
                  <a:pt x="101726" y="9525"/>
                </a:moveTo>
                <a:lnTo>
                  <a:pt x="100581" y="20343"/>
                </a:lnTo>
                <a:lnTo>
                  <a:pt x="110616" y="16002"/>
                </a:lnTo>
                <a:lnTo>
                  <a:pt x="101726" y="9525"/>
                </a:lnTo>
                <a:close/>
              </a:path>
            </a:pathLst>
          </a:custGeom>
          <a:solidFill>
            <a:srgbClr val="0066FF"/>
          </a:solidFill>
        </p:spPr>
        <p:txBody>
          <a:bodyPr wrap="square" lIns="0" tIns="0" rIns="0" bIns="0" rtlCol="0"/>
          <a:lstStyle/>
          <a:p>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10" dirty="0"/>
              <a:t>Execution</a:t>
            </a:r>
          </a:p>
        </p:txBody>
      </p:sp>
      <p:sp>
        <p:nvSpPr>
          <p:cNvPr id="3" name="object 3"/>
          <p:cNvSpPr txBox="1"/>
          <p:nvPr/>
        </p:nvSpPr>
        <p:spPr>
          <a:xfrm>
            <a:off x="2782823" y="1126236"/>
            <a:ext cx="5905500" cy="584200"/>
          </a:xfrm>
          <a:prstGeom prst="rect">
            <a:avLst/>
          </a:prstGeom>
          <a:solidFill>
            <a:srgbClr val="FFFFFF"/>
          </a:solidFill>
          <a:ln w="9144">
            <a:solidFill>
              <a:srgbClr val="000000"/>
            </a:solidFill>
          </a:ln>
        </p:spPr>
        <p:txBody>
          <a:bodyPr vert="horz" wrap="square" lIns="0" tIns="35560" rIns="0" bIns="0" rtlCol="0">
            <a:spAutoFit/>
          </a:bodyPr>
          <a:lstStyle/>
          <a:p>
            <a:pPr marL="164465">
              <a:lnSpc>
                <a:spcPct val="100000"/>
              </a:lnSpc>
              <a:spcBef>
                <a:spcPts val="280"/>
              </a:spcBef>
              <a:tabLst>
                <a:tab pos="1689100" algn="l"/>
                <a:tab pos="2203450" algn="l"/>
                <a:tab pos="2598420" algn="l"/>
              </a:tabLst>
            </a:pPr>
            <a:r>
              <a:rPr sz="2800" spc="-10" dirty="0">
                <a:latin typeface="Arial MT"/>
                <a:cs typeface="Arial MT"/>
              </a:rPr>
              <a:t>mpiexec</a:t>
            </a:r>
            <a:r>
              <a:rPr sz="2800" dirty="0">
                <a:latin typeface="Arial MT"/>
                <a:cs typeface="Arial MT"/>
              </a:rPr>
              <a:t>	</a:t>
            </a:r>
            <a:r>
              <a:rPr sz="2800" spc="-10" dirty="0">
                <a:latin typeface="Arial MT"/>
                <a:cs typeface="Arial MT"/>
              </a:rPr>
              <a:t>-</a:t>
            </a:r>
            <a:r>
              <a:rPr sz="2800" spc="-50" dirty="0">
                <a:latin typeface="Arial MT"/>
                <a:cs typeface="Arial MT"/>
              </a:rPr>
              <a:t>n</a:t>
            </a:r>
            <a:r>
              <a:rPr sz="2800" dirty="0">
                <a:latin typeface="Arial MT"/>
                <a:cs typeface="Arial MT"/>
              </a:rPr>
              <a:t>	</a:t>
            </a:r>
            <a:r>
              <a:rPr sz="2800" spc="-50" dirty="0">
                <a:latin typeface="Arial MT"/>
                <a:cs typeface="Arial MT"/>
              </a:rPr>
              <a:t>1</a:t>
            </a:r>
            <a:r>
              <a:rPr sz="2800" dirty="0">
                <a:latin typeface="Arial MT"/>
                <a:cs typeface="Arial MT"/>
              </a:rPr>
              <a:t>	</a:t>
            </a:r>
            <a:r>
              <a:rPr sz="2800" spc="-10" dirty="0">
                <a:latin typeface="Arial MT"/>
                <a:cs typeface="Arial MT"/>
              </a:rPr>
              <a:t>./mpi_hello</a:t>
            </a:r>
            <a:endParaRPr sz="2800">
              <a:latin typeface="Arial MT"/>
              <a:cs typeface="Arial MT"/>
            </a:endParaRPr>
          </a:p>
        </p:txBody>
      </p:sp>
      <p:sp>
        <p:nvSpPr>
          <p:cNvPr id="4" name="object 4"/>
          <p:cNvSpPr txBox="1"/>
          <p:nvPr/>
        </p:nvSpPr>
        <p:spPr>
          <a:xfrm>
            <a:off x="2782823" y="3069335"/>
            <a:ext cx="5905500" cy="584200"/>
          </a:xfrm>
          <a:prstGeom prst="rect">
            <a:avLst/>
          </a:prstGeom>
          <a:ln w="9144">
            <a:solidFill>
              <a:srgbClr val="000000"/>
            </a:solidFill>
          </a:ln>
        </p:spPr>
        <p:txBody>
          <a:bodyPr vert="horz" wrap="square" lIns="0" tIns="0" rIns="0" bIns="0" rtlCol="0">
            <a:spAutoFit/>
          </a:bodyPr>
          <a:lstStyle/>
          <a:p>
            <a:pPr marL="164465">
              <a:lnSpc>
                <a:spcPts val="3080"/>
              </a:lnSpc>
              <a:tabLst>
                <a:tab pos="1689100" algn="l"/>
                <a:tab pos="2203450" algn="l"/>
                <a:tab pos="2598420" algn="l"/>
              </a:tabLst>
            </a:pPr>
            <a:r>
              <a:rPr sz="2800" spc="-10" dirty="0">
                <a:latin typeface="Arial MT"/>
                <a:cs typeface="Arial MT"/>
              </a:rPr>
              <a:t>mpiexec</a:t>
            </a:r>
            <a:r>
              <a:rPr sz="2800" dirty="0">
                <a:latin typeface="Arial MT"/>
                <a:cs typeface="Arial MT"/>
              </a:rPr>
              <a:t>	</a:t>
            </a:r>
            <a:r>
              <a:rPr sz="2800" spc="-10" dirty="0">
                <a:latin typeface="Arial MT"/>
                <a:cs typeface="Arial MT"/>
              </a:rPr>
              <a:t>-</a:t>
            </a:r>
            <a:r>
              <a:rPr sz="2800" spc="-50" dirty="0">
                <a:latin typeface="Arial MT"/>
                <a:cs typeface="Arial MT"/>
              </a:rPr>
              <a:t>n</a:t>
            </a:r>
            <a:r>
              <a:rPr sz="2800" dirty="0">
                <a:latin typeface="Arial MT"/>
                <a:cs typeface="Arial MT"/>
              </a:rPr>
              <a:t>	</a:t>
            </a:r>
            <a:r>
              <a:rPr sz="2800" spc="-50" dirty="0">
                <a:latin typeface="Arial MT"/>
                <a:cs typeface="Arial MT"/>
              </a:rPr>
              <a:t>4</a:t>
            </a:r>
            <a:r>
              <a:rPr sz="2800" dirty="0">
                <a:latin typeface="Arial MT"/>
                <a:cs typeface="Arial MT"/>
              </a:rPr>
              <a:t>	</a:t>
            </a:r>
            <a:r>
              <a:rPr sz="2800" spc="-10" dirty="0">
                <a:latin typeface="Arial MT"/>
                <a:cs typeface="Arial MT"/>
              </a:rPr>
              <a:t>./mpi_hello</a:t>
            </a:r>
            <a:endParaRPr sz="2800">
              <a:latin typeface="Arial MT"/>
              <a:cs typeface="Arial MT"/>
            </a:endParaRPr>
          </a:p>
        </p:txBody>
      </p:sp>
      <p:sp>
        <p:nvSpPr>
          <p:cNvPr id="5" name="object 5"/>
          <p:cNvSpPr txBox="1"/>
          <p:nvPr/>
        </p:nvSpPr>
        <p:spPr>
          <a:xfrm>
            <a:off x="3511422" y="1869186"/>
            <a:ext cx="4909820" cy="452120"/>
          </a:xfrm>
          <a:prstGeom prst="rect">
            <a:avLst/>
          </a:prstGeom>
        </p:spPr>
        <p:txBody>
          <a:bodyPr vert="horz" wrap="square" lIns="0" tIns="12065" rIns="0" bIns="0" rtlCol="0">
            <a:spAutoFit/>
          </a:bodyPr>
          <a:lstStyle/>
          <a:p>
            <a:pPr marL="12700">
              <a:lnSpc>
                <a:spcPct val="100000"/>
              </a:lnSpc>
              <a:spcBef>
                <a:spcPts val="95"/>
              </a:spcBef>
            </a:pPr>
            <a:r>
              <a:rPr sz="2800" dirty="0">
                <a:latin typeface="Arial MT"/>
                <a:cs typeface="Arial MT"/>
              </a:rPr>
              <a:t>Greetings</a:t>
            </a:r>
            <a:r>
              <a:rPr sz="2800" spc="-55" dirty="0">
                <a:latin typeface="Arial MT"/>
                <a:cs typeface="Arial MT"/>
              </a:rPr>
              <a:t> </a:t>
            </a:r>
            <a:r>
              <a:rPr sz="2800" dirty="0">
                <a:latin typeface="Arial MT"/>
                <a:cs typeface="Arial MT"/>
              </a:rPr>
              <a:t>from</a:t>
            </a:r>
            <a:r>
              <a:rPr sz="2800" spc="-60" dirty="0">
                <a:latin typeface="Arial MT"/>
                <a:cs typeface="Arial MT"/>
              </a:rPr>
              <a:t> </a:t>
            </a:r>
            <a:r>
              <a:rPr sz="2800" dirty="0">
                <a:latin typeface="Arial MT"/>
                <a:cs typeface="Arial MT"/>
              </a:rPr>
              <a:t>process</a:t>
            </a:r>
            <a:r>
              <a:rPr sz="2800" spc="-50" dirty="0">
                <a:latin typeface="Arial MT"/>
                <a:cs typeface="Arial MT"/>
              </a:rPr>
              <a:t> </a:t>
            </a:r>
            <a:r>
              <a:rPr sz="2800" dirty="0">
                <a:latin typeface="Arial MT"/>
                <a:cs typeface="Arial MT"/>
              </a:rPr>
              <a:t>0</a:t>
            </a:r>
            <a:r>
              <a:rPr sz="2800" spc="-50" dirty="0">
                <a:latin typeface="Arial MT"/>
                <a:cs typeface="Arial MT"/>
              </a:rPr>
              <a:t> </a:t>
            </a:r>
            <a:r>
              <a:rPr sz="2800" dirty="0">
                <a:latin typeface="Arial MT"/>
                <a:cs typeface="Arial MT"/>
              </a:rPr>
              <a:t>of</a:t>
            </a:r>
            <a:r>
              <a:rPr sz="2800" spc="-60" dirty="0">
                <a:latin typeface="Arial MT"/>
                <a:cs typeface="Arial MT"/>
              </a:rPr>
              <a:t> </a:t>
            </a:r>
            <a:r>
              <a:rPr sz="2800" dirty="0">
                <a:latin typeface="Arial MT"/>
                <a:cs typeface="Arial MT"/>
              </a:rPr>
              <a:t>1</a:t>
            </a:r>
            <a:r>
              <a:rPr sz="2800" spc="-65" dirty="0">
                <a:latin typeface="Arial MT"/>
                <a:cs typeface="Arial MT"/>
              </a:rPr>
              <a:t> </a:t>
            </a:r>
            <a:r>
              <a:rPr sz="2800" spc="-50" dirty="0">
                <a:latin typeface="Arial MT"/>
                <a:cs typeface="Arial MT"/>
              </a:rPr>
              <a:t>!</a:t>
            </a:r>
            <a:endParaRPr sz="2800">
              <a:latin typeface="Arial MT"/>
              <a:cs typeface="Arial MT"/>
            </a:endParaRPr>
          </a:p>
        </p:txBody>
      </p:sp>
      <p:sp>
        <p:nvSpPr>
          <p:cNvPr id="6" name="object 6"/>
          <p:cNvSpPr txBox="1"/>
          <p:nvPr/>
        </p:nvSpPr>
        <p:spPr>
          <a:xfrm>
            <a:off x="3511422" y="3728364"/>
            <a:ext cx="4909820" cy="2074545"/>
          </a:xfrm>
          <a:prstGeom prst="rect">
            <a:avLst/>
          </a:prstGeom>
        </p:spPr>
        <p:txBody>
          <a:bodyPr vert="horz" wrap="square" lIns="0" tIns="12700" rIns="0" bIns="0" rtlCol="0">
            <a:spAutoFit/>
          </a:bodyPr>
          <a:lstStyle/>
          <a:p>
            <a:pPr marL="12700" marR="5080" algn="just">
              <a:lnSpc>
                <a:spcPct val="120000"/>
              </a:lnSpc>
              <a:spcBef>
                <a:spcPts val="100"/>
              </a:spcBef>
            </a:pPr>
            <a:r>
              <a:rPr sz="2800" dirty="0">
                <a:latin typeface="Arial MT"/>
                <a:cs typeface="Arial MT"/>
              </a:rPr>
              <a:t>Greetings</a:t>
            </a:r>
            <a:r>
              <a:rPr sz="2800" spc="-55" dirty="0">
                <a:latin typeface="Arial MT"/>
                <a:cs typeface="Arial MT"/>
              </a:rPr>
              <a:t> </a:t>
            </a:r>
            <a:r>
              <a:rPr sz="2800" dirty="0">
                <a:latin typeface="Arial MT"/>
                <a:cs typeface="Arial MT"/>
              </a:rPr>
              <a:t>from</a:t>
            </a:r>
            <a:r>
              <a:rPr sz="2800" spc="-60" dirty="0">
                <a:latin typeface="Arial MT"/>
                <a:cs typeface="Arial MT"/>
              </a:rPr>
              <a:t> </a:t>
            </a:r>
            <a:r>
              <a:rPr sz="2800" dirty="0">
                <a:latin typeface="Arial MT"/>
                <a:cs typeface="Arial MT"/>
              </a:rPr>
              <a:t>process</a:t>
            </a:r>
            <a:r>
              <a:rPr sz="2800" spc="-50" dirty="0">
                <a:latin typeface="Arial MT"/>
                <a:cs typeface="Arial MT"/>
              </a:rPr>
              <a:t> </a:t>
            </a:r>
            <a:r>
              <a:rPr sz="2800" dirty="0">
                <a:latin typeface="Arial MT"/>
                <a:cs typeface="Arial MT"/>
              </a:rPr>
              <a:t>0</a:t>
            </a:r>
            <a:r>
              <a:rPr sz="2800" spc="-50" dirty="0">
                <a:latin typeface="Arial MT"/>
                <a:cs typeface="Arial MT"/>
              </a:rPr>
              <a:t> </a:t>
            </a:r>
            <a:r>
              <a:rPr sz="2800" dirty="0">
                <a:latin typeface="Arial MT"/>
                <a:cs typeface="Arial MT"/>
              </a:rPr>
              <a:t>of</a:t>
            </a:r>
            <a:r>
              <a:rPr sz="2800" spc="-60" dirty="0">
                <a:latin typeface="Arial MT"/>
                <a:cs typeface="Arial MT"/>
              </a:rPr>
              <a:t> </a:t>
            </a:r>
            <a:r>
              <a:rPr sz="2800" dirty="0">
                <a:latin typeface="Arial MT"/>
                <a:cs typeface="Arial MT"/>
              </a:rPr>
              <a:t>4</a:t>
            </a:r>
            <a:r>
              <a:rPr sz="2800" spc="-65" dirty="0">
                <a:latin typeface="Arial MT"/>
                <a:cs typeface="Arial MT"/>
              </a:rPr>
              <a:t> </a:t>
            </a:r>
            <a:r>
              <a:rPr sz="2800" spc="-50" dirty="0">
                <a:latin typeface="Arial MT"/>
                <a:cs typeface="Arial MT"/>
              </a:rPr>
              <a:t>! </a:t>
            </a:r>
            <a:r>
              <a:rPr sz="2800" dirty="0">
                <a:latin typeface="Arial MT"/>
                <a:cs typeface="Arial MT"/>
              </a:rPr>
              <a:t>Greetings</a:t>
            </a:r>
            <a:r>
              <a:rPr sz="2800" spc="-55" dirty="0">
                <a:latin typeface="Arial MT"/>
                <a:cs typeface="Arial MT"/>
              </a:rPr>
              <a:t> </a:t>
            </a:r>
            <a:r>
              <a:rPr sz="2800" dirty="0">
                <a:latin typeface="Arial MT"/>
                <a:cs typeface="Arial MT"/>
              </a:rPr>
              <a:t>from</a:t>
            </a:r>
            <a:r>
              <a:rPr sz="2800" spc="-60" dirty="0">
                <a:latin typeface="Arial MT"/>
                <a:cs typeface="Arial MT"/>
              </a:rPr>
              <a:t> </a:t>
            </a:r>
            <a:r>
              <a:rPr sz="2800" dirty="0">
                <a:latin typeface="Arial MT"/>
                <a:cs typeface="Arial MT"/>
              </a:rPr>
              <a:t>process</a:t>
            </a:r>
            <a:r>
              <a:rPr sz="2800" spc="-50" dirty="0">
                <a:latin typeface="Arial MT"/>
                <a:cs typeface="Arial MT"/>
              </a:rPr>
              <a:t> </a:t>
            </a:r>
            <a:r>
              <a:rPr sz="2800" dirty="0">
                <a:latin typeface="Arial MT"/>
                <a:cs typeface="Arial MT"/>
              </a:rPr>
              <a:t>1</a:t>
            </a:r>
            <a:r>
              <a:rPr sz="2800" spc="-50" dirty="0">
                <a:latin typeface="Arial MT"/>
                <a:cs typeface="Arial MT"/>
              </a:rPr>
              <a:t> </a:t>
            </a:r>
            <a:r>
              <a:rPr sz="2800" dirty="0">
                <a:latin typeface="Arial MT"/>
                <a:cs typeface="Arial MT"/>
              </a:rPr>
              <a:t>of</a:t>
            </a:r>
            <a:r>
              <a:rPr sz="2800" spc="-60" dirty="0">
                <a:latin typeface="Arial MT"/>
                <a:cs typeface="Arial MT"/>
              </a:rPr>
              <a:t> </a:t>
            </a:r>
            <a:r>
              <a:rPr sz="2800" dirty="0">
                <a:latin typeface="Arial MT"/>
                <a:cs typeface="Arial MT"/>
              </a:rPr>
              <a:t>4</a:t>
            </a:r>
            <a:r>
              <a:rPr sz="2800" spc="-65" dirty="0">
                <a:latin typeface="Arial MT"/>
                <a:cs typeface="Arial MT"/>
              </a:rPr>
              <a:t> </a:t>
            </a:r>
            <a:r>
              <a:rPr sz="2800" spc="-50" dirty="0">
                <a:latin typeface="Arial MT"/>
                <a:cs typeface="Arial MT"/>
              </a:rPr>
              <a:t>! </a:t>
            </a:r>
            <a:r>
              <a:rPr sz="2800" dirty="0">
                <a:latin typeface="Arial MT"/>
                <a:cs typeface="Arial MT"/>
              </a:rPr>
              <a:t>Greetings</a:t>
            </a:r>
            <a:r>
              <a:rPr sz="2800" spc="-55" dirty="0">
                <a:latin typeface="Arial MT"/>
                <a:cs typeface="Arial MT"/>
              </a:rPr>
              <a:t> </a:t>
            </a:r>
            <a:r>
              <a:rPr sz="2800" dirty="0">
                <a:latin typeface="Arial MT"/>
                <a:cs typeface="Arial MT"/>
              </a:rPr>
              <a:t>from</a:t>
            </a:r>
            <a:r>
              <a:rPr sz="2800" spc="-60" dirty="0">
                <a:latin typeface="Arial MT"/>
                <a:cs typeface="Arial MT"/>
              </a:rPr>
              <a:t> </a:t>
            </a:r>
            <a:r>
              <a:rPr sz="2800" dirty="0">
                <a:latin typeface="Arial MT"/>
                <a:cs typeface="Arial MT"/>
              </a:rPr>
              <a:t>process</a:t>
            </a:r>
            <a:r>
              <a:rPr sz="2800" spc="-50" dirty="0">
                <a:latin typeface="Arial MT"/>
                <a:cs typeface="Arial MT"/>
              </a:rPr>
              <a:t> </a:t>
            </a:r>
            <a:r>
              <a:rPr sz="2800" dirty="0">
                <a:latin typeface="Arial MT"/>
                <a:cs typeface="Arial MT"/>
              </a:rPr>
              <a:t>2</a:t>
            </a:r>
            <a:r>
              <a:rPr sz="2800" spc="-50" dirty="0">
                <a:latin typeface="Arial MT"/>
                <a:cs typeface="Arial MT"/>
              </a:rPr>
              <a:t> </a:t>
            </a:r>
            <a:r>
              <a:rPr sz="2800" dirty="0">
                <a:latin typeface="Arial MT"/>
                <a:cs typeface="Arial MT"/>
              </a:rPr>
              <a:t>of</a:t>
            </a:r>
            <a:r>
              <a:rPr sz="2800" spc="-60" dirty="0">
                <a:latin typeface="Arial MT"/>
                <a:cs typeface="Arial MT"/>
              </a:rPr>
              <a:t> </a:t>
            </a:r>
            <a:r>
              <a:rPr sz="2800" dirty="0">
                <a:latin typeface="Arial MT"/>
                <a:cs typeface="Arial MT"/>
              </a:rPr>
              <a:t>4</a:t>
            </a:r>
            <a:r>
              <a:rPr sz="2800" spc="-65" dirty="0">
                <a:latin typeface="Arial MT"/>
                <a:cs typeface="Arial MT"/>
              </a:rPr>
              <a:t> </a:t>
            </a:r>
            <a:r>
              <a:rPr sz="2800" spc="-50" dirty="0">
                <a:latin typeface="Arial MT"/>
                <a:cs typeface="Arial MT"/>
              </a:rPr>
              <a:t>! </a:t>
            </a:r>
            <a:r>
              <a:rPr sz="2800" dirty="0">
                <a:latin typeface="Arial MT"/>
                <a:cs typeface="Arial MT"/>
              </a:rPr>
              <a:t>Greetings</a:t>
            </a:r>
            <a:r>
              <a:rPr sz="2800" spc="-55" dirty="0">
                <a:latin typeface="Arial MT"/>
                <a:cs typeface="Arial MT"/>
              </a:rPr>
              <a:t> </a:t>
            </a:r>
            <a:r>
              <a:rPr sz="2800" dirty="0">
                <a:latin typeface="Arial MT"/>
                <a:cs typeface="Arial MT"/>
              </a:rPr>
              <a:t>from</a:t>
            </a:r>
            <a:r>
              <a:rPr sz="2800" spc="-60" dirty="0">
                <a:latin typeface="Arial MT"/>
                <a:cs typeface="Arial MT"/>
              </a:rPr>
              <a:t> </a:t>
            </a:r>
            <a:r>
              <a:rPr sz="2800" dirty="0">
                <a:latin typeface="Arial MT"/>
                <a:cs typeface="Arial MT"/>
              </a:rPr>
              <a:t>process</a:t>
            </a:r>
            <a:r>
              <a:rPr sz="2800" spc="-50" dirty="0">
                <a:latin typeface="Arial MT"/>
                <a:cs typeface="Arial MT"/>
              </a:rPr>
              <a:t> </a:t>
            </a:r>
            <a:r>
              <a:rPr sz="2800" dirty="0">
                <a:latin typeface="Arial MT"/>
                <a:cs typeface="Arial MT"/>
              </a:rPr>
              <a:t>3</a:t>
            </a:r>
            <a:r>
              <a:rPr sz="2800" spc="-50" dirty="0">
                <a:latin typeface="Arial MT"/>
                <a:cs typeface="Arial MT"/>
              </a:rPr>
              <a:t> </a:t>
            </a:r>
            <a:r>
              <a:rPr sz="2800" dirty="0">
                <a:latin typeface="Arial MT"/>
                <a:cs typeface="Arial MT"/>
              </a:rPr>
              <a:t>of</a:t>
            </a:r>
            <a:r>
              <a:rPr sz="2800" spc="-60" dirty="0">
                <a:latin typeface="Arial MT"/>
                <a:cs typeface="Arial MT"/>
              </a:rPr>
              <a:t> </a:t>
            </a:r>
            <a:r>
              <a:rPr sz="2800" dirty="0">
                <a:latin typeface="Arial MT"/>
                <a:cs typeface="Arial MT"/>
              </a:rPr>
              <a:t>4</a:t>
            </a:r>
            <a:r>
              <a:rPr sz="2800" spc="-65" dirty="0">
                <a:latin typeface="Arial MT"/>
                <a:cs typeface="Arial MT"/>
              </a:rPr>
              <a:t> </a:t>
            </a:r>
            <a:r>
              <a:rPr sz="2800" spc="-50" dirty="0">
                <a:latin typeface="Arial MT"/>
                <a:cs typeface="Arial MT"/>
              </a:rPr>
              <a:t>!</a:t>
            </a:r>
            <a:endParaRPr sz="2800">
              <a:latin typeface="Arial MT"/>
              <a:cs typeface="Arial MT"/>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dirty="0"/>
              <a:t>MPI </a:t>
            </a:r>
            <a:r>
              <a:rPr spc="-10" dirty="0"/>
              <a:t>Programs</a:t>
            </a:r>
          </a:p>
        </p:txBody>
      </p:sp>
      <p:sp>
        <p:nvSpPr>
          <p:cNvPr id="3" name="object 3"/>
          <p:cNvSpPr txBox="1"/>
          <p:nvPr/>
        </p:nvSpPr>
        <p:spPr>
          <a:xfrm>
            <a:off x="850493" y="1238549"/>
            <a:ext cx="6539230" cy="3860165"/>
          </a:xfrm>
          <a:prstGeom prst="rect">
            <a:avLst/>
          </a:prstGeom>
        </p:spPr>
        <p:txBody>
          <a:bodyPr vert="horz" wrap="square" lIns="0" tIns="152400" rIns="0" bIns="0" rtlCol="0">
            <a:spAutoFit/>
          </a:bodyPr>
          <a:lstStyle/>
          <a:p>
            <a:pPr marL="380365" marR="4461510" indent="-380365" algn="r">
              <a:lnSpc>
                <a:spcPct val="100000"/>
              </a:lnSpc>
              <a:spcBef>
                <a:spcPts val="1200"/>
              </a:spcBef>
              <a:buChar char="•"/>
              <a:tabLst>
                <a:tab pos="380365" algn="l"/>
              </a:tabLst>
            </a:pPr>
            <a:r>
              <a:rPr sz="2400" dirty="0">
                <a:latin typeface="Arial MT"/>
                <a:cs typeface="Arial MT"/>
              </a:rPr>
              <a:t>Written</a:t>
            </a:r>
            <a:r>
              <a:rPr sz="2400" spc="-50" dirty="0">
                <a:latin typeface="Arial MT"/>
                <a:cs typeface="Arial MT"/>
              </a:rPr>
              <a:t> </a:t>
            </a:r>
            <a:r>
              <a:rPr sz="2400" dirty="0">
                <a:latin typeface="Arial MT"/>
                <a:cs typeface="Arial MT"/>
              </a:rPr>
              <a:t>in</a:t>
            </a:r>
            <a:r>
              <a:rPr sz="2400" spc="-50" dirty="0">
                <a:latin typeface="Arial MT"/>
                <a:cs typeface="Arial MT"/>
              </a:rPr>
              <a:t> </a:t>
            </a:r>
            <a:r>
              <a:rPr sz="2400" spc="-25" dirty="0">
                <a:latin typeface="Arial MT"/>
                <a:cs typeface="Arial MT"/>
              </a:rPr>
              <a:t>C.</a:t>
            </a:r>
            <a:endParaRPr sz="2400">
              <a:latin typeface="Arial MT"/>
              <a:cs typeface="Arial MT"/>
            </a:endParaRPr>
          </a:p>
          <a:p>
            <a:pPr marL="368300" marR="4423410" lvl="1" indent="-368300" algn="r">
              <a:lnSpc>
                <a:spcPct val="100000"/>
              </a:lnSpc>
              <a:spcBef>
                <a:spcPts val="1005"/>
              </a:spcBef>
              <a:buChar char="•"/>
              <a:tabLst>
                <a:tab pos="368300" algn="l"/>
              </a:tabLst>
            </a:pPr>
            <a:r>
              <a:rPr sz="2200" dirty="0">
                <a:latin typeface="Arial MT"/>
                <a:cs typeface="Arial MT"/>
              </a:rPr>
              <a:t>Has</a:t>
            </a:r>
            <a:r>
              <a:rPr sz="2200" spc="-40" dirty="0">
                <a:latin typeface="Arial MT"/>
                <a:cs typeface="Arial MT"/>
              </a:rPr>
              <a:t> </a:t>
            </a:r>
            <a:r>
              <a:rPr sz="2200" spc="-10" dirty="0">
                <a:latin typeface="Arial MT"/>
                <a:cs typeface="Arial MT"/>
              </a:rPr>
              <a:t>main.</a:t>
            </a:r>
            <a:endParaRPr sz="2200">
              <a:latin typeface="Arial MT"/>
              <a:cs typeface="Arial MT"/>
            </a:endParaRPr>
          </a:p>
          <a:p>
            <a:pPr marL="850265" lvl="1" indent="-368300">
              <a:lnSpc>
                <a:spcPct val="100000"/>
              </a:lnSpc>
              <a:spcBef>
                <a:spcPts val="994"/>
              </a:spcBef>
              <a:buChar char="•"/>
              <a:tabLst>
                <a:tab pos="850265" algn="l"/>
              </a:tabLst>
            </a:pPr>
            <a:r>
              <a:rPr sz="2200" dirty="0">
                <a:latin typeface="Arial MT"/>
                <a:cs typeface="Arial MT"/>
              </a:rPr>
              <a:t>Uses</a:t>
            </a:r>
            <a:r>
              <a:rPr sz="2200" spc="-80" dirty="0">
                <a:latin typeface="Arial MT"/>
                <a:cs typeface="Arial MT"/>
              </a:rPr>
              <a:t> </a:t>
            </a:r>
            <a:r>
              <a:rPr sz="2200" dirty="0">
                <a:latin typeface="Arial MT"/>
                <a:cs typeface="Arial MT"/>
              </a:rPr>
              <a:t>stdio.h,</a:t>
            </a:r>
            <a:r>
              <a:rPr sz="2200" spc="-90" dirty="0">
                <a:latin typeface="Arial MT"/>
                <a:cs typeface="Arial MT"/>
              </a:rPr>
              <a:t> </a:t>
            </a:r>
            <a:r>
              <a:rPr sz="2200" dirty="0">
                <a:latin typeface="Arial MT"/>
                <a:cs typeface="Arial MT"/>
              </a:rPr>
              <a:t>string.h,</a:t>
            </a:r>
            <a:r>
              <a:rPr sz="2200" spc="-70" dirty="0">
                <a:latin typeface="Arial MT"/>
                <a:cs typeface="Arial MT"/>
              </a:rPr>
              <a:t> </a:t>
            </a:r>
            <a:r>
              <a:rPr sz="2200" spc="-20" dirty="0">
                <a:latin typeface="Arial MT"/>
                <a:cs typeface="Arial MT"/>
              </a:rPr>
              <a:t>etc.</a:t>
            </a:r>
            <a:endParaRPr sz="2200">
              <a:latin typeface="Arial MT"/>
              <a:cs typeface="Arial MT"/>
            </a:endParaRPr>
          </a:p>
          <a:p>
            <a:pPr marL="393065" indent="-380365">
              <a:lnSpc>
                <a:spcPct val="100000"/>
              </a:lnSpc>
              <a:spcBef>
                <a:spcPts val="1000"/>
              </a:spcBef>
              <a:buChar char="•"/>
              <a:tabLst>
                <a:tab pos="393065" algn="l"/>
              </a:tabLst>
            </a:pPr>
            <a:r>
              <a:rPr sz="2400" dirty="0">
                <a:latin typeface="Arial MT"/>
                <a:cs typeface="Arial MT"/>
              </a:rPr>
              <a:t>Need</a:t>
            </a:r>
            <a:r>
              <a:rPr sz="2400" spc="-60" dirty="0">
                <a:latin typeface="Arial MT"/>
                <a:cs typeface="Arial MT"/>
              </a:rPr>
              <a:t> </a:t>
            </a:r>
            <a:r>
              <a:rPr sz="2400" dirty="0">
                <a:latin typeface="Arial MT"/>
                <a:cs typeface="Arial MT"/>
              </a:rPr>
              <a:t>to</a:t>
            </a:r>
            <a:r>
              <a:rPr sz="2400" spc="-60" dirty="0">
                <a:latin typeface="Arial MT"/>
                <a:cs typeface="Arial MT"/>
              </a:rPr>
              <a:t> </a:t>
            </a:r>
            <a:r>
              <a:rPr sz="2400" dirty="0">
                <a:latin typeface="Arial MT"/>
                <a:cs typeface="Arial MT"/>
              </a:rPr>
              <a:t>add</a:t>
            </a:r>
            <a:r>
              <a:rPr sz="2400" spc="-50" dirty="0">
                <a:latin typeface="Arial MT"/>
                <a:cs typeface="Arial MT"/>
              </a:rPr>
              <a:t> </a:t>
            </a:r>
            <a:r>
              <a:rPr sz="2400" dirty="0">
                <a:solidFill>
                  <a:srgbClr val="FF0000"/>
                </a:solidFill>
                <a:latin typeface="Arial MT"/>
                <a:cs typeface="Arial MT"/>
              </a:rPr>
              <a:t>mpi.h</a:t>
            </a:r>
            <a:r>
              <a:rPr sz="2400" spc="-55" dirty="0">
                <a:solidFill>
                  <a:srgbClr val="FF0000"/>
                </a:solidFill>
                <a:latin typeface="Arial MT"/>
                <a:cs typeface="Arial MT"/>
              </a:rPr>
              <a:t> </a:t>
            </a:r>
            <a:r>
              <a:rPr sz="2400" dirty="0">
                <a:latin typeface="Arial MT"/>
                <a:cs typeface="Arial MT"/>
              </a:rPr>
              <a:t>header</a:t>
            </a:r>
            <a:r>
              <a:rPr sz="2400" spc="-55" dirty="0">
                <a:latin typeface="Arial MT"/>
                <a:cs typeface="Arial MT"/>
              </a:rPr>
              <a:t> </a:t>
            </a:r>
            <a:r>
              <a:rPr sz="2400" spc="-10" dirty="0">
                <a:latin typeface="Arial MT"/>
                <a:cs typeface="Arial MT"/>
              </a:rPr>
              <a:t>file.</a:t>
            </a:r>
            <a:endParaRPr sz="2400">
              <a:latin typeface="Arial MT"/>
              <a:cs typeface="Arial MT"/>
            </a:endParaRPr>
          </a:p>
          <a:p>
            <a:pPr marL="393065" indent="-380365">
              <a:lnSpc>
                <a:spcPct val="100000"/>
              </a:lnSpc>
              <a:spcBef>
                <a:spcPts val="1000"/>
              </a:spcBef>
              <a:buChar char="•"/>
              <a:tabLst>
                <a:tab pos="393065" algn="l"/>
              </a:tabLst>
            </a:pPr>
            <a:r>
              <a:rPr sz="2400" dirty="0">
                <a:latin typeface="Arial MT"/>
                <a:cs typeface="Arial MT"/>
              </a:rPr>
              <a:t>Identifiers</a:t>
            </a:r>
            <a:r>
              <a:rPr sz="2400" spc="-35" dirty="0">
                <a:latin typeface="Arial MT"/>
                <a:cs typeface="Arial MT"/>
              </a:rPr>
              <a:t> </a:t>
            </a:r>
            <a:r>
              <a:rPr sz="2400" dirty="0">
                <a:latin typeface="Arial MT"/>
                <a:cs typeface="Arial MT"/>
              </a:rPr>
              <a:t>defined</a:t>
            </a:r>
            <a:r>
              <a:rPr sz="2400" spc="-30" dirty="0">
                <a:latin typeface="Arial MT"/>
                <a:cs typeface="Arial MT"/>
              </a:rPr>
              <a:t> </a:t>
            </a:r>
            <a:r>
              <a:rPr sz="2400" dirty="0">
                <a:latin typeface="Arial MT"/>
                <a:cs typeface="Arial MT"/>
              </a:rPr>
              <a:t>by</a:t>
            </a:r>
            <a:r>
              <a:rPr sz="2400" spc="-30" dirty="0">
                <a:latin typeface="Arial MT"/>
                <a:cs typeface="Arial MT"/>
              </a:rPr>
              <a:t> </a:t>
            </a:r>
            <a:r>
              <a:rPr sz="2400" dirty="0">
                <a:latin typeface="Arial MT"/>
                <a:cs typeface="Arial MT"/>
              </a:rPr>
              <a:t>MPI</a:t>
            </a:r>
            <a:r>
              <a:rPr sz="2400" spc="-45" dirty="0">
                <a:latin typeface="Arial MT"/>
                <a:cs typeface="Arial MT"/>
              </a:rPr>
              <a:t> </a:t>
            </a:r>
            <a:r>
              <a:rPr sz="2400" dirty="0">
                <a:latin typeface="Arial MT"/>
                <a:cs typeface="Arial MT"/>
              </a:rPr>
              <a:t>start</a:t>
            </a:r>
            <a:r>
              <a:rPr sz="2400" spc="-55" dirty="0">
                <a:latin typeface="Arial MT"/>
                <a:cs typeface="Arial MT"/>
              </a:rPr>
              <a:t> </a:t>
            </a:r>
            <a:r>
              <a:rPr sz="2400" dirty="0">
                <a:latin typeface="Arial MT"/>
                <a:cs typeface="Arial MT"/>
              </a:rPr>
              <a:t>with</a:t>
            </a:r>
            <a:r>
              <a:rPr sz="2400" spc="-20" dirty="0">
                <a:latin typeface="Arial MT"/>
                <a:cs typeface="Arial MT"/>
              </a:rPr>
              <a:t> </a:t>
            </a:r>
            <a:r>
              <a:rPr sz="2400" spc="-10" dirty="0">
                <a:latin typeface="Arial MT"/>
                <a:cs typeface="Arial MT"/>
              </a:rPr>
              <a:t>“MPI_”.</a:t>
            </a:r>
            <a:endParaRPr sz="2400">
              <a:latin typeface="Arial MT"/>
              <a:cs typeface="Arial MT"/>
            </a:endParaRPr>
          </a:p>
          <a:p>
            <a:pPr marL="393065" indent="-380365">
              <a:lnSpc>
                <a:spcPct val="100000"/>
              </a:lnSpc>
              <a:spcBef>
                <a:spcPts val="1010"/>
              </a:spcBef>
              <a:buChar char="•"/>
              <a:tabLst>
                <a:tab pos="393065" algn="l"/>
              </a:tabLst>
            </a:pPr>
            <a:r>
              <a:rPr sz="2400" dirty="0">
                <a:latin typeface="Arial MT"/>
                <a:cs typeface="Arial MT"/>
              </a:rPr>
              <a:t>First</a:t>
            </a:r>
            <a:r>
              <a:rPr sz="2400" spc="-80" dirty="0">
                <a:latin typeface="Arial MT"/>
                <a:cs typeface="Arial MT"/>
              </a:rPr>
              <a:t> </a:t>
            </a:r>
            <a:r>
              <a:rPr sz="2400" dirty="0">
                <a:latin typeface="Arial MT"/>
                <a:cs typeface="Arial MT"/>
              </a:rPr>
              <a:t>letter</a:t>
            </a:r>
            <a:r>
              <a:rPr sz="2400" spc="-80" dirty="0">
                <a:latin typeface="Arial MT"/>
                <a:cs typeface="Arial MT"/>
              </a:rPr>
              <a:t> </a:t>
            </a:r>
            <a:r>
              <a:rPr sz="2400" dirty="0">
                <a:latin typeface="Arial MT"/>
                <a:cs typeface="Arial MT"/>
              </a:rPr>
              <a:t>following</a:t>
            </a:r>
            <a:r>
              <a:rPr sz="2400" spc="-55" dirty="0">
                <a:latin typeface="Arial MT"/>
                <a:cs typeface="Arial MT"/>
              </a:rPr>
              <a:t> </a:t>
            </a:r>
            <a:r>
              <a:rPr sz="2400" dirty="0">
                <a:latin typeface="Arial MT"/>
                <a:cs typeface="Arial MT"/>
              </a:rPr>
              <a:t>underscore</a:t>
            </a:r>
            <a:r>
              <a:rPr sz="2400" spc="-65" dirty="0">
                <a:latin typeface="Arial MT"/>
                <a:cs typeface="Arial MT"/>
              </a:rPr>
              <a:t> </a:t>
            </a:r>
            <a:r>
              <a:rPr sz="2400" dirty="0">
                <a:latin typeface="Arial MT"/>
                <a:cs typeface="Arial MT"/>
              </a:rPr>
              <a:t>is</a:t>
            </a:r>
            <a:r>
              <a:rPr sz="2400" spc="-80" dirty="0">
                <a:latin typeface="Arial MT"/>
                <a:cs typeface="Arial MT"/>
              </a:rPr>
              <a:t> </a:t>
            </a:r>
            <a:r>
              <a:rPr sz="2400" spc="-10" dirty="0">
                <a:latin typeface="Arial MT"/>
                <a:cs typeface="Arial MT"/>
              </a:rPr>
              <a:t>uppercase.</a:t>
            </a:r>
            <a:endParaRPr sz="2400">
              <a:latin typeface="Arial MT"/>
              <a:cs typeface="Arial MT"/>
            </a:endParaRPr>
          </a:p>
          <a:p>
            <a:pPr marL="850265" lvl="1" indent="-368300">
              <a:lnSpc>
                <a:spcPct val="100000"/>
              </a:lnSpc>
              <a:spcBef>
                <a:spcPts val="1000"/>
              </a:spcBef>
              <a:buChar char="•"/>
              <a:tabLst>
                <a:tab pos="850265" algn="l"/>
              </a:tabLst>
            </a:pPr>
            <a:r>
              <a:rPr sz="2200" dirty="0">
                <a:latin typeface="Arial MT"/>
                <a:cs typeface="Arial MT"/>
              </a:rPr>
              <a:t>For</a:t>
            </a:r>
            <a:r>
              <a:rPr sz="2200" spc="-50" dirty="0">
                <a:latin typeface="Arial MT"/>
                <a:cs typeface="Arial MT"/>
              </a:rPr>
              <a:t> </a:t>
            </a:r>
            <a:r>
              <a:rPr sz="2200" dirty="0">
                <a:latin typeface="Arial MT"/>
                <a:cs typeface="Arial MT"/>
              </a:rPr>
              <a:t>function</a:t>
            </a:r>
            <a:r>
              <a:rPr sz="2200" spc="-65" dirty="0">
                <a:latin typeface="Arial MT"/>
                <a:cs typeface="Arial MT"/>
              </a:rPr>
              <a:t> </a:t>
            </a:r>
            <a:r>
              <a:rPr sz="2200" dirty="0">
                <a:latin typeface="Arial MT"/>
                <a:cs typeface="Arial MT"/>
              </a:rPr>
              <a:t>names</a:t>
            </a:r>
            <a:r>
              <a:rPr sz="2200" spc="-50" dirty="0">
                <a:latin typeface="Arial MT"/>
                <a:cs typeface="Arial MT"/>
              </a:rPr>
              <a:t> </a:t>
            </a:r>
            <a:r>
              <a:rPr sz="2200" dirty="0">
                <a:latin typeface="Arial MT"/>
                <a:cs typeface="Arial MT"/>
              </a:rPr>
              <a:t>and</a:t>
            </a:r>
            <a:r>
              <a:rPr sz="2200" spc="-55" dirty="0">
                <a:latin typeface="Arial MT"/>
                <a:cs typeface="Arial MT"/>
              </a:rPr>
              <a:t> </a:t>
            </a:r>
            <a:r>
              <a:rPr sz="2200" spc="-10" dirty="0">
                <a:latin typeface="Arial MT"/>
                <a:cs typeface="Arial MT"/>
              </a:rPr>
              <a:t>MPI-</a:t>
            </a:r>
            <a:r>
              <a:rPr sz="2200" dirty="0">
                <a:latin typeface="Arial MT"/>
                <a:cs typeface="Arial MT"/>
              </a:rPr>
              <a:t>defined</a:t>
            </a:r>
            <a:r>
              <a:rPr sz="2200" spc="-40" dirty="0">
                <a:latin typeface="Arial MT"/>
                <a:cs typeface="Arial MT"/>
              </a:rPr>
              <a:t> </a:t>
            </a:r>
            <a:r>
              <a:rPr sz="2200" spc="-10" dirty="0">
                <a:latin typeface="Arial MT"/>
                <a:cs typeface="Arial MT"/>
              </a:rPr>
              <a:t>types.</a:t>
            </a:r>
            <a:endParaRPr sz="2200">
              <a:latin typeface="Arial MT"/>
              <a:cs typeface="Arial MT"/>
            </a:endParaRPr>
          </a:p>
          <a:p>
            <a:pPr marL="850265" lvl="1" indent="-368300">
              <a:lnSpc>
                <a:spcPct val="100000"/>
              </a:lnSpc>
              <a:spcBef>
                <a:spcPts val="1000"/>
              </a:spcBef>
              <a:buChar char="•"/>
              <a:tabLst>
                <a:tab pos="850265" algn="l"/>
              </a:tabLst>
            </a:pPr>
            <a:r>
              <a:rPr sz="2200" dirty="0">
                <a:latin typeface="Arial MT"/>
                <a:cs typeface="Arial MT"/>
              </a:rPr>
              <a:t>Helps</a:t>
            </a:r>
            <a:r>
              <a:rPr sz="2200" spc="-55" dirty="0">
                <a:latin typeface="Arial MT"/>
                <a:cs typeface="Arial MT"/>
              </a:rPr>
              <a:t> </a:t>
            </a:r>
            <a:r>
              <a:rPr sz="2200" dirty="0">
                <a:latin typeface="Arial MT"/>
                <a:cs typeface="Arial MT"/>
              </a:rPr>
              <a:t>to</a:t>
            </a:r>
            <a:r>
              <a:rPr sz="2200" spc="-55" dirty="0">
                <a:latin typeface="Arial MT"/>
                <a:cs typeface="Arial MT"/>
              </a:rPr>
              <a:t> </a:t>
            </a:r>
            <a:r>
              <a:rPr sz="2200" dirty="0">
                <a:latin typeface="Arial MT"/>
                <a:cs typeface="Arial MT"/>
              </a:rPr>
              <a:t>avoid</a:t>
            </a:r>
            <a:r>
              <a:rPr sz="2200" spc="-40" dirty="0">
                <a:latin typeface="Arial MT"/>
                <a:cs typeface="Arial MT"/>
              </a:rPr>
              <a:t> </a:t>
            </a:r>
            <a:r>
              <a:rPr sz="2200" spc="-10" dirty="0">
                <a:latin typeface="Arial MT"/>
                <a:cs typeface="Arial MT"/>
              </a:rPr>
              <a:t>confusion.</a:t>
            </a:r>
            <a:endParaRPr sz="2200">
              <a:latin typeface="Arial MT"/>
              <a:cs typeface="Arial MT"/>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dirty="0"/>
              <a:t>MPI </a:t>
            </a:r>
            <a:r>
              <a:rPr spc="-10" dirty="0"/>
              <a:t>Components</a:t>
            </a:r>
          </a:p>
        </p:txBody>
      </p:sp>
      <p:sp>
        <p:nvSpPr>
          <p:cNvPr id="3" name="object 3"/>
          <p:cNvSpPr txBox="1"/>
          <p:nvPr/>
        </p:nvSpPr>
        <p:spPr>
          <a:xfrm>
            <a:off x="850493" y="1238549"/>
            <a:ext cx="5740400" cy="993775"/>
          </a:xfrm>
          <a:prstGeom prst="rect">
            <a:avLst/>
          </a:prstGeom>
        </p:spPr>
        <p:txBody>
          <a:bodyPr vert="horz" wrap="square" lIns="0" tIns="152400" rIns="0" bIns="0" rtlCol="0">
            <a:spAutoFit/>
          </a:bodyPr>
          <a:lstStyle/>
          <a:p>
            <a:pPr marL="393065" indent="-380365">
              <a:lnSpc>
                <a:spcPct val="100000"/>
              </a:lnSpc>
              <a:spcBef>
                <a:spcPts val="1200"/>
              </a:spcBef>
              <a:buChar char="•"/>
              <a:tabLst>
                <a:tab pos="393065" algn="l"/>
              </a:tabLst>
            </a:pPr>
            <a:r>
              <a:rPr sz="2400" spc="-10" dirty="0">
                <a:latin typeface="Arial MT"/>
                <a:cs typeface="Arial MT"/>
              </a:rPr>
              <a:t>MPI_Init</a:t>
            </a:r>
            <a:endParaRPr sz="2400">
              <a:latin typeface="Arial MT"/>
              <a:cs typeface="Arial MT"/>
            </a:endParaRPr>
          </a:p>
          <a:p>
            <a:pPr marL="850265" lvl="1" indent="-368300">
              <a:lnSpc>
                <a:spcPct val="100000"/>
              </a:lnSpc>
              <a:spcBef>
                <a:spcPts val="1005"/>
              </a:spcBef>
              <a:buChar char="•"/>
              <a:tabLst>
                <a:tab pos="850265" algn="l"/>
              </a:tabLst>
            </a:pPr>
            <a:r>
              <a:rPr sz="2200" dirty="0">
                <a:latin typeface="Arial MT"/>
                <a:cs typeface="Arial MT"/>
              </a:rPr>
              <a:t>Tells</a:t>
            </a:r>
            <a:r>
              <a:rPr sz="2200" spc="-40" dirty="0">
                <a:latin typeface="Arial MT"/>
                <a:cs typeface="Arial MT"/>
              </a:rPr>
              <a:t> </a:t>
            </a:r>
            <a:r>
              <a:rPr sz="2200" dirty="0">
                <a:latin typeface="Arial MT"/>
                <a:cs typeface="Arial MT"/>
              </a:rPr>
              <a:t>MPI</a:t>
            </a:r>
            <a:r>
              <a:rPr sz="2200" spc="-35" dirty="0">
                <a:latin typeface="Arial MT"/>
                <a:cs typeface="Arial MT"/>
              </a:rPr>
              <a:t> </a:t>
            </a:r>
            <a:r>
              <a:rPr sz="2200" dirty="0">
                <a:latin typeface="Arial MT"/>
                <a:cs typeface="Arial MT"/>
              </a:rPr>
              <a:t>to</a:t>
            </a:r>
            <a:r>
              <a:rPr sz="2200" spc="-45" dirty="0">
                <a:latin typeface="Arial MT"/>
                <a:cs typeface="Arial MT"/>
              </a:rPr>
              <a:t> </a:t>
            </a:r>
            <a:r>
              <a:rPr sz="2200" dirty="0">
                <a:latin typeface="Arial MT"/>
                <a:cs typeface="Arial MT"/>
              </a:rPr>
              <a:t>do</a:t>
            </a:r>
            <a:r>
              <a:rPr sz="2200" spc="-45" dirty="0">
                <a:latin typeface="Arial MT"/>
                <a:cs typeface="Arial MT"/>
              </a:rPr>
              <a:t> </a:t>
            </a:r>
            <a:r>
              <a:rPr sz="2200" dirty="0">
                <a:latin typeface="Arial MT"/>
                <a:cs typeface="Arial MT"/>
              </a:rPr>
              <a:t>all</a:t>
            </a:r>
            <a:r>
              <a:rPr sz="2200" spc="-50" dirty="0">
                <a:latin typeface="Arial MT"/>
                <a:cs typeface="Arial MT"/>
              </a:rPr>
              <a:t> </a:t>
            </a:r>
            <a:r>
              <a:rPr sz="2200" dirty="0">
                <a:latin typeface="Arial MT"/>
                <a:cs typeface="Arial MT"/>
              </a:rPr>
              <a:t>the</a:t>
            </a:r>
            <a:r>
              <a:rPr sz="2200" spc="-30" dirty="0">
                <a:latin typeface="Arial MT"/>
                <a:cs typeface="Arial MT"/>
              </a:rPr>
              <a:t> </a:t>
            </a:r>
            <a:r>
              <a:rPr sz="2200" dirty="0">
                <a:latin typeface="Arial MT"/>
                <a:cs typeface="Arial MT"/>
              </a:rPr>
              <a:t>necessary</a:t>
            </a:r>
            <a:r>
              <a:rPr sz="2200" spc="-45" dirty="0">
                <a:latin typeface="Arial MT"/>
                <a:cs typeface="Arial MT"/>
              </a:rPr>
              <a:t> </a:t>
            </a:r>
            <a:r>
              <a:rPr sz="2200" spc="-10" dirty="0">
                <a:latin typeface="Arial MT"/>
                <a:cs typeface="Arial MT"/>
              </a:rPr>
              <a:t>setup.</a:t>
            </a:r>
            <a:endParaRPr sz="2200">
              <a:latin typeface="Arial MT"/>
              <a:cs typeface="Arial MT"/>
            </a:endParaRPr>
          </a:p>
        </p:txBody>
      </p:sp>
      <p:sp>
        <p:nvSpPr>
          <p:cNvPr id="4" name="object 4"/>
          <p:cNvSpPr txBox="1"/>
          <p:nvPr/>
        </p:nvSpPr>
        <p:spPr>
          <a:xfrm>
            <a:off x="850493" y="3199535"/>
            <a:ext cx="9498965" cy="995044"/>
          </a:xfrm>
          <a:prstGeom prst="rect">
            <a:avLst/>
          </a:prstGeom>
        </p:spPr>
        <p:txBody>
          <a:bodyPr vert="horz" wrap="square" lIns="0" tIns="153035" rIns="0" bIns="0" rtlCol="0">
            <a:spAutoFit/>
          </a:bodyPr>
          <a:lstStyle/>
          <a:p>
            <a:pPr marL="393065" indent="-380365">
              <a:lnSpc>
                <a:spcPct val="100000"/>
              </a:lnSpc>
              <a:spcBef>
                <a:spcPts val="1205"/>
              </a:spcBef>
              <a:buChar char="•"/>
              <a:tabLst>
                <a:tab pos="393065" algn="l"/>
              </a:tabLst>
            </a:pPr>
            <a:r>
              <a:rPr sz="2400" spc="-10" dirty="0">
                <a:latin typeface="Arial MT"/>
                <a:cs typeface="Arial MT"/>
              </a:rPr>
              <a:t>MPI_Finalize</a:t>
            </a:r>
            <a:endParaRPr sz="2400">
              <a:latin typeface="Arial MT"/>
              <a:cs typeface="Arial MT"/>
            </a:endParaRPr>
          </a:p>
          <a:p>
            <a:pPr marL="850265" lvl="1" indent="-368300">
              <a:lnSpc>
                <a:spcPct val="100000"/>
              </a:lnSpc>
              <a:spcBef>
                <a:spcPts val="1005"/>
              </a:spcBef>
              <a:buChar char="•"/>
              <a:tabLst>
                <a:tab pos="850265" algn="l"/>
              </a:tabLst>
            </a:pPr>
            <a:r>
              <a:rPr sz="2200" dirty="0">
                <a:latin typeface="Arial MT"/>
                <a:cs typeface="Arial MT"/>
              </a:rPr>
              <a:t>Tells</a:t>
            </a:r>
            <a:r>
              <a:rPr sz="2200" spc="-55" dirty="0">
                <a:latin typeface="Arial MT"/>
                <a:cs typeface="Arial MT"/>
              </a:rPr>
              <a:t> </a:t>
            </a:r>
            <a:r>
              <a:rPr sz="2200" dirty="0">
                <a:latin typeface="Arial MT"/>
                <a:cs typeface="Arial MT"/>
              </a:rPr>
              <a:t>MPI</a:t>
            </a:r>
            <a:r>
              <a:rPr sz="2200" spc="-50" dirty="0">
                <a:latin typeface="Arial MT"/>
                <a:cs typeface="Arial MT"/>
              </a:rPr>
              <a:t> </a:t>
            </a:r>
            <a:r>
              <a:rPr sz="2200" dirty="0">
                <a:latin typeface="Arial MT"/>
                <a:cs typeface="Arial MT"/>
              </a:rPr>
              <a:t>we’re</a:t>
            </a:r>
            <a:r>
              <a:rPr sz="2200" spc="-60" dirty="0">
                <a:latin typeface="Arial MT"/>
                <a:cs typeface="Arial MT"/>
              </a:rPr>
              <a:t> </a:t>
            </a:r>
            <a:r>
              <a:rPr sz="2200" dirty="0">
                <a:latin typeface="Arial MT"/>
                <a:cs typeface="Arial MT"/>
              </a:rPr>
              <a:t>done,</a:t>
            </a:r>
            <a:r>
              <a:rPr sz="2200" spc="-45" dirty="0">
                <a:latin typeface="Arial MT"/>
                <a:cs typeface="Arial MT"/>
              </a:rPr>
              <a:t> </a:t>
            </a:r>
            <a:r>
              <a:rPr sz="2200" dirty="0">
                <a:latin typeface="Arial MT"/>
                <a:cs typeface="Arial MT"/>
              </a:rPr>
              <a:t>so</a:t>
            </a:r>
            <a:r>
              <a:rPr sz="2200" spc="-65" dirty="0">
                <a:latin typeface="Arial MT"/>
                <a:cs typeface="Arial MT"/>
              </a:rPr>
              <a:t> </a:t>
            </a:r>
            <a:r>
              <a:rPr sz="2200" dirty="0">
                <a:latin typeface="Arial MT"/>
                <a:cs typeface="Arial MT"/>
              </a:rPr>
              <a:t>clean</a:t>
            </a:r>
            <a:r>
              <a:rPr sz="2200" spc="-50" dirty="0">
                <a:latin typeface="Arial MT"/>
                <a:cs typeface="Arial MT"/>
              </a:rPr>
              <a:t> </a:t>
            </a:r>
            <a:r>
              <a:rPr sz="2200" dirty="0">
                <a:latin typeface="Arial MT"/>
                <a:cs typeface="Arial MT"/>
              </a:rPr>
              <a:t>up</a:t>
            </a:r>
            <a:r>
              <a:rPr sz="2200" spc="-55" dirty="0">
                <a:latin typeface="Arial MT"/>
                <a:cs typeface="Arial MT"/>
              </a:rPr>
              <a:t> </a:t>
            </a:r>
            <a:r>
              <a:rPr sz="2200" dirty="0">
                <a:latin typeface="Arial MT"/>
                <a:cs typeface="Arial MT"/>
              </a:rPr>
              <a:t>anything</a:t>
            </a:r>
            <a:r>
              <a:rPr sz="2200" spc="-40" dirty="0">
                <a:latin typeface="Arial MT"/>
                <a:cs typeface="Arial MT"/>
              </a:rPr>
              <a:t> </a:t>
            </a:r>
            <a:r>
              <a:rPr sz="2200" dirty="0">
                <a:latin typeface="Arial MT"/>
                <a:cs typeface="Arial MT"/>
              </a:rPr>
              <a:t>allocated</a:t>
            </a:r>
            <a:r>
              <a:rPr sz="2200" spc="-65" dirty="0">
                <a:latin typeface="Arial MT"/>
                <a:cs typeface="Arial MT"/>
              </a:rPr>
              <a:t> </a:t>
            </a:r>
            <a:r>
              <a:rPr sz="2200" dirty="0">
                <a:latin typeface="Arial MT"/>
                <a:cs typeface="Arial MT"/>
              </a:rPr>
              <a:t>for</a:t>
            </a:r>
            <a:r>
              <a:rPr sz="2200" spc="-40" dirty="0">
                <a:latin typeface="Arial MT"/>
                <a:cs typeface="Arial MT"/>
              </a:rPr>
              <a:t> </a:t>
            </a:r>
            <a:r>
              <a:rPr sz="2200" dirty="0">
                <a:latin typeface="Arial MT"/>
                <a:cs typeface="Arial MT"/>
              </a:rPr>
              <a:t>this</a:t>
            </a:r>
            <a:r>
              <a:rPr sz="2200" spc="-60" dirty="0">
                <a:latin typeface="Arial MT"/>
                <a:cs typeface="Arial MT"/>
              </a:rPr>
              <a:t> </a:t>
            </a:r>
            <a:r>
              <a:rPr sz="2200" spc="-10" dirty="0">
                <a:latin typeface="Arial MT"/>
                <a:cs typeface="Arial MT"/>
              </a:rPr>
              <a:t>program.</a:t>
            </a:r>
            <a:endParaRPr sz="2200">
              <a:latin typeface="Arial MT"/>
              <a:cs typeface="Arial MT"/>
            </a:endParaRPr>
          </a:p>
        </p:txBody>
      </p:sp>
      <p:grpSp>
        <p:nvGrpSpPr>
          <p:cNvPr id="5" name="object 5"/>
          <p:cNvGrpSpPr/>
          <p:nvPr/>
        </p:nvGrpSpPr>
        <p:grpSpPr>
          <a:xfrm>
            <a:off x="3314700" y="2196083"/>
            <a:ext cx="6169660" cy="1313815"/>
            <a:chOff x="3314700" y="2196083"/>
            <a:chExt cx="6169660" cy="1313815"/>
          </a:xfrm>
        </p:grpSpPr>
        <p:pic>
          <p:nvPicPr>
            <p:cNvPr id="6" name="object 6"/>
            <p:cNvPicPr/>
            <p:nvPr/>
          </p:nvPicPr>
          <p:blipFill>
            <a:blip r:embed="rId2" cstate="print"/>
            <a:stretch>
              <a:fillRect/>
            </a:stretch>
          </p:blipFill>
          <p:spPr>
            <a:xfrm>
              <a:off x="3323844" y="2205227"/>
              <a:ext cx="6150863" cy="1295400"/>
            </a:xfrm>
            <a:prstGeom prst="rect">
              <a:avLst/>
            </a:prstGeom>
          </p:spPr>
        </p:pic>
        <p:sp>
          <p:nvSpPr>
            <p:cNvPr id="7" name="object 7"/>
            <p:cNvSpPr/>
            <p:nvPr/>
          </p:nvSpPr>
          <p:spPr>
            <a:xfrm>
              <a:off x="3319272" y="2200655"/>
              <a:ext cx="6160135" cy="1304925"/>
            </a:xfrm>
            <a:custGeom>
              <a:avLst/>
              <a:gdLst/>
              <a:ahLst/>
              <a:cxnLst/>
              <a:rect l="l" t="t" r="r" b="b"/>
              <a:pathLst>
                <a:path w="6160134" h="1304925">
                  <a:moveTo>
                    <a:pt x="0" y="1304544"/>
                  </a:moveTo>
                  <a:lnTo>
                    <a:pt x="6160008" y="1304544"/>
                  </a:lnTo>
                  <a:lnTo>
                    <a:pt x="6160008" y="0"/>
                  </a:lnTo>
                  <a:lnTo>
                    <a:pt x="0" y="0"/>
                  </a:lnTo>
                  <a:lnTo>
                    <a:pt x="0" y="1304544"/>
                  </a:lnTo>
                  <a:close/>
                </a:path>
              </a:pathLst>
            </a:custGeom>
            <a:ln w="9144">
              <a:solidFill>
                <a:srgbClr val="000000"/>
              </a:solidFill>
            </a:ln>
          </p:spPr>
          <p:txBody>
            <a:bodyPr wrap="square" lIns="0" tIns="0" rIns="0" bIns="0" rtlCol="0"/>
            <a:lstStyle/>
            <a:p>
              <a:endParaRPr/>
            </a:p>
          </p:txBody>
        </p:sp>
      </p:grpSp>
      <p:grpSp>
        <p:nvGrpSpPr>
          <p:cNvPr id="8" name="object 8"/>
          <p:cNvGrpSpPr/>
          <p:nvPr/>
        </p:nvGrpSpPr>
        <p:grpSpPr>
          <a:xfrm>
            <a:off x="3278123" y="5148071"/>
            <a:ext cx="3834765" cy="489584"/>
            <a:chOff x="3278123" y="5148071"/>
            <a:chExt cx="3834765" cy="489584"/>
          </a:xfrm>
        </p:grpSpPr>
        <p:pic>
          <p:nvPicPr>
            <p:cNvPr id="9" name="object 9"/>
            <p:cNvPicPr/>
            <p:nvPr/>
          </p:nvPicPr>
          <p:blipFill>
            <a:blip r:embed="rId3" cstate="print"/>
            <a:stretch>
              <a:fillRect/>
            </a:stretch>
          </p:blipFill>
          <p:spPr>
            <a:xfrm>
              <a:off x="3287267" y="5157215"/>
              <a:ext cx="3816095" cy="470916"/>
            </a:xfrm>
            <a:prstGeom prst="rect">
              <a:avLst/>
            </a:prstGeom>
          </p:spPr>
        </p:pic>
        <p:sp>
          <p:nvSpPr>
            <p:cNvPr id="10" name="object 10"/>
            <p:cNvSpPr/>
            <p:nvPr/>
          </p:nvSpPr>
          <p:spPr>
            <a:xfrm>
              <a:off x="3282695" y="5152643"/>
              <a:ext cx="3825240" cy="480059"/>
            </a:xfrm>
            <a:custGeom>
              <a:avLst/>
              <a:gdLst/>
              <a:ahLst/>
              <a:cxnLst/>
              <a:rect l="l" t="t" r="r" b="b"/>
              <a:pathLst>
                <a:path w="3825240" h="480060">
                  <a:moveTo>
                    <a:pt x="0" y="480059"/>
                  </a:moveTo>
                  <a:lnTo>
                    <a:pt x="3825240" y="480059"/>
                  </a:lnTo>
                  <a:lnTo>
                    <a:pt x="3825240" y="0"/>
                  </a:lnTo>
                  <a:lnTo>
                    <a:pt x="0" y="0"/>
                  </a:lnTo>
                  <a:lnTo>
                    <a:pt x="0" y="480059"/>
                  </a:lnTo>
                  <a:close/>
                </a:path>
              </a:pathLst>
            </a:custGeom>
            <a:ln w="9144">
              <a:solidFill>
                <a:srgbClr val="000000"/>
              </a:solidFill>
            </a:ln>
          </p:spPr>
          <p:txBody>
            <a:bodyPr wrap="square" lIns="0" tIns="0" rIns="0" bIns="0" rtlCol="0"/>
            <a:lstStyle/>
            <a:p>
              <a:endParaRPr/>
            </a:p>
          </p:txBody>
        </p:sp>
      </p:gr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dirty="0"/>
              <a:t>Basic </a:t>
            </a:r>
            <a:r>
              <a:rPr spc="-10" dirty="0"/>
              <a:t>Outline</a:t>
            </a:r>
          </a:p>
        </p:txBody>
      </p:sp>
      <p:pic>
        <p:nvPicPr>
          <p:cNvPr id="3" name="object 3"/>
          <p:cNvPicPr/>
          <p:nvPr/>
        </p:nvPicPr>
        <p:blipFill>
          <a:blip r:embed="rId2" cstate="print"/>
          <a:stretch>
            <a:fillRect/>
          </a:stretch>
        </p:blipFill>
        <p:spPr>
          <a:xfrm>
            <a:off x="2566416" y="1053083"/>
            <a:ext cx="6271259" cy="4320540"/>
          </a:xfrm>
          <a:prstGeom prst="rect">
            <a:avLst/>
          </a:prstGeom>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10" dirty="0"/>
              <a:t>Communicators</a:t>
            </a:r>
          </a:p>
        </p:txBody>
      </p:sp>
      <p:sp>
        <p:nvSpPr>
          <p:cNvPr id="3" name="object 3"/>
          <p:cNvSpPr txBox="1"/>
          <p:nvPr/>
        </p:nvSpPr>
        <p:spPr>
          <a:xfrm>
            <a:off x="850493" y="1252397"/>
            <a:ext cx="10436225" cy="2235200"/>
          </a:xfrm>
          <a:prstGeom prst="rect">
            <a:avLst/>
          </a:prstGeom>
        </p:spPr>
        <p:txBody>
          <a:bodyPr vert="horz" wrap="square" lIns="0" tIns="138430" rIns="0" bIns="0" rtlCol="0">
            <a:spAutoFit/>
          </a:bodyPr>
          <a:lstStyle/>
          <a:p>
            <a:pPr marL="393065" indent="-380365">
              <a:lnSpc>
                <a:spcPct val="100000"/>
              </a:lnSpc>
              <a:spcBef>
                <a:spcPts val="1090"/>
              </a:spcBef>
              <a:buChar char="•"/>
              <a:tabLst>
                <a:tab pos="393065" algn="l"/>
              </a:tabLst>
            </a:pPr>
            <a:r>
              <a:rPr sz="2400" dirty="0">
                <a:latin typeface="Arial MT"/>
                <a:cs typeface="Arial MT"/>
              </a:rPr>
              <a:t>A</a:t>
            </a:r>
            <a:r>
              <a:rPr sz="2400" spc="-60" dirty="0">
                <a:latin typeface="Arial MT"/>
                <a:cs typeface="Arial MT"/>
              </a:rPr>
              <a:t> </a:t>
            </a:r>
            <a:r>
              <a:rPr sz="2400" dirty="0">
                <a:latin typeface="Arial MT"/>
                <a:cs typeface="Arial MT"/>
              </a:rPr>
              <a:t>collection</a:t>
            </a:r>
            <a:r>
              <a:rPr sz="2400" spc="-40" dirty="0">
                <a:latin typeface="Arial MT"/>
                <a:cs typeface="Arial MT"/>
              </a:rPr>
              <a:t> </a:t>
            </a:r>
            <a:r>
              <a:rPr sz="2400" dirty="0">
                <a:latin typeface="Arial MT"/>
                <a:cs typeface="Arial MT"/>
              </a:rPr>
              <a:t>of</a:t>
            </a:r>
            <a:r>
              <a:rPr sz="2400" spc="-55" dirty="0">
                <a:latin typeface="Arial MT"/>
                <a:cs typeface="Arial MT"/>
              </a:rPr>
              <a:t> </a:t>
            </a:r>
            <a:r>
              <a:rPr sz="2400" dirty="0">
                <a:latin typeface="Arial MT"/>
                <a:cs typeface="Arial MT"/>
              </a:rPr>
              <a:t>processes</a:t>
            </a:r>
            <a:r>
              <a:rPr sz="2400" spc="-50" dirty="0">
                <a:latin typeface="Arial MT"/>
                <a:cs typeface="Arial MT"/>
              </a:rPr>
              <a:t> </a:t>
            </a:r>
            <a:r>
              <a:rPr sz="2400" dirty="0">
                <a:latin typeface="Arial MT"/>
                <a:cs typeface="Arial MT"/>
              </a:rPr>
              <a:t>that</a:t>
            </a:r>
            <a:r>
              <a:rPr sz="2400" spc="-70" dirty="0">
                <a:latin typeface="Arial MT"/>
                <a:cs typeface="Arial MT"/>
              </a:rPr>
              <a:t> </a:t>
            </a:r>
            <a:r>
              <a:rPr sz="2400" dirty="0">
                <a:latin typeface="Arial MT"/>
                <a:cs typeface="Arial MT"/>
              </a:rPr>
              <a:t>can</a:t>
            </a:r>
            <a:r>
              <a:rPr sz="2400" spc="-60" dirty="0">
                <a:latin typeface="Arial MT"/>
                <a:cs typeface="Arial MT"/>
              </a:rPr>
              <a:t> </a:t>
            </a:r>
            <a:r>
              <a:rPr sz="2400" dirty="0">
                <a:latin typeface="Arial MT"/>
                <a:cs typeface="Arial MT"/>
              </a:rPr>
              <a:t>send</a:t>
            </a:r>
            <a:r>
              <a:rPr sz="2400" spc="-50" dirty="0">
                <a:latin typeface="Arial MT"/>
                <a:cs typeface="Arial MT"/>
              </a:rPr>
              <a:t> </a:t>
            </a:r>
            <a:r>
              <a:rPr sz="2400" dirty="0">
                <a:latin typeface="Arial MT"/>
                <a:cs typeface="Arial MT"/>
              </a:rPr>
              <a:t>messages</a:t>
            </a:r>
            <a:r>
              <a:rPr sz="2400" spc="-50" dirty="0">
                <a:latin typeface="Arial MT"/>
                <a:cs typeface="Arial MT"/>
              </a:rPr>
              <a:t> </a:t>
            </a:r>
            <a:r>
              <a:rPr sz="2400" dirty="0">
                <a:latin typeface="Arial MT"/>
                <a:cs typeface="Arial MT"/>
              </a:rPr>
              <a:t>to</a:t>
            </a:r>
            <a:r>
              <a:rPr sz="2400" spc="-55" dirty="0">
                <a:latin typeface="Arial MT"/>
                <a:cs typeface="Arial MT"/>
              </a:rPr>
              <a:t> </a:t>
            </a:r>
            <a:r>
              <a:rPr sz="2400" dirty="0">
                <a:latin typeface="Arial MT"/>
                <a:cs typeface="Arial MT"/>
              </a:rPr>
              <a:t>each</a:t>
            </a:r>
            <a:r>
              <a:rPr sz="2400" spc="-60" dirty="0">
                <a:latin typeface="Arial MT"/>
                <a:cs typeface="Arial MT"/>
              </a:rPr>
              <a:t> </a:t>
            </a:r>
            <a:r>
              <a:rPr sz="2400" spc="-10" dirty="0">
                <a:latin typeface="Arial MT"/>
                <a:cs typeface="Arial MT"/>
              </a:rPr>
              <a:t>other.</a:t>
            </a:r>
            <a:endParaRPr sz="2400">
              <a:latin typeface="Arial MT"/>
              <a:cs typeface="Arial MT"/>
            </a:endParaRPr>
          </a:p>
          <a:p>
            <a:pPr marL="393065" indent="-380365">
              <a:lnSpc>
                <a:spcPct val="100000"/>
              </a:lnSpc>
              <a:spcBef>
                <a:spcPts val="994"/>
              </a:spcBef>
              <a:buChar char="•"/>
              <a:tabLst>
                <a:tab pos="393065" algn="l"/>
              </a:tabLst>
            </a:pPr>
            <a:r>
              <a:rPr sz="2400" dirty="0">
                <a:latin typeface="Arial MT"/>
                <a:cs typeface="Arial MT"/>
              </a:rPr>
              <a:t>MPI_Init</a:t>
            </a:r>
            <a:r>
              <a:rPr sz="2400" spc="-55" dirty="0">
                <a:latin typeface="Arial MT"/>
                <a:cs typeface="Arial MT"/>
              </a:rPr>
              <a:t> </a:t>
            </a:r>
            <a:r>
              <a:rPr sz="2400" dirty="0">
                <a:latin typeface="Arial MT"/>
                <a:cs typeface="Arial MT"/>
              </a:rPr>
              <a:t>defines</a:t>
            </a:r>
            <a:r>
              <a:rPr sz="2400" spc="-55" dirty="0">
                <a:latin typeface="Arial MT"/>
                <a:cs typeface="Arial MT"/>
              </a:rPr>
              <a:t> </a:t>
            </a:r>
            <a:r>
              <a:rPr sz="2400" dirty="0">
                <a:latin typeface="Arial MT"/>
                <a:cs typeface="Arial MT"/>
              </a:rPr>
              <a:t>a</a:t>
            </a:r>
            <a:r>
              <a:rPr sz="2400" spc="-70" dirty="0">
                <a:latin typeface="Arial MT"/>
                <a:cs typeface="Arial MT"/>
              </a:rPr>
              <a:t> </a:t>
            </a:r>
            <a:r>
              <a:rPr sz="2400" dirty="0">
                <a:latin typeface="Arial MT"/>
                <a:cs typeface="Arial MT"/>
              </a:rPr>
              <a:t>communicator</a:t>
            </a:r>
            <a:r>
              <a:rPr sz="2400" spc="-45" dirty="0">
                <a:latin typeface="Arial MT"/>
                <a:cs typeface="Arial MT"/>
              </a:rPr>
              <a:t> </a:t>
            </a:r>
            <a:r>
              <a:rPr sz="2400" dirty="0">
                <a:latin typeface="Arial MT"/>
                <a:cs typeface="Arial MT"/>
              </a:rPr>
              <a:t>that</a:t>
            </a:r>
            <a:r>
              <a:rPr sz="2400" spc="-75" dirty="0">
                <a:latin typeface="Arial MT"/>
                <a:cs typeface="Arial MT"/>
              </a:rPr>
              <a:t> </a:t>
            </a:r>
            <a:r>
              <a:rPr sz="2400" dirty="0">
                <a:latin typeface="Arial MT"/>
                <a:cs typeface="Arial MT"/>
              </a:rPr>
              <a:t>consists</a:t>
            </a:r>
            <a:r>
              <a:rPr sz="2400" spc="-50" dirty="0">
                <a:latin typeface="Arial MT"/>
                <a:cs typeface="Arial MT"/>
              </a:rPr>
              <a:t> </a:t>
            </a:r>
            <a:r>
              <a:rPr sz="2400" dirty="0">
                <a:latin typeface="Arial MT"/>
                <a:cs typeface="Arial MT"/>
              </a:rPr>
              <a:t>of</a:t>
            </a:r>
            <a:r>
              <a:rPr sz="2400" spc="-60" dirty="0">
                <a:latin typeface="Arial MT"/>
                <a:cs typeface="Arial MT"/>
              </a:rPr>
              <a:t> </a:t>
            </a:r>
            <a:r>
              <a:rPr sz="2400" dirty="0">
                <a:latin typeface="Arial MT"/>
                <a:cs typeface="Arial MT"/>
              </a:rPr>
              <a:t>all</a:t>
            </a:r>
            <a:r>
              <a:rPr sz="2400" spc="-40" dirty="0">
                <a:latin typeface="Arial MT"/>
                <a:cs typeface="Arial MT"/>
              </a:rPr>
              <a:t> </a:t>
            </a:r>
            <a:r>
              <a:rPr sz="2400" dirty="0">
                <a:latin typeface="Arial MT"/>
                <a:cs typeface="Arial MT"/>
              </a:rPr>
              <a:t>the</a:t>
            </a:r>
            <a:r>
              <a:rPr sz="2400" spc="-70" dirty="0">
                <a:latin typeface="Arial MT"/>
                <a:cs typeface="Arial MT"/>
              </a:rPr>
              <a:t> </a:t>
            </a:r>
            <a:r>
              <a:rPr sz="2400" dirty="0">
                <a:latin typeface="Arial MT"/>
                <a:cs typeface="Arial MT"/>
              </a:rPr>
              <a:t>processes</a:t>
            </a:r>
            <a:r>
              <a:rPr sz="2400" spc="-50" dirty="0">
                <a:latin typeface="Arial MT"/>
                <a:cs typeface="Arial MT"/>
              </a:rPr>
              <a:t> </a:t>
            </a:r>
            <a:r>
              <a:rPr sz="2400" spc="-10" dirty="0">
                <a:latin typeface="Arial MT"/>
                <a:cs typeface="Arial MT"/>
              </a:rPr>
              <a:t>created</a:t>
            </a:r>
            <a:endParaRPr sz="2400">
              <a:latin typeface="Arial MT"/>
              <a:cs typeface="Arial MT"/>
            </a:endParaRPr>
          </a:p>
          <a:p>
            <a:pPr marL="393700">
              <a:lnSpc>
                <a:spcPct val="100000"/>
              </a:lnSpc>
              <a:spcBef>
                <a:spcPts val="5"/>
              </a:spcBef>
            </a:pPr>
            <a:r>
              <a:rPr sz="2400" dirty="0">
                <a:latin typeface="Arial MT"/>
                <a:cs typeface="Arial MT"/>
              </a:rPr>
              <a:t>when</a:t>
            </a:r>
            <a:r>
              <a:rPr sz="2400" spc="-55" dirty="0">
                <a:latin typeface="Arial MT"/>
                <a:cs typeface="Arial MT"/>
              </a:rPr>
              <a:t> </a:t>
            </a:r>
            <a:r>
              <a:rPr sz="2400" dirty="0">
                <a:latin typeface="Arial MT"/>
                <a:cs typeface="Arial MT"/>
              </a:rPr>
              <a:t>the</a:t>
            </a:r>
            <a:r>
              <a:rPr sz="2400" spc="-55" dirty="0">
                <a:latin typeface="Arial MT"/>
                <a:cs typeface="Arial MT"/>
              </a:rPr>
              <a:t> </a:t>
            </a:r>
            <a:r>
              <a:rPr sz="2400" dirty="0">
                <a:latin typeface="Arial MT"/>
                <a:cs typeface="Arial MT"/>
              </a:rPr>
              <a:t>program</a:t>
            </a:r>
            <a:r>
              <a:rPr sz="2400" spc="-55" dirty="0">
                <a:latin typeface="Arial MT"/>
                <a:cs typeface="Arial MT"/>
              </a:rPr>
              <a:t> </a:t>
            </a:r>
            <a:r>
              <a:rPr sz="2400" dirty="0">
                <a:latin typeface="Arial MT"/>
                <a:cs typeface="Arial MT"/>
              </a:rPr>
              <a:t>is</a:t>
            </a:r>
            <a:r>
              <a:rPr sz="2400" spc="-55" dirty="0">
                <a:latin typeface="Arial MT"/>
                <a:cs typeface="Arial MT"/>
              </a:rPr>
              <a:t> </a:t>
            </a:r>
            <a:r>
              <a:rPr sz="2400" spc="-10" dirty="0">
                <a:latin typeface="Arial MT"/>
                <a:cs typeface="Arial MT"/>
              </a:rPr>
              <a:t>started.</a:t>
            </a:r>
            <a:endParaRPr sz="2400">
              <a:latin typeface="Arial MT"/>
              <a:cs typeface="Arial MT"/>
            </a:endParaRPr>
          </a:p>
          <a:p>
            <a:pPr>
              <a:lnSpc>
                <a:spcPct val="100000"/>
              </a:lnSpc>
              <a:spcBef>
                <a:spcPts val="1125"/>
              </a:spcBef>
            </a:pPr>
            <a:endParaRPr sz="2400">
              <a:latin typeface="Arial MT"/>
              <a:cs typeface="Arial MT"/>
            </a:endParaRPr>
          </a:p>
          <a:p>
            <a:pPr marL="393065" indent="-380365">
              <a:lnSpc>
                <a:spcPct val="100000"/>
              </a:lnSpc>
              <a:buChar char="•"/>
              <a:tabLst>
                <a:tab pos="393065" algn="l"/>
              </a:tabLst>
            </a:pPr>
            <a:r>
              <a:rPr sz="2400" dirty="0">
                <a:latin typeface="Arial MT"/>
                <a:cs typeface="Arial MT"/>
              </a:rPr>
              <a:t>Called</a:t>
            </a:r>
            <a:r>
              <a:rPr sz="2400" spc="-70" dirty="0">
                <a:latin typeface="Arial MT"/>
                <a:cs typeface="Arial MT"/>
              </a:rPr>
              <a:t> </a:t>
            </a:r>
            <a:r>
              <a:rPr sz="2400" spc="-10" dirty="0">
                <a:solidFill>
                  <a:srgbClr val="FF0000"/>
                </a:solidFill>
                <a:latin typeface="Arial MT"/>
                <a:cs typeface="Arial MT"/>
              </a:rPr>
              <a:t>MPI_COMM_WORLD</a:t>
            </a:r>
            <a:r>
              <a:rPr sz="2400" spc="-10" dirty="0">
                <a:latin typeface="Arial MT"/>
                <a:cs typeface="Arial MT"/>
              </a:rPr>
              <a:t>.</a:t>
            </a:r>
            <a:endParaRPr sz="2400">
              <a:latin typeface="Arial MT"/>
              <a:cs typeface="Arial MT"/>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10" dirty="0"/>
              <a:t>Communicators</a:t>
            </a:r>
          </a:p>
        </p:txBody>
      </p:sp>
      <p:grpSp>
        <p:nvGrpSpPr>
          <p:cNvPr id="3" name="object 3"/>
          <p:cNvGrpSpPr/>
          <p:nvPr/>
        </p:nvGrpSpPr>
        <p:grpSpPr>
          <a:xfrm>
            <a:off x="2279904" y="0"/>
            <a:ext cx="8208645" cy="2565400"/>
            <a:chOff x="2279904" y="0"/>
            <a:chExt cx="8208645" cy="2565400"/>
          </a:xfrm>
        </p:grpSpPr>
        <p:pic>
          <p:nvPicPr>
            <p:cNvPr id="4" name="object 4"/>
            <p:cNvPicPr/>
            <p:nvPr/>
          </p:nvPicPr>
          <p:blipFill>
            <a:blip r:embed="rId2" cstate="print"/>
            <a:stretch>
              <a:fillRect/>
            </a:stretch>
          </p:blipFill>
          <p:spPr>
            <a:xfrm>
              <a:off x="2279904" y="1341119"/>
              <a:ext cx="6370320" cy="1223772"/>
            </a:xfrm>
            <a:prstGeom prst="rect">
              <a:avLst/>
            </a:prstGeom>
          </p:spPr>
        </p:pic>
        <p:pic>
          <p:nvPicPr>
            <p:cNvPr id="5" name="object 5"/>
            <p:cNvPicPr/>
            <p:nvPr/>
          </p:nvPicPr>
          <p:blipFill>
            <a:blip r:embed="rId3" cstate="print"/>
            <a:stretch>
              <a:fillRect/>
            </a:stretch>
          </p:blipFill>
          <p:spPr>
            <a:xfrm>
              <a:off x="8398763" y="0"/>
              <a:ext cx="2089403" cy="1844039"/>
            </a:xfrm>
            <a:prstGeom prst="rect">
              <a:avLst/>
            </a:prstGeom>
          </p:spPr>
        </p:pic>
      </p:grpSp>
      <p:pic>
        <p:nvPicPr>
          <p:cNvPr id="6" name="object 6"/>
          <p:cNvPicPr/>
          <p:nvPr/>
        </p:nvPicPr>
        <p:blipFill>
          <a:blip r:embed="rId4" cstate="print"/>
          <a:stretch>
            <a:fillRect/>
          </a:stretch>
        </p:blipFill>
        <p:spPr>
          <a:xfrm>
            <a:off x="2601410" y="3779866"/>
            <a:ext cx="5920355" cy="839065"/>
          </a:xfrm>
          <a:prstGeom prst="rect">
            <a:avLst/>
          </a:prstGeom>
        </p:spPr>
      </p:pic>
      <p:sp>
        <p:nvSpPr>
          <p:cNvPr id="7" name="object 7"/>
          <p:cNvSpPr txBox="1"/>
          <p:nvPr/>
        </p:nvSpPr>
        <p:spPr>
          <a:xfrm>
            <a:off x="2934970" y="2662504"/>
            <a:ext cx="5781040" cy="391795"/>
          </a:xfrm>
          <a:prstGeom prst="rect">
            <a:avLst/>
          </a:prstGeom>
        </p:spPr>
        <p:txBody>
          <a:bodyPr vert="horz" wrap="square" lIns="0" tIns="12700" rIns="0" bIns="0" rtlCol="0">
            <a:spAutoFit/>
          </a:bodyPr>
          <a:lstStyle/>
          <a:p>
            <a:pPr marL="12700">
              <a:lnSpc>
                <a:spcPct val="100000"/>
              </a:lnSpc>
              <a:spcBef>
                <a:spcPts val="100"/>
              </a:spcBef>
              <a:tabLst>
                <a:tab pos="1215390" algn="l"/>
              </a:tabLst>
            </a:pPr>
            <a:r>
              <a:rPr sz="2400" i="1" spc="-10" dirty="0">
                <a:solidFill>
                  <a:srgbClr val="0066FF"/>
                </a:solidFill>
                <a:latin typeface="Arial"/>
                <a:cs typeface="Arial"/>
              </a:rPr>
              <a:t>number</a:t>
            </a:r>
            <a:r>
              <a:rPr sz="2400" i="1" dirty="0">
                <a:solidFill>
                  <a:srgbClr val="0066FF"/>
                </a:solidFill>
                <a:latin typeface="Arial"/>
                <a:cs typeface="Arial"/>
              </a:rPr>
              <a:t>	of</a:t>
            </a:r>
            <a:r>
              <a:rPr sz="2400" i="1" spc="-40" dirty="0">
                <a:solidFill>
                  <a:srgbClr val="0066FF"/>
                </a:solidFill>
                <a:latin typeface="Arial"/>
                <a:cs typeface="Arial"/>
              </a:rPr>
              <a:t> </a:t>
            </a:r>
            <a:r>
              <a:rPr sz="2400" i="1" dirty="0">
                <a:solidFill>
                  <a:srgbClr val="0066FF"/>
                </a:solidFill>
                <a:latin typeface="Arial"/>
                <a:cs typeface="Arial"/>
              </a:rPr>
              <a:t>processes</a:t>
            </a:r>
            <a:r>
              <a:rPr sz="2400" i="1" spc="-15" dirty="0">
                <a:solidFill>
                  <a:srgbClr val="0066FF"/>
                </a:solidFill>
                <a:latin typeface="Arial"/>
                <a:cs typeface="Arial"/>
              </a:rPr>
              <a:t> </a:t>
            </a:r>
            <a:r>
              <a:rPr sz="2400" i="1" dirty="0">
                <a:solidFill>
                  <a:srgbClr val="0066FF"/>
                </a:solidFill>
                <a:latin typeface="Arial"/>
                <a:cs typeface="Arial"/>
              </a:rPr>
              <a:t>in</a:t>
            </a:r>
            <a:r>
              <a:rPr sz="2400" i="1" spc="-20" dirty="0">
                <a:solidFill>
                  <a:srgbClr val="0066FF"/>
                </a:solidFill>
                <a:latin typeface="Arial"/>
                <a:cs typeface="Arial"/>
              </a:rPr>
              <a:t> </a:t>
            </a:r>
            <a:r>
              <a:rPr sz="2400" i="1" dirty="0">
                <a:solidFill>
                  <a:srgbClr val="0066FF"/>
                </a:solidFill>
                <a:latin typeface="Arial"/>
                <a:cs typeface="Arial"/>
              </a:rPr>
              <a:t>the</a:t>
            </a:r>
            <a:r>
              <a:rPr sz="2400" i="1" spc="-35" dirty="0">
                <a:solidFill>
                  <a:srgbClr val="0066FF"/>
                </a:solidFill>
                <a:latin typeface="Arial"/>
                <a:cs typeface="Arial"/>
              </a:rPr>
              <a:t> </a:t>
            </a:r>
            <a:r>
              <a:rPr sz="2400" i="1" spc="-10" dirty="0">
                <a:solidFill>
                  <a:srgbClr val="0066FF"/>
                </a:solidFill>
                <a:latin typeface="Arial"/>
                <a:cs typeface="Arial"/>
              </a:rPr>
              <a:t>communicator</a:t>
            </a:r>
            <a:endParaRPr sz="2400">
              <a:latin typeface="Arial"/>
              <a:cs typeface="Arial"/>
            </a:endParaRPr>
          </a:p>
        </p:txBody>
      </p:sp>
      <p:sp>
        <p:nvSpPr>
          <p:cNvPr id="8" name="object 8"/>
          <p:cNvSpPr txBox="1"/>
          <p:nvPr/>
        </p:nvSpPr>
        <p:spPr>
          <a:xfrm>
            <a:off x="4014596" y="4895469"/>
            <a:ext cx="3973195" cy="757555"/>
          </a:xfrm>
          <a:prstGeom prst="rect">
            <a:avLst/>
          </a:prstGeom>
        </p:spPr>
        <p:txBody>
          <a:bodyPr vert="horz" wrap="square" lIns="0" tIns="12700" rIns="0" bIns="0" rtlCol="0">
            <a:spAutoFit/>
          </a:bodyPr>
          <a:lstStyle/>
          <a:p>
            <a:pPr marL="12700">
              <a:lnSpc>
                <a:spcPct val="100000"/>
              </a:lnSpc>
              <a:spcBef>
                <a:spcPts val="100"/>
              </a:spcBef>
            </a:pPr>
            <a:r>
              <a:rPr sz="2400" i="1" dirty="0">
                <a:solidFill>
                  <a:srgbClr val="0066FF"/>
                </a:solidFill>
                <a:latin typeface="Arial"/>
                <a:cs typeface="Arial"/>
              </a:rPr>
              <a:t>my</a:t>
            </a:r>
            <a:r>
              <a:rPr sz="2400" i="1" spc="-30" dirty="0">
                <a:solidFill>
                  <a:srgbClr val="0066FF"/>
                </a:solidFill>
                <a:latin typeface="Arial"/>
                <a:cs typeface="Arial"/>
              </a:rPr>
              <a:t> </a:t>
            </a:r>
            <a:r>
              <a:rPr sz="2400" i="1" spc="-20" dirty="0">
                <a:solidFill>
                  <a:srgbClr val="0066FF"/>
                </a:solidFill>
                <a:latin typeface="Arial"/>
                <a:cs typeface="Arial"/>
              </a:rPr>
              <a:t>rank</a:t>
            </a:r>
            <a:endParaRPr sz="2400">
              <a:latin typeface="Arial"/>
              <a:cs typeface="Arial"/>
            </a:endParaRPr>
          </a:p>
          <a:p>
            <a:pPr marL="12700">
              <a:lnSpc>
                <a:spcPct val="100000"/>
              </a:lnSpc>
            </a:pPr>
            <a:r>
              <a:rPr sz="2400" i="1" dirty="0">
                <a:solidFill>
                  <a:srgbClr val="0066FF"/>
                </a:solidFill>
                <a:latin typeface="Arial"/>
                <a:cs typeface="Arial"/>
              </a:rPr>
              <a:t>(the</a:t>
            </a:r>
            <a:r>
              <a:rPr sz="2400" i="1" spc="-60" dirty="0">
                <a:solidFill>
                  <a:srgbClr val="0066FF"/>
                </a:solidFill>
                <a:latin typeface="Arial"/>
                <a:cs typeface="Arial"/>
              </a:rPr>
              <a:t> </a:t>
            </a:r>
            <a:r>
              <a:rPr sz="2400" i="1" dirty="0">
                <a:solidFill>
                  <a:srgbClr val="0066FF"/>
                </a:solidFill>
                <a:latin typeface="Arial"/>
                <a:cs typeface="Arial"/>
              </a:rPr>
              <a:t>process</a:t>
            </a:r>
            <a:r>
              <a:rPr sz="2400" i="1" spc="-50" dirty="0">
                <a:solidFill>
                  <a:srgbClr val="0066FF"/>
                </a:solidFill>
                <a:latin typeface="Arial"/>
                <a:cs typeface="Arial"/>
              </a:rPr>
              <a:t> </a:t>
            </a:r>
            <a:r>
              <a:rPr sz="2400" i="1" dirty="0">
                <a:solidFill>
                  <a:srgbClr val="0066FF"/>
                </a:solidFill>
                <a:latin typeface="Arial"/>
                <a:cs typeface="Arial"/>
              </a:rPr>
              <a:t>making</a:t>
            </a:r>
            <a:r>
              <a:rPr sz="2400" i="1" spc="-15" dirty="0">
                <a:solidFill>
                  <a:srgbClr val="0066FF"/>
                </a:solidFill>
                <a:latin typeface="Arial"/>
                <a:cs typeface="Arial"/>
              </a:rPr>
              <a:t> </a:t>
            </a:r>
            <a:r>
              <a:rPr sz="2400" i="1" dirty="0">
                <a:solidFill>
                  <a:srgbClr val="0066FF"/>
                </a:solidFill>
                <a:latin typeface="Arial"/>
                <a:cs typeface="Arial"/>
              </a:rPr>
              <a:t>this</a:t>
            </a:r>
            <a:r>
              <a:rPr sz="2400" i="1" spc="-45" dirty="0">
                <a:solidFill>
                  <a:srgbClr val="0066FF"/>
                </a:solidFill>
                <a:latin typeface="Arial"/>
                <a:cs typeface="Arial"/>
              </a:rPr>
              <a:t> </a:t>
            </a:r>
            <a:r>
              <a:rPr sz="2400" i="1" spc="-10" dirty="0">
                <a:solidFill>
                  <a:srgbClr val="0066FF"/>
                </a:solidFill>
                <a:latin typeface="Arial"/>
                <a:cs typeface="Arial"/>
              </a:rPr>
              <a:t>call)</a:t>
            </a:r>
            <a:endParaRPr sz="2400">
              <a:latin typeface="Arial"/>
              <a:cs typeface="Arial"/>
            </a:endParaRPr>
          </a:p>
        </p:txBody>
      </p:sp>
      <p:sp>
        <p:nvSpPr>
          <p:cNvPr id="9" name="object 9"/>
          <p:cNvSpPr/>
          <p:nvPr/>
        </p:nvSpPr>
        <p:spPr>
          <a:xfrm>
            <a:off x="5243703" y="2365248"/>
            <a:ext cx="466090" cy="306070"/>
          </a:xfrm>
          <a:custGeom>
            <a:avLst/>
            <a:gdLst/>
            <a:ahLst/>
            <a:cxnLst/>
            <a:rect l="l" t="t" r="r" b="b"/>
            <a:pathLst>
              <a:path w="466089" h="306069">
                <a:moveTo>
                  <a:pt x="112395" y="281939"/>
                </a:moveTo>
                <a:lnTo>
                  <a:pt x="112287" y="283717"/>
                </a:lnTo>
                <a:lnTo>
                  <a:pt x="112187" y="285368"/>
                </a:lnTo>
                <a:lnTo>
                  <a:pt x="112064" y="287400"/>
                </a:lnTo>
                <a:lnTo>
                  <a:pt x="111979" y="288798"/>
                </a:lnTo>
                <a:lnTo>
                  <a:pt x="111856" y="290829"/>
                </a:lnTo>
                <a:lnTo>
                  <a:pt x="111758" y="292441"/>
                </a:lnTo>
                <a:lnTo>
                  <a:pt x="111633" y="294513"/>
                </a:lnTo>
                <a:lnTo>
                  <a:pt x="217296" y="300100"/>
                </a:lnTo>
                <a:lnTo>
                  <a:pt x="217593" y="300100"/>
                </a:lnTo>
                <a:lnTo>
                  <a:pt x="275589" y="302894"/>
                </a:lnTo>
                <a:lnTo>
                  <a:pt x="308468" y="304164"/>
                </a:lnTo>
                <a:lnTo>
                  <a:pt x="309172" y="304164"/>
                </a:lnTo>
                <a:lnTo>
                  <a:pt x="371094" y="305815"/>
                </a:lnTo>
                <a:lnTo>
                  <a:pt x="403733" y="305815"/>
                </a:lnTo>
                <a:lnTo>
                  <a:pt x="413258" y="305562"/>
                </a:lnTo>
                <a:lnTo>
                  <a:pt x="427228" y="304926"/>
                </a:lnTo>
                <a:lnTo>
                  <a:pt x="428625" y="304926"/>
                </a:lnTo>
                <a:lnTo>
                  <a:pt x="464058" y="295655"/>
                </a:lnTo>
                <a:lnTo>
                  <a:pt x="464947" y="294766"/>
                </a:lnTo>
                <a:lnTo>
                  <a:pt x="465455" y="293624"/>
                </a:lnTo>
                <a:lnTo>
                  <a:pt x="465493" y="293242"/>
                </a:lnTo>
                <a:lnTo>
                  <a:pt x="447929" y="293242"/>
                </a:lnTo>
                <a:lnTo>
                  <a:pt x="350689" y="292735"/>
                </a:lnTo>
                <a:lnTo>
                  <a:pt x="340766" y="292441"/>
                </a:lnTo>
                <a:lnTo>
                  <a:pt x="341339" y="292441"/>
                </a:lnTo>
                <a:lnTo>
                  <a:pt x="305688" y="291464"/>
                </a:lnTo>
                <a:lnTo>
                  <a:pt x="215656" y="287400"/>
                </a:lnTo>
                <a:lnTo>
                  <a:pt x="215346" y="287400"/>
                </a:lnTo>
                <a:lnTo>
                  <a:pt x="112395" y="281939"/>
                </a:lnTo>
                <a:close/>
              </a:path>
              <a:path w="466089" h="306069">
                <a:moveTo>
                  <a:pt x="417036" y="292735"/>
                </a:moveTo>
                <a:lnTo>
                  <a:pt x="350689" y="292735"/>
                </a:lnTo>
                <a:lnTo>
                  <a:pt x="367876" y="293242"/>
                </a:lnTo>
                <a:lnTo>
                  <a:pt x="399129" y="293242"/>
                </a:lnTo>
                <a:lnTo>
                  <a:pt x="417036" y="292735"/>
                </a:lnTo>
                <a:close/>
              </a:path>
              <a:path w="466089" h="306069">
                <a:moveTo>
                  <a:pt x="453605" y="291808"/>
                </a:moveTo>
                <a:lnTo>
                  <a:pt x="453718" y="292441"/>
                </a:lnTo>
                <a:lnTo>
                  <a:pt x="454787" y="293242"/>
                </a:lnTo>
                <a:lnTo>
                  <a:pt x="453605" y="291808"/>
                </a:lnTo>
                <a:close/>
              </a:path>
              <a:path w="466089" h="306069">
                <a:moveTo>
                  <a:pt x="453751" y="288260"/>
                </a:moveTo>
                <a:lnTo>
                  <a:pt x="452643" y="288543"/>
                </a:lnTo>
                <a:lnTo>
                  <a:pt x="450976" y="289178"/>
                </a:lnTo>
                <a:lnTo>
                  <a:pt x="446332" y="290194"/>
                </a:lnTo>
                <a:lnTo>
                  <a:pt x="446108" y="290194"/>
                </a:lnTo>
                <a:lnTo>
                  <a:pt x="442087" y="290829"/>
                </a:lnTo>
                <a:lnTo>
                  <a:pt x="435991" y="291464"/>
                </a:lnTo>
                <a:lnTo>
                  <a:pt x="432282" y="291808"/>
                </a:lnTo>
                <a:lnTo>
                  <a:pt x="433507" y="291808"/>
                </a:lnTo>
                <a:lnTo>
                  <a:pt x="421513" y="292607"/>
                </a:lnTo>
                <a:lnTo>
                  <a:pt x="417036" y="292735"/>
                </a:lnTo>
                <a:lnTo>
                  <a:pt x="453771" y="292735"/>
                </a:lnTo>
                <a:lnTo>
                  <a:pt x="453748" y="292607"/>
                </a:lnTo>
                <a:lnTo>
                  <a:pt x="453635" y="292441"/>
                </a:lnTo>
                <a:lnTo>
                  <a:pt x="452874" y="291808"/>
                </a:lnTo>
                <a:lnTo>
                  <a:pt x="448528" y="289744"/>
                </a:lnTo>
                <a:lnTo>
                  <a:pt x="453092" y="289744"/>
                </a:lnTo>
                <a:lnTo>
                  <a:pt x="453136" y="289178"/>
                </a:lnTo>
                <a:lnTo>
                  <a:pt x="453742" y="289178"/>
                </a:lnTo>
                <a:lnTo>
                  <a:pt x="453912" y="288798"/>
                </a:lnTo>
                <a:lnTo>
                  <a:pt x="453263" y="288798"/>
                </a:lnTo>
                <a:lnTo>
                  <a:pt x="453609" y="288543"/>
                </a:lnTo>
                <a:lnTo>
                  <a:pt x="453751" y="288260"/>
                </a:lnTo>
                <a:close/>
              </a:path>
              <a:path w="466089" h="306069">
                <a:moveTo>
                  <a:pt x="453718" y="292441"/>
                </a:moveTo>
                <a:lnTo>
                  <a:pt x="453771" y="292735"/>
                </a:lnTo>
                <a:lnTo>
                  <a:pt x="454109" y="292735"/>
                </a:lnTo>
                <a:lnTo>
                  <a:pt x="453718" y="292441"/>
                </a:lnTo>
                <a:close/>
              </a:path>
              <a:path w="466089" h="306069">
                <a:moveTo>
                  <a:pt x="465713" y="288260"/>
                </a:moveTo>
                <a:lnTo>
                  <a:pt x="454150" y="288260"/>
                </a:lnTo>
                <a:lnTo>
                  <a:pt x="453491" y="289744"/>
                </a:lnTo>
                <a:lnTo>
                  <a:pt x="453605" y="291808"/>
                </a:lnTo>
                <a:lnTo>
                  <a:pt x="454264" y="292607"/>
                </a:lnTo>
                <a:lnTo>
                  <a:pt x="454368" y="292735"/>
                </a:lnTo>
                <a:lnTo>
                  <a:pt x="465543" y="292735"/>
                </a:lnTo>
                <a:lnTo>
                  <a:pt x="465665" y="291808"/>
                </a:lnTo>
                <a:lnTo>
                  <a:pt x="465713" y="288260"/>
                </a:lnTo>
                <a:close/>
              </a:path>
              <a:path w="466089" h="306069">
                <a:moveTo>
                  <a:pt x="453184" y="291464"/>
                </a:moveTo>
                <a:lnTo>
                  <a:pt x="452458" y="291464"/>
                </a:lnTo>
                <a:lnTo>
                  <a:pt x="453030" y="291808"/>
                </a:lnTo>
                <a:lnTo>
                  <a:pt x="452874" y="291808"/>
                </a:lnTo>
                <a:lnTo>
                  <a:pt x="453718" y="292441"/>
                </a:lnTo>
                <a:lnTo>
                  <a:pt x="453343" y="291808"/>
                </a:lnTo>
                <a:lnTo>
                  <a:pt x="453030" y="291808"/>
                </a:lnTo>
                <a:lnTo>
                  <a:pt x="452458" y="291464"/>
                </a:lnTo>
                <a:lnTo>
                  <a:pt x="453184" y="291464"/>
                </a:lnTo>
                <a:close/>
              </a:path>
              <a:path w="466089" h="306069">
                <a:moveTo>
                  <a:pt x="453009" y="291084"/>
                </a:moveTo>
                <a:lnTo>
                  <a:pt x="453635" y="292441"/>
                </a:lnTo>
                <a:lnTo>
                  <a:pt x="453605" y="291808"/>
                </a:lnTo>
                <a:lnTo>
                  <a:pt x="453009" y="291084"/>
                </a:lnTo>
                <a:close/>
              </a:path>
              <a:path w="466089" h="306069">
                <a:moveTo>
                  <a:pt x="453092" y="289744"/>
                </a:moveTo>
                <a:lnTo>
                  <a:pt x="448528" y="289744"/>
                </a:lnTo>
                <a:lnTo>
                  <a:pt x="452899" y="291808"/>
                </a:lnTo>
                <a:lnTo>
                  <a:pt x="452416" y="291464"/>
                </a:lnTo>
                <a:lnTo>
                  <a:pt x="453184" y="291464"/>
                </a:lnTo>
                <a:lnTo>
                  <a:pt x="453009" y="291084"/>
                </a:lnTo>
                <a:lnTo>
                  <a:pt x="453476" y="291084"/>
                </a:lnTo>
                <a:lnTo>
                  <a:pt x="453430" y="290829"/>
                </a:lnTo>
                <a:lnTo>
                  <a:pt x="453009" y="290829"/>
                </a:lnTo>
                <a:lnTo>
                  <a:pt x="453092" y="289744"/>
                </a:lnTo>
                <a:close/>
              </a:path>
              <a:path w="466089" h="306069">
                <a:moveTo>
                  <a:pt x="453476" y="291084"/>
                </a:moveTo>
                <a:lnTo>
                  <a:pt x="453009" y="291084"/>
                </a:lnTo>
                <a:lnTo>
                  <a:pt x="453605" y="291808"/>
                </a:lnTo>
                <a:lnTo>
                  <a:pt x="453544" y="291464"/>
                </a:lnTo>
                <a:lnTo>
                  <a:pt x="453476" y="291084"/>
                </a:lnTo>
                <a:close/>
              </a:path>
              <a:path w="466089" h="306069">
                <a:moveTo>
                  <a:pt x="453136" y="289178"/>
                </a:moveTo>
                <a:lnTo>
                  <a:pt x="453009" y="290829"/>
                </a:lnTo>
                <a:lnTo>
                  <a:pt x="453291" y="290194"/>
                </a:lnTo>
                <a:lnTo>
                  <a:pt x="453236" y="289744"/>
                </a:lnTo>
                <a:lnTo>
                  <a:pt x="453136" y="289178"/>
                </a:lnTo>
                <a:close/>
              </a:path>
              <a:path w="466089" h="306069">
                <a:moveTo>
                  <a:pt x="453317" y="290194"/>
                </a:moveTo>
                <a:lnTo>
                  <a:pt x="453009" y="290829"/>
                </a:lnTo>
                <a:lnTo>
                  <a:pt x="453430" y="290829"/>
                </a:lnTo>
                <a:lnTo>
                  <a:pt x="453317" y="290194"/>
                </a:lnTo>
                <a:close/>
              </a:path>
              <a:path w="466089" h="306069">
                <a:moveTo>
                  <a:pt x="453742" y="289178"/>
                </a:moveTo>
                <a:lnTo>
                  <a:pt x="453136" y="289178"/>
                </a:lnTo>
                <a:lnTo>
                  <a:pt x="453236" y="289744"/>
                </a:lnTo>
                <a:lnTo>
                  <a:pt x="453317" y="290194"/>
                </a:lnTo>
                <a:lnTo>
                  <a:pt x="453491" y="289744"/>
                </a:lnTo>
                <a:lnTo>
                  <a:pt x="453742" y="289178"/>
                </a:lnTo>
                <a:close/>
              </a:path>
              <a:path w="466089" h="306069">
                <a:moveTo>
                  <a:pt x="107747" y="15326"/>
                </a:moveTo>
                <a:lnTo>
                  <a:pt x="73913" y="36575"/>
                </a:lnTo>
                <a:lnTo>
                  <a:pt x="34417" y="77088"/>
                </a:lnTo>
                <a:lnTo>
                  <a:pt x="8889" y="113918"/>
                </a:lnTo>
                <a:lnTo>
                  <a:pt x="0" y="142239"/>
                </a:lnTo>
                <a:lnTo>
                  <a:pt x="126" y="150240"/>
                </a:lnTo>
                <a:lnTo>
                  <a:pt x="1143" y="156082"/>
                </a:lnTo>
                <a:lnTo>
                  <a:pt x="1270" y="156463"/>
                </a:lnTo>
                <a:lnTo>
                  <a:pt x="1439" y="157099"/>
                </a:lnTo>
                <a:lnTo>
                  <a:pt x="1524" y="157352"/>
                </a:lnTo>
                <a:lnTo>
                  <a:pt x="3683" y="162813"/>
                </a:lnTo>
                <a:lnTo>
                  <a:pt x="3810" y="163194"/>
                </a:lnTo>
                <a:lnTo>
                  <a:pt x="4063" y="163575"/>
                </a:lnTo>
                <a:lnTo>
                  <a:pt x="4191" y="163829"/>
                </a:lnTo>
                <a:lnTo>
                  <a:pt x="7493" y="169037"/>
                </a:lnTo>
                <a:lnTo>
                  <a:pt x="8000" y="169799"/>
                </a:lnTo>
                <a:lnTo>
                  <a:pt x="8382" y="170052"/>
                </a:lnTo>
                <a:lnTo>
                  <a:pt x="12954" y="174751"/>
                </a:lnTo>
                <a:lnTo>
                  <a:pt x="13081" y="175005"/>
                </a:lnTo>
                <a:lnTo>
                  <a:pt x="13461" y="175387"/>
                </a:lnTo>
                <a:lnTo>
                  <a:pt x="13716" y="175387"/>
                </a:lnTo>
                <a:lnTo>
                  <a:pt x="20320" y="180212"/>
                </a:lnTo>
                <a:lnTo>
                  <a:pt x="61849" y="198881"/>
                </a:lnTo>
                <a:lnTo>
                  <a:pt x="122300" y="216915"/>
                </a:lnTo>
                <a:lnTo>
                  <a:pt x="213360" y="238125"/>
                </a:lnTo>
                <a:lnTo>
                  <a:pt x="359156" y="268097"/>
                </a:lnTo>
                <a:lnTo>
                  <a:pt x="402971" y="277494"/>
                </a:lnTo>
                <a:lnTo>
                  <a:pt x="426212" y="283082"/>
                </a:lnTo>
                <a:lnTo>
                  <a:pt x="435483" y="285496"/>
                </a:lnTo>
                <a:lnTo>
                  <a:pt x="442872" y="287781"/>
                </a:lnTo>
                <a:lnTo>
                  <a:pt x="448392" y="289744"/>
                </a:lnTo>
                <a:lnTo>
                  <a:pt x="450976" y="289178"/>
                </a:lnTo>
                <a:lnTo>
                  <a:pt x="453387" y="288260"/>
                </a:lnTo>
                <a:lnTo>
                  <a:pt x="453751" y="288260"/>
                </a:lnTo>
                <a:lnTo>
                  <a:pt x="454533" y="287400"/>
                </a:lnTo>
                <a:lnTo>
                  <a:pt x="465328" y="287400"/>
                </a:lnTo>
                <a:lnTo>
                  <a:pt x="464375" y="285496"/>
                </a:lnTo>
                <a:lnTo>
                  <a:pt x="463931" y="284479"/>
                </a:lnTo>
                <a:lnTo>
                  <a:pt x="463296" y="283717"/>
                </a:lnTo>
                <a:lnTo>
                  <a:pt x="462534" y="283210"/>
                </a:lnTo>
                <a:lnTo>
                  <a:pt x="459994" y="281304"/>
                </a:lnTo>
                <a:lnTo>
                  <a:pt x="405892" y="265049"/>
                </a:lnTo>
                <a:lnTo>
                  <a:pt x="345186" y="252222"/>
                </a:lnTo>
                <a:lnTo>
                  <a:pt x="216026" y="225678"/>
                </a:lnTo>
                <a:lnTo>
                  <a:pt x="160147" y="213105"/>
                </a:lnTo>
                <a:lnTo>
                  <a:pt x="109093" y="200151"/>
                </a:lnTo>
                <a:lnTo>
                  <a:pt x="65786" y="186816"/>
                </a:lnTo>
                <a:lnTo>
                  <a:pt x="26797" y="169290"/>
                </a:lnTo>
                <a:lnTo>
                  <a:pt x="21209" y="165226"/>
                </a:lnTo>
                <a:lnTo>
                  <a:pt x="21353" y="165226"/>
                </a:lnTo>
                <a:lnTo>
                  <a:pt x="18511" y="162305"/>
                </a:lnTo>
                <a:lnTo>
                  <a:pt x="18287" y="162305"/>
                </a:lnTo>
                <a:lnTo>
                  <a:pt x="17870" y="161647"/>
                </a:lnTo>
                <a:lnTo>
                  <a:pt x="17399" y="161162"/>
                </a:lnTo>
                <a:lnTo>
                  <a:pt x="17563" y="161162"/>
                </a:lnTo>
                <a:lnTo>
                  <a:pt x="15630" y="158114"/>
                </a:lnTo>
                <a:lnTo>
                  <a:pt x="15494" y="158114"/>
                </a:lnTo>
                <a:lnTo>
                  <a:pt x="15268" y="157544"/>
                </a:lnTo>
                <a:lnTo>
                  <a:pt x="15112" y="157352"/>
                </a:lnTo>
                <a:lnTo>
                  <a:pt x="14986" y="157099"/>
                </a:lnTo>
                <a:lnTo>
                  <a:pt x="14841" y="156463"/>
                </a:lnTo>
                <a:lnTo>
                  <a:pt x="13335" y="152653"/>
                </a:lnTo>
                <a:lnTo>
                  <a:pt x="13487" y="152653"/>
                </a:lnTo>
                <a:lnTo>
                  <a:pt x="12776" y="149098"/>
                </a:lnTo>
                <a:lnTo>
                  <a:pt x="12808" y="142239"/>
                </a:lnTo>
                <a:lnTo>
                  <a:pt x="28448" y="105917"/>
                </a:lnTo>
                <a:lnTo>
                  <a:pt x="56642" y="71374"/>
                </a:lnTo>
                <a:lnTo>
                  <a:pt x="95250" y="34543"/>
                </a:lnTo>
                <a:lnTo>
                  <a:pt x="102391" y="28422"/>
                </a:lnTo>
                <a:lnTo>
                  <a:pt x="107747" y="15326"/>
                </a:lnTo>
                <a:close/>
              </a:path>
              <a:path w="466089" h="306069">
                <a:moveTo>
                  <a:pt x="465328" y="287400"/>
                </a:moveTo>
                <a:lnTo>
                  <a:pt x="455168" y="287400"/>
                </a:lnTo>
                <a:lnTo>
                  <a:pt x="453995" y="288260"/>
                </a:lnTo>
                <a:lnTo>
                  <a:pt x="453493" y="288543"/>
                </a:lnTo>
                <a:lnTo>
                  <a:pt x="453263" y="288798"/>
                </a:lnTo>
                <a:lnTo>
                  <a:pt x="453912" y="288798"/>
                </a:lnTo>
                <a:lnTo>
                  <a:pt x="454025" y="288543"/>
                </a:lnTo>
                <a:lnTo>
                  <a:pt x="454150" y="288260"/>
                </a:lnTo>
                <a:lnTo>
                  <a:pt x="465757" y="288260"/>
                </a:lnTo>
                <a:lnTo>
                  <a:pt x="465328" y="287400"/>
                </a:lnTo>
                <a:close/>
              </a:path>
              <a:path w="466089" h="306069">
                <a:moveTo>
                  <a:pt x="454363" y="287781"/>
                </a:moveTo>
                <a:lnTo>
                  <a:pt x="452755" y="288543"/>
                </a:lnTo>
                <a:lnTo>
                  <a:pt x="453751" y="288260"/>
                </a:lnTo>
                <a:lnTo>
                  <a:pt x="454150" y="288260"/>
                </a:lnTo>
                <a:lnTo>
                  <a:pt x="454363" y="287781"/>
                </a:lnTo>
                <a:close/>
              </a:path>
              <a:path w="466089" h="306069">
                <a:moveTo>
                  <a:pt x="455168" y="287400"/>
                </a:moveTo>
                <a:lnTo>
                  <a:pt x="454363" y="287781"/>
                </a:lnTo>
                <a:lnTo>
                  <a:pt x="454150" y="288260"/>
                </a:lnTo>
                <a:lnTo>
                  <a:pt x="453751" y="288260"/>
                </a:lnTo>
                <a:lnTo>
                  <a:pt x="453493" y="288543"/>
                </a:lnTo>
                <a:lnTo>
                  <a:pt x="453995" y="288260"/>
                </a:lnTo>
                <a:lnTo>
                  <a:pt x="455168" y="287400"/>
                </a:lnTo>
                <a:close/>
              </a:path>
              <a:path w="466089" h="306069">
                <a:moveTo>
                  <a:pt x="454533" y="287400"/>
                </a:moveTo>
                <a:lnTo>
                  <a:pt x="453751" y="288260"/>
                </a:lnTo>
                <a:lnTo>
                  <a:pt x="453353" y="288260"/>
                </a:lnTo>
                <a:lnTo>
                  <a:pt x="454363" y="287781"/>
                </a:lnTo>
                <a:lnTo>
                  <a:pt x="454533" y="287400"/>
                </a:lnTo>
                <a:close/>
              </a:path>
              <a:path w="466089" h="306069">
                <a:moveTo>
                  <a:pt x="455168" y="287400"/>
                </a:moveTo>
                <a:lnTo>
                  <a:pt x="454533" y="287400"/>
                </a:lnTo>
                <a:lnTo>
                  <a:pt x="454363" y="287781"/>
                </a:lnTo>
                <a:lnTo>
                  <a:pt x="455168" y="287400"/>
                </a:lnTo>
                <a:close/>
              </a:path>
              <a:path w="466089" h="306069">
                <a:moveTo>
                  <a:pt x="21353" y="165226"/>
                </a:moveTo>
                <a:lnTo>
                  <a:pt x="21209" y="165226"/>
                </a:lnTo>
                <a:lnTo>
                  <a:pt x="21702" y="165585"/>
                </a:lnTo>
                <a:lnTo>
                  <a:pt x="21353" y="165226"/>
                </a:lnTo>
                <a:close/>
              </a:path>
              <a:path w="466089" h="306069">
                <a:moveTo>
                  <a:pt x="17870" y="161647"/>
                </a:moveTo>
                <a:lnTo>
                  <a:pt x="18287" y="162305"/>
                </a:lnTo>
                <a:lnTo>
                  <a:pt x="18511" y="162305"/>
                </a:lnTo>
                <a:lnTo>
                  <a:pt x="17870" y="161647"/>
                </a:lnTo>
                <a:close/>
              </a:path>
              <a:path w="466089" h="306069">
                <a:moveTo>
                  <a:pt x="17563" y="161162"/>
                </a:moveTo>
                <a:lnTo>
                  <a:pt x="17399" y="161162"/>
                </a:lnTo>
                <a:lnTo>
                  <a:pt x="17870" y="161647"/>
                </a:lnTo>
                <a:lnTo>
                  <a:pt x="17563" y="161162"/>
                </a:lnTo>
                <a:close/>
              </a:path>
              <a:path w="466089" h="306069">
                <a:moveTo>
                  <a:pt x="15268" y="157544"/>
                </a:moveTo>
                <a:lnTo>
                  <a:pt x="15494" y="158114"/>
                </a:lnTo>
                <a:lnTo>
                  <a:pt x="15630" y="158114"/>
                </a:lnTo>
                <a:lnTo>
                  <a:pt x="15268" y="157544"/>
                </a:lnTo>
                <a:close/>
              </a:path>
              <a:path w="466089" h="306069">
                <a:moveTo>
                  <a:pt x="13487" y="152653"/>
                </a:moveTo>
                <a:lnTo>
                  <a:pt x="13335" y="152653"/>
                </a:lnTo>
                <a:lnTo>
                  <a:pt x="13643" y="153434"/>
                </a:lnTo>
                <a:lnTo>
                  <a:pt x="13487" y="152653"/>
                </a:lnTo>
                <a:close/>
              </a:path>
              <a:path w="466089" h="306069">
                <a:moveTo>
                  <a:pt x="126668" y="2666"/>
                </a:moveTo>
                <a:lnTo>
                  <a:pt x="113792" y="2666"/>
                </a:lnTo>
                <a:lnTo>
                  <a:pt x="121666" y="12573"/>
                </a:lnTo>
                <a:lnTo>
                  <a:pt x="121031" y="13207"/>
                </a:lnTo>
                <a:lnTo>
                  <a:pt x="116712" y="16510"/>
                </a:lnTo>
                <a:lnTo>
                  <a:pt x="106807" y="24637"/>
                </a:lnTo>
                <a:lnTo>
                  <a:pt x="102391" y="28422"/>
                </a:lnTo>
                <a:lnTo>
                  <a:pt x="78486" y="86867"/>
                </a:lnTo>
                <a:lnTo>
                  <a:pt x="77088" y="90169"/>
                </a:lnTo>
                <a:lnTo>
                  <a:pt x="78612" y="93852"/>
                </a:lnTo>
                <a:lnTo>
                  <a:pt x="81914" y="95123"/>
                </a:lnTo>
                <a:lnTo>
                  <a:pt x="85089" y="96519"/>
                </a:lnTo>
                <a:lnTo>
                  <a:pt x="88900" y="94868"/>
                </a:lnTo>
                <a:lnTo>
                  <a:pt x="90170" y="91693"/>
                </a:lnTo>
                <a:lnTo>
                  <a:pt x="126668" y="2666"/>
                </a:lnTo>
                <a:close/>
              </a:path>
              <a:path w="466089" h="306069">
                <a:moveTo>
                  <a:pt x="115810" y="5206"/>
                </a:moveTo>
                <a:lnTo>
                  <a:pt x="111887" y="5206"/>
                </a:lnTo>
                <a:lnTo>
                  <a:pt x="118491" y="13969"/>
                </a:lnTo>
                <a:lnTo>
                  <a:pt x="107747" y="15326"/>
                </a:lnTo>
                <a:lnTo>
                  <a:pt x="102391" y="28422"/>
                </a:lnTo>
                <a:lnTo>
                  <a:pt x="106807" y="24637"/>
                </a:lnTo>
                <a:lnTo>
                  <a:pt x="116712" y="16510"/>
                </a:lnTo>
                <a:lnTo>
                  <a:pt x="121031" y="13207"/>
                </a:lnTo>
                <a:lnTo>
                  <a:pt x="121666" y="12573"/>
                </a:lnTo>
                <a:lnTo>
                  <a:pt x="115810" y="5206"/>
                </a:lnTo>
                <a:close/>
              </a:path>
              <a:path w="466089" h="306069">
                <a:moveTo>
                  <a:pt x="127762" y="0"/>
                </a:moveTo>
                <a:lnTo>
                  <a:pt x="28460" y="12573"/>
                </a:lnTo>
                <a:lnTo>
                  <a:pt x="28278" y="12573"/>
                </a:lnTo>
                <a:lnTo>
                  <a:pt x="25908" y="12826"/>
                </a:lnTo>
                <a:lnTo>
                  <a:pt x="23495" y="16001"/>
                </a:lnTo>
                <a:lnTo>
                  <a:pt x="23875" y="19557"/>
                </a:lnTo>
                <a:lnTo>
                  <a:pt x="24384" y="22987"/>
                </a:lnTo>
                <a:lnTo>
                  <a:pt x="27559" y="25400"/>
                </a:lnTo>
                <a:lnTo>
                  <a:pt x="30987" y="25018"/>
                </a:lnTo>
                <a:lnTo>
                  <a:pt x="96501" y="16746"/>
                </a:lnTo>
                <a:lnTo>
                  <a:pt x="98551" y="14986"/>
                </a:lnTo>
                <a:lnTo>
                  <a:pt x="108712" y="6730"/>
                </a:lnTo>
                <a:lnTo>
                  <a:pt x="113792" y="2666"/>
                </a:lnTo>
                <a:lnTo>
                  <a:pt x="126668" y="2666"/>
                </a:lnTo>
                <a:lnTo>
                  <a:pt x="127762" y="0"/>
                </a:lnTo>
                <a:close/>
              </a:path>
              <a:path w="466089" h="306069">
                <a:moveTo>
                  <a:pt x="113792" y="2666"/>
                </a:moveTo>
                <a:lnTo>
                  <a:pt x="108712" y="6730"/>
                </a:lnTo>
                <a:lnTo>
                  <a:pt x="98551" y="14986"/>
                </a:lnTo>
                <a:lnTo>
                  <a:pt x="96501" y="16746"/>
                </a:lnTo>
                <a:lnTo>
                  <a:pt x="107747" y="15326"/>
                </a:lnTo>
                <a:lnTo>
                  <a:pt x="111887" y="5206"/>
                </a:lnTo>
                <a:lnTo>
                  <a:pt x="115810" y="5206"/>
                </a:lnTo>
                <a:lnTo>
                  <a:pt x="113792" y="2666"/>
                </a:lnTo>
                <a:close/>
              </a:path>
              <a:path w="466089" h="306069">
                <a:moveTo>
                  <a:pt x="111887" y="5206"/>
                </a:moveTo>
                <a:lnTo>
                  <a:pt x="107747" y="15326"/>
                </a:lnTo>
                <a:lnTo>
                  <a:pt x="118491" y="13969"/>
                </a:lnTo>
                <a:lnTo>
                  <a:pt x="111887" y="5206"/>
                </a:lnTo>
                <a:close/>
              </a:path>
            </a:pathLst>
          </a:custGeom>
          <a:solidFill>
            <a:srgbClr val="0066FF"/>
          </a:solidFill>
        </p:spPr>
        <p:txBody>
          <a:bodyPr wrap="square" lIns="0" tIns="0" rIns="0" bIns="0" rtlCol="0"/>
          <a:lstStyle/>
          <a:p>
            <a:endParaRPr/>
          </a:p>
        </p:txBody>
      </p:sp>
      <p:sp>
        <p:nvSpPr>
          <p:cNvPr id="10" name="object 10"/>
          <p:cNvSpPr/>
          <p:nvPr/>
        </p:nvSpPr>
        <p:spPr>
          <a:xfrm>
            <a:off x="5196585" y="4724400"/>
            <a:ext cx="467359" cy="306070"/>
          </a:xfrm>
          <a:custGeom>
            <a:avLst/>
            <a:gdLst/>
            <a:ahLst/>
            <a:cxnLst/>
            <a:rect l="l" t="t" r="r" b="b"/>
            <a:pathLst>
              <a:path w="467360" h="306070">
                <a:moveTo>
                  <a:pt x="459486" y="300100"/>
                </a:moveTo>
                <a:lnTo>
                  <a:pt x="218249" y="300100"/>
                </a:lnTo>
                <a:lnTo>
                  <a:pt x="276351" y="302894"/>
                </a:lnTo>
                <a:lnTo>
                  <a:pt x="309371" y="304164"/>
                </a:lnTo>
                <a:lnTo>
                  <a:pt x="310079" y="304164"/>
                </a:lnTo>
                <a:lnTo>
                  <a:pt x="372237" y="305816"/>
                </a:lnTo>
                <a:lnTo>
                  <a:pt x="404875" y="305816"/>
                </a:lnTo>
                <a:lnTo>
                  <a:pt x="414527" y="305562"/>
                </a:lnTo>
                <a:lnTo>
                  <a:pt x="428498" y="304926"/>
                </a:lnTo>
                <a:lnTo>
                  <a:pt x="429869" y="304926"/>
                </a:lnTo>
                <a:lnTo>
                  <a:pt x="438403" y="304164"/>
                </a:lnTo>
                <a:lnTo>
                  <a:pt x="444753" y="303530"/>
                </a:lnTo>
                <a:lnTo>
                  <a:pt x="450341" y="302641"/>
                </a:lnTo>
                <a:lnTo>
                  <a:pt x="455040" y="301625"/>
                </a:lnTo>
                <a:lnTo>
                  <a:pt x="459486" y="300100"/>
                </a:lnTo>
                <a:close/>
              </a:path>
              <a:path w="467360" h="306070">
                <a:moveTo>
                  <a:pt x="112649" y="281939"/>
                </a:moveTo>
                <a:lnTo>
                  <a:pt x="112591" y="283082"/>
                </a:lnTo>
                <a:lnTo>
                  <a:pt x="112469" y="285495"/>
                </a:lnTo>
                <a:lnTo>
                  <a:pt x="112354" y="287775"/>
                </a:lnTo>
                <a:lnTo>
                  <a:pt x="112232" y="290194"/>
                </a:lnTo>
                <a:lnTo>
                  <a:pt x="112118" y="292441"/>
                </a:lnTo>
                <a:lnTo>
                  <a:pt x="112013" y="294513"/>
                </a:lnTo>
                <a:lnTo>
                  <a:pt x="217951" y="300100"/>
                </a:lnTo>
                <a:lnTo>
                  <a:pt x="459663" y="300100"/>
                </a:lnTo>
                <a:lnTo>
                  <a:pt x="466890" y="293243"/>
                </a:lnTo>
                <a:lnTo>
                  <a:pt x="384682" y="293243"/>
                </a:lnTo>
                <a:lnTo>
                  <a:pt x="360299" y="292988"/>
                </a:lnTo>
                <a:lnTo>
                  <a:pt x="341782" y="292441"/>
                </a:lnTo>
                <a:lnTo>
                  <a:pt x="342355" y="292441"/>
                </a:lnTo>
                <a:lnTo>
                  <a:pt x="306704" y="291464"/>
                </a:lnTo>
                <a:lnTo>
                  <a:pt x="216302" y="287400"/>
                </a:lnTo>
                <a:lnTo>
                  <a:pt x="215981" y="287400"/>
                </a:lnTo>
                <a:lnTo>
                  <a:pt x="112649" y="281939"/>
                </a:lnTo>
                <a:close/>
              </a:path>
              <a:path w="467360" h="306070">
                <a:moveTo>
                  <a:pt x="455762" y="287908"/>
                </a:moveTo>
                <a:lnTo>
                  <a:pt x="455237" y="288226"/>
                </a:lnTo>
                <a:lnTo>
                  <a:pt x="454660" y="288670"/>
                </a:lnTo>
                <a:lnTo>
                  <a:pt x="453644" y="288670"/>
                </a:lnTo>
                <a:lnTo>
                  <a:pt x="452247" y="289179"/>
                </a:lnTo>
                <a:lnTo>
                  <a:pt x="447747" y="290194"/>
                </a:lnTo>
                <a:lnTo>
                  <a:pt x="447484" y="290194"/>
                </a:lnTo>
                <a:lnTo>
                  <a:pt x="443356" y="290830"/>
                </a:lnTo>
                <a:lnTo>
                  <a:pt x="437388" y="291464"/>
                </a:lnTo>
                <a:lnTo>
                  <a:pt x="433679" y="291808"/>
                </a:lnTo>
                <a:lnTo>
                  <a:pt x="434977" y="291808"/>
                </a:lnTo>
                <a:lnTo>
                  <a:pt x="422783" y="292607"/>
                </a:lnTo>
                <a:lnTo>
                  <a:pt x="400399" y="293243"/>
                </a:lnTo>
                <a:lnTo>
                  <a:pt x="456184" y="293243"/>
                </a:lnTo>
                <a:lnTo>
                  <a:pt x="455506" y="292735"/>
                </a:lnTo>
                <a:lnTo>
                  <a:pt x="455167" y="292735"/>
                </a:lnTo>
                <a:lnTo>
                  <a:pt x="455145" y="292607"/>
                </a:lnTo>
                <a:lnTo>
                  <a:pt x="455032" y="292441"/>
                </a:lnTo>
                <a:lnTo>
                  <a:pt x="454271" y="291808"/>
                </a:lnTo>
                <a:lnTo>
                  <a:pt x="449912" y="289738"/>
                </a:lnTo>
                <a:lnTo>
                  <a:pt x="454489" y="289738"/>
                </a:lnTo>
                <a:lnTo>
                  <a:pt x="454533" y="289179"/>
                </a:lnTo>
                <a:lnTo>
                  <a:pt x="455172" y="289179"/>
                </a:lnTo>
                <a:lnTo>
                  <a:pt x="455349" y="288798"/>
                </a:lnTo>
                <a:lnTo>
                  <a:pt x="455408" y="288670"/>
                </a:lnTo>
                <a:lnTo>
                  <a:pt x="454025" y="288670"/>
                </a:lnTo>
                <a:lnTo>
                  <a:pt x="454825" y="288226"/>
                </a:lnTo>
                <a:lnTo>
                  <a:pt x="455614" y="288226"/>
                </a:lnTo>
                <a:lnTo>
                  <a:pt x="455762" y="287908"/>
                </a:lnTo>
                <a:close/>
              </a:path>
              <a:path w="467360" h="306070">
                <a:moveTo>
                  <a:pt x="455002" y="291808"/>
                </a:moveTo>
                <a:lnTo>
                  <a:pt x="455115" y="292441"/>
                </a:lnTo>
                <a:lnTo>
                  <a:pt x="456184" y="293243"/>
                </a:lnTo>
                <a:lnTo>
                  <a:pt x="455002" y="291808"/>
                </a:lnTo>
                <a:close/>
              </a:path>
              <a:path w="467360" h="306070">
                <a:moveTo>
                  <a:pt x="466725" y="287400"/>
                </a:moveTo>
                <a:lnTo>
                  <a:pt x="456311" y="287400"/>
                </a:lnTo>
                <a:lnTo>
                  <a:pt x="455889" y="287635"/>
                </a:lnTo>
                <a:lnTo>
                  <a:pt x="454912" y="289738"/>
                </a:lnTo>
                <a:lnTo>
                  <a:pt x="455002" y="291808"/>
                </a:lnTo>
                <a:lnTo>
                  <a:pt x="456184" y="293243"/>
                </a:lnTo>
                <a:lnTo>
                  <a:pt x="466890" y="293243"/>
                </a:lnTo>
                <a:lnTo>
                  <a:pt x="466970" y="292441"/>
                </a:lnTo>
                <a:lnTo>
                  <a:pt x="467062" y="291808"/>
                </a:lnTo>
                <a:lnTo>
                  <a:pt x="467118" y="288226"/>
                </a:lnTo>
                <a:lnTo>
                  <a:pt x="466978" y="287908"/>
                </a:lnTo>
                <a:lnTo>
                  <a:pt x="466912" y="287775"/>
                </a:lnTo>
                <a:lnTo>
                  <a:pt x="466842" y="287635"/>
                </a:lnTo>
                <a:lnTo>
                  <a:pt x="466725" y="287400"/>
                </a:lnTo>
                <a:close/>
              </a:path>
              <a:path w="467360" h="306070">
                <a:moveTo>
                  <a:pt x="455115" y="292441"/>
                </a:moveTo>
                <a:lnTo>
                  <a:pt x="455167" y="292735"/>
                </a:lnTo>
                <a:lnTo>
                  <a:pt x="455506" y="292735"/>
                </a:lnTo>
                <a:lnTo>
                  <a:pt x="455115" y="292441"/>
                </a:lnTo>
                <a:close/>
              </a:path>
              <a:path w="467360" h="306070">
                <a:moveTo>
                  <a:pt x="454581" y="291464"/>
                </a:moveTo>
                <a:lnTo>
                  <a:pt x="453855" y="291464"/>
                </a:lnTo>
                <a:lnTo>
                  <a:pt x="454427" y="291808"/>
                </a:lnTo>
                <a:lnTo>
                  <a:pt x="454271" y="291808"/>
                </a:lnTo>
                <a:lnTo>
                  <a:pt x="455115" y="292441"/>
                </a:lnTo>
                <a:lnTo>
                  <a:pt x="454740" y="291808"/>
                </a:lnTo>
                <a:lnTo>
                  <a:pt x="454427" y="291808"/>
                </a:lnTo>
                <a:lnTo>
                  <a:pt x="453855" y="291464"/>
                </a:lnTo>
                <a:lnTo>
                  <a:pt x="454581" y="291464"/>
                </a:lnTo>
                <a:close/>
              </a:path>
              <a:path w="467360" h="306070">
                <a:moveTo>
                  <a:pt x="454405" y="291083"/>
                </a:moveTo>
                <a:lnTo>
                  <a:pt x="455032" y="292441"/>
                </a:lnTo>
                <a:lnTo>
                  <a:pt x="455002" y="291808"/>
                </a:lnTo>
                <a:lnTo>
                  <a:pt x="454405" y="291083"/>
                </a:lnTo>
                <a:close/>
              </a:path>
              <a:path w="467360" h="306070">
                <a:moveTo>
                  <a:pt x="454489" y="289738"/>
                </a:moveTo>
                <a:lnTo>
                  <a:pt x="449912" y="289738"/>
                </a:lnTo>
                <a:lnTo>
                  <a:pt x="454296" y="291808"/>
                </a:lnTo>
                <a:lnTo>
                  <a:pt x="453813" y="291464"/>
                </a:lnTo>
                <a:lnTo>
                  <a:pt x="454581" y="291464"/>
                </a:lnTo>
                <a:lnTo>
                  <a:pt x="454405" y="291083"/>
                </a:lnTo>
                <a:lnTo>
                  <a:pt x="454873" y="291083"/>
                </a:lnTo>
                <a:lnTo>
                  <a:pt x="454827" y="290830"/>
                </a:lnTo>
                <a:lnTo>
                  <a:pt x="454405" y="290830"/>
                </a:lnTo>
                <a:lnTo>
                  <a:pt x="454489" y="289738"/>
                </a:lnTo>
                <a:close/>
              </a:path>
              <a:path w="467360" h="306070">
                <a:moveTo>
                  <a:pt x="454873" y="291083"/>
                </a:moveTo>
                <a:lnTo>
                  <a:pt x="454405" y="291083"/>
                </a:lnTo>
                <a:lnTo>
                  <a:pt x="455002" y="291808"/>
                </a:lnTo>
                <a:lnTo>
                  <a:pt x="454941" y="291464"/>
                </a:lnTo>
                <a:lnTo>
                  <a:pt x="454873" y="291083"/>
                </a:lnTo>
                <a:close/>
              </a:path>
              <a:path w="467360" h="306070">
                <a:moveTo>
                  <a:pt x="454714" y="290194"/>
                </a:moveTo>
                <a:lnTo>
                  <a:pt x="454415" y="290702"/>
                </a:lnTo>
                <a:lnTo>
                  <a:pt x="454405" y="290830"/>
                </a:lnTo>
                <a:lnTo>
                  <a:pt x="454827" y="290830"/>
                </a:lnTo>
                <a:lnTo>
                  <a:pt x="454714" y="290194"/>
                </a:lnTo>
                <a:close/>
              </a:path>
              <a:path w="467360" h="306070">
                <a:moveTo>
                  <a:pt x="454578" y="289432"/>
                </a:moveTo>
                <a:lnTo>
                  <a:pt x="454489" y="289738"/>
                </a:lnTo>
                <a:lnTo>
                  <a:pt x="454415" y="290702"/>
                </a:lnTo>
                <a:lnTo>
                  <a:pt x="454700" y="290194"/>
                </a:lnTo>
                <a:lnTo>
                  <a:pt x="454578" y="289432"/>
                </a:lnTo>
                <a:close/>
              </a:path>
              <a:path w="467360" h="306070">
                <a:moveTo>
                  <a:pt x="455172" y="289179"/>
                </a:moveTo>
                <a:lnTo>
                  <a:pt x="454533" y="289179"/>
                </a:lnTo>
                <a:lnTo>
                  <a:pt x="454632" y="289738"/>
                </a:lnTo>
                <a:lnTo>
                  <a:pt x="454714" y="290194"/>
                </a:lnTo>
                <a:lnTo>
                  <a:pt x="455054" y="289432"/>
                </a:lnTo>
                <a:lnTo>
                  <a:pt x="455172" y="289179"/>
                </a:lnTo>
                <a:close/>
              </a:path>
              <a:path w="467360" h="306070">
                <a:moveTo>
                  <a:pt x="108112" y="15328"/>
                </a:moveTo>
                <a:lnTo>
                  <a:pt x="74040" y="36575"/>
                </a:lnTo>
                <a:lnTo>
                  <a:pt x="34543" y="77088"/>
                </a:lnTo>
                <a:lnTo>
                  <a:pt x="9016" y="113792"/>
                </a:lnTo>
                <a:lnTo>
                  <a:pt x="0" y="142239"/>
                </a:lnTo>
                <a:lnTo>
                  <a:pt x="126" y="150241"/>
                </a:lnTo>
                <a:lnTo>
                  <a:pt x="1142" y="156082"/>
                </a:lnTo>
                <a:lnTo>
                  <a:pt x="1269" y="156463"/>
                </a:lnTo>
                <a:lnTo>
                  <a:pt x="1439" y="157099"/>
                </a:lnTo>
                <a:lnTo>
                  <a:pt x="3683" y="162813"/>
                </a:lnTo>
                <a:lnTo>
                  <a:pt x="3810" y="163194"/>
                </a:lnTo>
                <a:lnTo>
                  <a:pt x="8127" y="169799"/>
                </a:lnTo>
                <a:lnTo>
                  <a:pt x="13586" y="175387"/>
                </a:lnTo>
                <a:lnTo>
                  <a:pt x="13715" y="175387"/>
                </a:lnTo>
                <a:lnTo>
                  <a:pt x="20319" y="180212"/>
                </a:lnTo>
                <a:lnTo>
                  <a:pt x="61975" y="198881"/>
                </a:lnTo>
                <a:lnTo>
                  <a:pt x="122681" y="216916"/>
                </a:lnTo>
                <a:lnTo>
                  <a:pt x="213994" y="238125"/>
                </a:lnTo>
                <a:lnTo>
                  <a:pt x="360172" y="268097"/>
                </a:lnTo>
                <a:lnTo>
                  <a:pt x="404113" y="277494"/>
                </a:lnTo>
                <a:lnTo>
                  <a:pt x="427481" y="283082"/>
                </a:lnTo>
                <a:lnTo>
                  <a:pt x="436879" y="285495"/>
                </a:lnTo>
                <a:lnTo>
                  <a:pt x="444626" y="287908"/>
                </a:lnTo>
                <a:lnTo>
                  <a:pt x="449771" y="289738"/>
                </a:lnTo>
                <a:lnTo>
                  <a:pt x="452247" y="289179"/>
                </a:lnTo>
                <a:lnTo>
                  <a:pt x="454866" y="288226"/>
                </a:lnTo>
                <a:lnTo>
                  <a:pt x="455636" y="287775"/>
                </a:lnTo>
                <a:lnTo>
                  <a:pt x="455695" y="287635"/>
                </a:lnTo>
                <a:lnTo>
                  <a:pt x="455929" y="287400"/>
                </a:lnTo>
                <a:lnTo>
                  <a:pt x="466725" y="287400"/>
                </a:lnTo>
                <a:lnTo>
                  <a:pt x="465772" y="285495"/>
                </a:lnTo>
                <a:lnTo>
                  <a:pt x="465327" y="284480"/>
                </a:lnTo>
                <a:lnTo>
                  <a:pt x="464692" y="283718"/>
                </a:lnTo>
                <a:lnTo>
                  <a:pt x="463930" y="283210"/>
                </a:lnTo>
                <a:lnTo>
                  <a:pt x="461390" y="281305"/>
                </a:lnTo>
                <a:lnTo>
                  <a:pt x="419480" y="268097"/>
                </a:lnTo>
                <a:lnTo>
                  <a:pt x="407162" y="265049"/>
                </a:lnTo>
                <a:lnTo>
                  <a:pt x="346201" y="252222"/>
                </a:lnTo>
                <a:lnTo>
                  <a:pt x="216662" y="225679"/>
                </a:lnTo>
                <a:lnTo>
                  <a:pt x="160781" y="213232"/>
                </a:lnTo>
                <a:lnTo>
                  <a:pt x="93852" y="195706"/>
                </a:lnTo>
                <a:lnTo>
                  <a:pt x="53848" y="182499"/>
                </a:lnTo>
                <a:lnTo>
                  <a:pt x="21209" y="165226"/>
                </a:lnTo>
                <a:lnTo>
                  <a:pt x="21353" y="165226"/>
                </a:lnTo>
                <a:lnTo>
                  <a:pt x="17399" y="161162"/>
                </a:lnTo>
                <a:lnTo>
                  <a:pt x="17602" y="161162"/>
                </a:lnTo>
                <a:lnTo>
                  <a:pt x="14859" y="157099"/>
                </a:lnTo>
                <a:lnTo>
                  <a:pt x="15092" y="157099"/>
                </a:lnTo>
                <a:lnTo>
                  <a:pt x="13786" y="153797"/>
                </a:lnTo>
                <a:lnTo>
                  <a:pt x="13588" y="153797"/>
                </a:lnTo>
                <a:lnTo>
                  <a:pt x="13427" y="152887"/>
                </a:lnTo>
                <a:lnTo>
                  <a:pt x="13335" y="152654"/>
                </a:lnTo>
                <a:lnTo>
                  <a:pt x="12956" y="150241"/>
                </a:lnTo>
                <a:lnTo>
                  <a:pt x="12753" y="149098"/>
                </a:lnTo>
                <a:lnTo>
                  <a:pt x="24129" y="112649"/>
                </a:lnTo>
                <a:lnTo>
                  <a:pt x="56768" y="71374"/>
                </a:lnTo>
                <a:lnTo>
                  <a:pt x="95503" y="34543"/>
                </a:lnTo>
                <a:lnTo>
                  <a:pt x="102742" y="28406"/>
                </a:lnTo>
                <a:lnTo>
                  <a:pt x="108112" y="15328"/>
                </a:lnTo>
                <a:close/>
              </a:path>
              <a:path w="467360" h="306070">
                <a:moveTo>
                  <a:pt x="455421" y="287908"/>
                </a:moveTo>
                <a:lnTo>
                  <a:pt x="454025" y="288670"/>
                </a:lnTo>
                <a:lnTo>
                  <a:pt x="455104" y="288226"/>
                </a:lnTo>
                <a:lnTo>
                  <a:pt x="455421" y="287908"/>
                </a:lnTo>
                <a:close/>
              </a:path>
              <a:path w="467360" h="306070">
                <a:moveTo>
                  <a:pt x="455104" y="288226"/>
                </a:moveTo>
                <a:lnTo>
                  <a:pt x="454025" y="288670"/>
                </a:lnTo>
                <a:lnTo>
                  <a:pt x="454660" y="288670"/>
                </a:lnTo>
                <a:lnTo>
                  <a:pt x="455104" y="288226"/>
                </a:lnTo>
                <a:close/>
              </a:path>
              <a:path w="467360" h="306070">
                <a:moveTo>
                  <a:pt x="456006" y="287635"/>
                </a:moveTo>
                <a:lnTo>
                  <a:pt x="455555" y="287775"/>
                </a:lnTo>
                <a:lnTo>
                  <a:pt x="454660" y="288670"/>
                </a:lnTo>
                <a:lnTo>
                  <a:pt x="456006" y="287635"/>
                </a:lnTo>
                <a:close/>
              </a:path>
              <a:path w="467360" h="306070">
                <a:moveTo>
                  <a:pt x="455998" y="287400"/>
                </a:moveTo>
                <a:lnTo>
                  <a:pt x="455695" y="287635"/>
                </a:lnTo>
                <a:lnTo>
                  <a:pt x="455555" y="287775"/>
                </a:lnTo>
                <a:lnTo>
                  <a:pt x="455889" y="287635"/>
                </a:lnTo>
                <a:lnTo>
                  <a:pt x="455998" y="287400"/>
                </a:lnTo>
                <a:close/>
              </a:path>
              <a:path w="467360" h="306070">
                <a:moveTo>
                  <a:pt x="456311" y="287400"/>
                </a:moveTo>
                <a:lnTo>
                  <a:pt x="455998" y="287400"/>
                </a:lnTo>
                <a:lnTo>
                  <a:pt x="455889" y="287635"/>
                </a:lnTo>
                <a:lnTo>
                  <a:pt x="456311" y="287400"/>
                </a:lnTo>
                <a:close/>
              </a:path>
              <a:path w="467360" h="306070">
                <a:moveTo>
                  <a:pt x="21353" y="165226"/>
                </a:moveTo>
                <a:lnTo>
                  <a:pt x="21209" y="165226"/>
                </a:lnTo>
                <a:lnTo>
                  <a:pt x="21702" y="165585"/>
                </a:lnTo>
                <a:lnTo>
                  <a:pt x="21353" y="165226"/>
                </a:lnTo>
                <a:close/>
              </a:path>
              <a:path w="467360" h="306070">
                <a:moveTo>
                  <a:pt x="17602" y="161162"/>
                </a:moveTo>
                <a:lnTo>
                  <a:pt x="17399" y="161162"/>
                </a:lnTo>
                <a:lnTo>
                  <a:pt x="18062" y="161844"/>
                </a:lnTo>
                <a:lnTo>
                  <a:pt x="17602" y="161162"/>
                </a:lnTo>
                <a:close/>
              </a:path>
              <a:path w="467360" h="306070">
                <a:moveTo>
                  <a:pt x="15092" y="157099"/>
                </a:moveTo>
                <a:lnTo>
                  <a:pt x="14859" y="157099"/>
                </a:lnTo>
                <a:lnTo>
                  <a:pt x="15422" y="157933"/>
                </a:lnTo>
                <a:lnTo>
                  <a:pt x="15192" y="157352"/>
                </a:lnTo>
                <a:lnTo>
                  <a:pt x="15092" y="157099"/>
                </a:lnTo>
                <a:close/>
              </a:path>
              <a:path w="467360" h="306070">
                <a:moveTo>
                  <a:pt x="13427" y="152887"/>
                </a:moveTo>
                <a:lnTo>
                  <a:pt x="13588" y="153797"/>
                </a:lnTo>
                <a:lnTo>
                  <a:pt x="13786" y="153797"/>
                </a:lnTo>
                <a:lnTo>
                  <a:pt x="13427" y="152887"/>
                </a:lnTo>
                <a:close/>
              </a:path>
              <a:path w="467360" h="306070">
                <a:moveTo>
                  <a:pt x="127049" y="2667"/>
                </a:moveTo>
                <a:lnTo>
                  <a:pt x="114173" y="2667"/>
                </a:lnTo>
                <a:lnTo>
                  <a:pt x="121946" y="12445"/>
                </a:lnTo>
                <a:lnTo>
                  <a:pt x="122047" y="12573"/>
                </a:lnTo>
                <a:lnTo>
                  <a:pt x="121412" y="13207"/>
                </a:lnTo>
                <a:lnTo>
                  <a:pt x="78739" y="86868"/>
                </a:lnTo>
                <a:lnTo>
                  <a:pt x="77469" y="90169"/>
                </a:lnTo>
                <a:lnTo>
                  <a:pt x="78993" y="93852"/>
                </a:lnTo>
                <a:lnTo>
                  <a:pt x="82296" y="95123"/>
                </a:lnTo>
                <a:lnTo>
                  <a:pt x="85471" y="96519"/>
                </a:lnTo>
                <a:lnTo>
                  <a:pt x="89153" y="94868"/>
                </a:lnTo>
                <a:lnTo>
                  <a:pt x="90550" y="91693"/>
                </a:lnTo>
                <a:lnTo>
                  <a:pt x="127049" y="2667"/>
                </a:lnTo>
                <a:close/>
              </a:path>
              <a:path w="467360" h="306070">
                <a:moveTo>
                  <a:pt x="116191" y="5206"/>
                </a:moveTo>
                <a:lnTo>
                  <a:pt x="112267" y="5206"/>
                </a:lnTo>
                <a:lnTo>
                  <a:pt x="118872" y="13969"/>
                </a:lnTo>
                <a:lnTo>
                  <a:pt x="108112" y="15328"/>
                </a:lnTo>
                <a:lnTo>
                  <a:pt x="102742" y="28406"/>
                </a:lnTo>
                <a:lnTo>
                  <a:pt x="107187" y="24637"/>
                </a:lnTo>
                <a:lnTo>
                  <a:pt x="117093" y="16510"/>
                </a:lnTo>
                <a:lnTo>
                  <a:pt x="121412" y="13207"/>
                </a:lnTo>
                <a:lnTo>
                  <a:pt x="122047" y="12573"/>
                </a:lnTo>
                <a:lnTo>
                  <a:pt x="116191" y="5206"/>
                </a:lnTo>
                <a:close/>
              </a:path>
              <a:path w="467360" h="306070">
                <a:moveTo>
                  <a:pt x="128142" y="0"/>
                </a:moveTo>
                <a:lnTo>
                  <a:pt x="29844" y="12445"/>
                </a:lnTo>
                <a:lnTo>
                  <a:pt x="26288" y="12826"/>
                </a:lnTo>
                <a:lnTo>
                  <a:pt x="23875" y="16001"/>
                </a:lnTo>
                <a:lnTo>
                  <a:pt x="24256" y="19557"/>
                </a:lnTo>
                <a:lnTo>
                  <a:pt x="24764" y="22987"/>
                </a:lnTo>
                <a:lnTo>
                  <a:pt x="27939" y="25400"/>
                </a:lnTo>
                <a:lnTo>
                  <a:pt x="31368" y="25018"/>
                </a:lnTo>
                <a:lnTo>
                  <a:pt x="96856" y="16749"/>
                </a:lnTo>
                <a:lnTo>
                  <a:pt x="98933" y="14986"/>
                </a:lnTo>
                <a:lnTo>
                  <a:pt x="109092" y="6731"/>
                </a:lnTo>
                <a:lnTo>
                  <a:pt x="113411" y="3175"/>
                </a:lnTo>
                <a:lnTo>
                  <a:pt x="114173" y="2667"/>
                </a:lnTo>
                <a:lnTo>
                  <a:pt x="127049" y="2667"/>
                </a:lnTo>
                <a:lnTo>
                  <a:pt x="128142" y="0"/>
                </a:lnTo>
                <a:close/>
              </a:path>
              <a:path w="467360" h="306070">
                <a:moveTo>
                  <a:pt x="114173" y="2667"/>
                </a:moveTo>
                <a:lnTo>
                  <a:pt x="113411" y="3175"/>
                </a:lnTo>
                <a:lnTo>
                  <a:pt x="109092" y="6731"/>
                </a:lnTo>
                <a:lnTo>
                  <a:pt x="98933" y="14986"/>
                </a:lnTo>
                <a:lnTo>
                  <a:pt x="96856" y="16749"/>
                </a:lnTo>
                <a:lnTo>
                  <a:pt x="108112" y="15328"/>
                </a:lnTo>
                <a:lnTo>
                  <a:pt x="112267" y="5206"/>
                </a:lnTo>
                <a:lnTo>
                  <a:pt x="116191" y="5206"/>
                </a:lnTo>
                <a:lnTo>
                  <a:pt x="114173" y="2667"/>
                </a:lnTo>
                <a:close/>
              </a:path>
              <a:path w="467360" h="306070">
                <a:moveTo>
                  <a:pt x="112267" y="5206"/>
                </a:moveTo>
                <a:lnTo>
                  <a:pt x="108112" y="15328"/>
                </a:lnTo>
                <a:lnTo>
                  <a:pt x="118872" y="13969"/>
                </a:lnTo>
                <a:lnTo>
                  <a:pt x="112267" y="5206"/>
                </a:lnTo>
                <a:close/>
              </a:path>
            </a:pathLst>
          </a:custGeom>
          <a:solidFill>
            <a:srgbClr val="0066FF"/>
          </a:solidFill>
        </p:spPr>
        <p:txBody>
          <a:bodyPr wrap="square" lIns="0" tIns="0" rIns="0" bIns="0" rtlCol="0"/>
          <a:lstStyle/>
          <a:p>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20" dirty="0"/>
              <a:t>SPMD</a:t>
            </a:r>
          </a:p>
        </p:txBody>
      </p:sp>
      <p:sp>
        <p:nvSpPr>
          <p:cNvPr id="3" name="object 3"/>
          <p:cNvSpPr txBox="1"/>
          <p:nvPr/>
        </p:nvSpPr>
        <p:spPr>
          <a:xfrm>
            <a:off x="850493" y="1252397"/>
            <a:ext cx="10214610" cy="2793365"/>
          </a:xfrm>
          <a:prstGeom prst="rect">
            <a:avLst/>
          </a:prstGeom>
        </p:spPr>
        <p:txBody>
          <a:bodyPr vert="horz" wrap="square" lIns="0" tIns="138430" rIns="0" bIns="0" rtlCol="0">
            <a:spAutoFit/>
          </a:bodyPr>
          <a:lstStyle/>
          <a:p>
            <a:pPr marL="393065" indent="-380365">
              <a:lnSpc>
                <a:spcPct val="100000"/>
              </a:lnSpc>
              <a:spcBef>
                <a:spcPts val="1090"/>
              </a:spcBef>
              <a:buChar char="•"/>
              <a:tabLst>
                <a:tab pos="393065" algn="l"/>
              </a:tabLst>
            </a:pPr>
            <a:r>
              <a:rPr sz="2400" spc="-25" dirty="0">
                <a:latin typeface="Arial MT"/>
                <a:cs typeface="Arial MT"/>
              </a:rPr>
              <a:t>Single-</a:t>
            </a:r>
            <a:r>
              <a:rPr sz="2400" dirty="0">
                <a:latin typeface="Arial MT"/>
                <a:cs typeface="Arial MT"/>
              </a:rPr>
              <a:t>Program</a:t>
            </a:r>
            <a:r>
              <a:rPr sz="2400" spc="55" dirty="0">
                <a:latin typeface="Arial MT"/>
                <a:cs typeface="Arial MT"/>
              </a:rPr>
              <a:t> </a:t>
            </a:r>
            <a:r>
              <a:rPr sz="2400" spc="-20" dirty="0">
                <a:latin typeface="Arial MT"/>
                <a:cs typeface="Arial MT"/>
              </a:rPr>
              <a:t>Multiple-Data</a:t>
            </a:r>
            <a:endParaRPr sz="2400">
              <a:latin typeface="Arial MT"/>
              <a:cs typeface="Arial MT"/>
            </a:endParaRPr>
          </a:p>
          <a:p>
            <a:pPr marL="393065" indent="-380365">
              <a:lnSpc>
                <a:spcPct val="100000"/>
              </a:lnSpc>
              <a:spcBef>
                <a:spcPts val="994"/>
              </a:spcBef>
              <a:buChar char="•"/>
              <a:tabLst>
                <a:tab pos="393065" algn="l"/>
              </a:tabLst>
            </a:pPr>
            <a:r>
              <a:rPr sz="2400" dirty="0">
                <a:latin typeface="Arial MT"/>
                <a:cs typeface="Arial MT"/>
              </a:rPr>
              <a:t>We</a:t>
            </a:r>
            <a:r>
              <a:rPr sz="2400" spc="-75" dirty="0">
                <a:latin typeface="Arial MT"/>
                <a:cs typeface="Arial MT"/>
              </a:rPr>
              <a:t> </a:t>
            </a:r>
            <a:r>
              <a:rPr sz="2400" dirty="0">
                <a:latin typeface="Arial MT"/>
                <a:cs typeface="Arial MT"/>
              </a:rPr>
              <a:t>compile</a:t>
            </a:r>
            <a:r>
              <a:rPr sz="2400" spc="-40" dirty="0">
                <a:latin typeface="Arial MT"/>
                <a:cs typeface="Arial MT"/>
              </a:rPr>
              <a:t> </a:t>
            </a:r>
            <a:r>
              <a:rPr sz="2400" u="sng" dirty="0">
                <a:uFill>
                  <a:solidFill>
                    <a:srgbClr val="000000"/>
                  </a:solidFill>
                </a:uFill>
                <a:latin typeface="Arial MT"/>
                <a:cs typeface="Arial MT"/>
              </a:rPr>
              <a:t>one</a:t>
            </a:r>
            <a:r>
              <a:rPr sz="2400" spc="-45" dirty="0">
                <a:latin typeface="Arial MT"/>
                <a:cs typeface="Arial MT"/>
              </a:rPr>
              <a:t> </a:t>
            </a:r>
            <a:r>
              <a:rPr sz="2400" spc="-10" dirty="0">
                <a:latin typeface="Arial MT"/>
                <a:cs typeface="Arial MT"/>
              </a:rPr>
              <a:t>program.</a:t>
            </a:r>
            <a:endParaRPr sz="2400">
              <a:latin typeface="Arial MT"/>
              <a:cs typeface="Arial MT"/>
            </a:endParaRPr>
          </a:p>
          <a:p>
            <a:pPr marL="393065" indent="-380365">
              <a:lnSpc>
                <a:spcPct val="100000"/>
              </a:lnSpc>
              <a:spcBef>
                <a:spcPts val="1010"/>
              </a:spcBef>
              <a:buChar char="•"/>
              <a:tabLst>
                <a:tab pos="393065" algn="l"/>
              </a:tabLst>
            </a:pPr>
            <a:r>
              <a:rPr sz="2400" dirty="0">
                <a:latin typeface="Arial MT"/>
                <a:cs typeface="Arial MT"/>
              </a:rPr>
              <a:t>Process</a:t>
            </a:r>
            <a:r>
              <a:rPr sz="2400" spc="-80" dirty="0">
                <a:latin typeface="Arial MT"/>
                <a:cs typeface="Arial MT"/>
              </a:rPr>
              <a:t> </a:t>
            </a:r>
            <a:r>
              <a:rPr sz="2400" dirty="0">
                <a:latin typeface="Arial MT"/>
                <a:cs typeface="Arial MT"/>
              </a:rPr>
              <a:t>0</a:t>
            </a:r>
            <a:r>
              <a:rPr sz="2400" spc="-75" dirty="0">
                <a:latin typeface="Arial MT"/>
                <a:cs typeface="Arial MT"/>
              </a:rPr>
              <a:t> </a:t>
            </a:r>
            <a:r>
              <a:rPr sz="2400" dirty="0">
                <a:latin typeface="Arial MT"/>
                <a:cs typeface="Arial MT"/>
              </a:rPr>
              <a:t>does</a:t>
            </a:r>
            <a:r>
              <a:rPr sz="2400" spc="-75" dirty="0">
                <a:latin typeface="Arial MT"/>
                <a:cs typeface="Arial MT"/>
              </a:rPr>
              <a:t> </a:t>
            </a:r>
            <a:r>
              <a:rPr sz="2400" dirty="0">
                <a:latin typeface="Arial MT"/>
                <a:cs typeface="Arial MT"/>
              </a:rPr>
              <a:t>something</a:t>
            </a:r>
            <a:r>
              <a:rPr sz="2400" spc="-60" dirty="0">
                <a:latin typeface="Arial MT"/>
                <a:cs typeface="Arial MT"/>
              </a:rPr>
              <a:t> </a:t>
            </a:r>
            <a:r>
              <a:rPr sz="2400" spc="-10" dirty="0">
                <a:latin typeface="Arial MT"/>
                <a:cs typeface="Arial MT"/>
              </a:rPr>
              <a:t>different.</a:t>
            </a:r>
            <a:endParaRPr sz="2400">
              <a:latin typeface="Arial MT"/>
              <a:cs typeface="Arial MT"/>
            </a:endParaRPr>
          </a:p>
          <a:p>
            <a:pPr marL="850265" lvl="1" indent="-368300">
              <a:lnSpc>
                <a:spcPct val="100000"/>
              </a:lnSpc>
              <a:spcBef>
                <a:spcPts val="1005"/>
              </a:spcBef>
              <a:buChar char="•"/>
              <a:tabLst>
                <a:tab pos="850265" algn="l"/>
              </a:tabLst>
            </a:pPr>
            <a:r>
              <a:rPr sz="2200" dirty="0">
                <a:latin typeface="Arial MT"/>
                <a:cs typeface="Arial MT"/>
              </a:rPr>
              <a:t>Receives</a:t>
            </a:r>
            <a:r>
              <a:rPr sz="2200" spc="-70" dirty="0">
                <a:latin typeface="Arial MT"/>
                <a:cs typeface="Arial MT"/>
              </a:rPr>
              <a:t> </a:t>
            </a:r>
            <a:r>
              <a:rPr sz="2200" dirty="0">
                <a:latin typeface="Arial MT"/>
                <a:cs typeface="Arial MT"/>
              </a:rPr>
              <a:t>messages</a:t>
            </a:r>
            <a:r>
              <a:rPr sz="2200" spc="-45" dirty="0">
                <a:latin typeface="Arial MT"/>
                <a:cs typeface="Arial MT"/>
              </a:rPr>
              <a:t> </a:t>
            </a:r>
            <a:r>
              <a:rPr sz="2200" dirty="0">
                <a:latin typeface="Arial MT"/>
                <a:cs typeface="Arial MT"/>
              </a:rPr>
              <a:t>and</a:t>
            </a:r>
            <a:r>
              <a:rPr sz="2200" spc="-60" dirty="0">
                <a:latin typeface="Arial MT"/>
                <a:cs typeface="Arial MT"/>
              </a:rPr>
              <a:t> </a:t>
            </a:r>
            <a:r>
              <a:rPr sz="2200" dirty="0">
                <a:latin typeface="Arial MT"/>
                <a:cs typeface="Arial MT"/>
              </a:rPr>
              <a:t>prints</a:t>
            </a:r>
            <a:r>
              <a:rPr sz="2200" spc="-55" dirty="0">
                <a:latin typeface="Arial MT"/>
                <a:cs typeface="Arial MT"/>
              </a:rPr>
              <a:t> </a:t>
            </a:r>
            <a:r>
              <a:rPr sz="2200" dirty="0">
                <a:latin typeface="Arial MT"/>
                <a:cs typeface="Arial MT"/>
              </a:rPr>
              <a:t>them</a:t>
            </a:r>
            <a:r>
              <a:rPr sz="2200" spc="-55" dirty="0">
                <a:latin typeface="Arial MT"/>
                <a:cs typeface="Arial MT"/>
              </a:rPr>
              <a:t> </a:t>
            </a:r>
            <a:r>
              <a:rPr sz="2200" dirty="0">
                <a:latin typeface="Arial MT"/>
                <a:cs typeface="Arial MT"/>
              </a:rPr>
              <a:t>while</a:t>
            </a:r>
            <a:r>
              <a:rPr sz="2200" spc="-65" dirty="0">
                <a:latin typeface="Arial MT"/>
                <a:cs typeface="Arial MT"/>
              </a:rPr>
              <a:t> </a:t>
            </a:r>
            <a:r>
              <a:rPr sz="2200" dirty="0">
                <a:latin typeface="Arial MT"/>
                <a:cs typeface="Arial MT"/>
              </a:rPr>
              <a:t>the</a:t>
            </a:r>
            <a:r>
              <a:rPr sz="2200" spc="-70" dirty="0">
                <a:latin typeface="Arial MT"/>
                <a:cs typeface="Arial MT"/>
              </a:rPr>
              <a:t> </a:t>
            </a:r>
            <a:r>
              <a:rPr sz="2200" dirty="0">
                <a:latin typeface="Arial MT"/>
                <a:cs typeface="Arial MT"/>
              </a:rPr>
              <a:t>other</a:t>
            </a:r>
            <a:r>
              <a:rPr sz="2200" spc="-50" dirty="0">
                <a:latin typeface="Arial MT"/>
                <a:cs typeface="Arial MT"/>
              </a:rPr>
              <a:t> </a:t>
            </a:r>
            <a:r>
              <a:rPr sz="2200" dirty="0">
                <a:latin typeface="Arial MT"/>
                <a:cs typeface="Arial MT"/>
              </a:rPr>
              <a:t>processes</a:t>
            </a:r>
            <a:r>
              <a:rPr sz="2200" spc="-55" dirty="0">
                <a:latin typeface="Arial MT"/>
                <a:cs typeface="Arial MT"/>
              </a:rPr>
              <a:t> </a:t>
            </a:r>
            <a:r>
              <a:rPr sz="2200" dirty="0">
                <a:latin typeface="Arial MT"/>
                <a:cs typeface="Arial MT"/>
              </a:rPr>
              <a:t>do</a:t>
            </a:r>
            <a:r>
              <a:rPr sz="2200" spc="-65" dirty="0">
                <a:latin typeface="Arial MT"/>
                <a:cs typeface="Arial MT"/>
              </a:rPr>
              <a:t> </a:t>
            </a:r>
            <a:r>
              <a:rPr sz="2200" dirty="0">
                <a:latin typeface="Arial MT"/>
                <a:cs typeface="Arial MT"/>
              </a:rPr>
              <a:t>the</a:t>
            </a:r>
            <a:r>
              <a:rPr sz="2200" spc="-55" dirty="0">
                <a:latin typeface="Arial MT"/>
                <a:cs typeface="Arial MT"/>
              </a:rPr>
              <a:t> </a:t>
            </a:r>
            <a:r>
              <a:rPr sz="2200" spc="-10" dirty="0">
                <a:latin typeface="Arial MT"/>
                <a:cs typeface="Arial MT"/>
              </a:rPr>
              <a:t>work.</a:t>
            </a:r>
            <a:endParaRPr sz="2200">
              <a:latin typeface="Arial MT"/>
              <a:cs typeface="Arial MT"/>
            </a:endParaRPr>
          </a:p>
          <a:p>
            <a:pPr lvl="1">
              <a:lnSpc>
                <a:spcPct val="100000"/>
              </a:lnSpc>
              <a:spcBef>
                <a:spcPts val="1100"/>
              </a:spcBef>
              <a:buFont typeface="Arial MT"/>
              <a:buChar char="•"/>
            </a:pPr>
            <a:endParaRPr sz="2200">
              <a:latin typeface="Arial MT"/>
              <a:cs typeface="Arial MT"/>
            </a:endParaRPr>
          </a:p>
          <a:p>
            <a:pPr marL="393065" indent="-380365">
              <a:lnSpc>
                <a:spcPct val="100000"/>
              </a:lnSpc>
              <a:buChar char="•"/>
              <a:tabLst>
                <a:tab pos="393065" algn="l"/>
              </a:tabLst>
            </a:pPr>
            <a:r>
              <a:rPr sz="2400" dirty="0">
                <a:latin typeface="Arial MT"/>
                <a:cs typeface="Arial MT"/>
              </a:rPr>
              <a:t>The</a:t>
            </a:r>
            <a:r>
              <a:rPr sz="2400" spc="-50" dirty="0">
                <a:latin typeface="Arial MT"/>
                <a:cs typeface="Arial MT"/>
              </a:rPr>
              <a:t> </a:t>
            </a:r>
            <a:r>
              <a:rPr sz="2400" spc="-10" dirty="0">
                <a:solidFill>
                  <a:srgbClr val="FF0000"/>
                </a:solidFill>
                <a:latin typeface="Arial MT"/>
                <a:cs typeface="Arial MT"/>
              </a:rPr>
              <a:t>if-</a:t>
            </a:r>
            <a:r>
              <a:rPr sz="2400" dirty="0">
                <a:solidFill>
                  <a:srgbClr val="FF0000"/>
                </a:solidFill>
                <a:latin typeface="Arial MT"/>
                <a:cs typeface="Arial MT"/>
              </a:rPr>
              <a:t>else</a:t>
            </a:r>
            <a:r>
              <a:rPr sz="2400" spc="-40" dirty="0">
                <a:solidFill>
                  <a:srgbClr val="FF0000"/>
                </a:solidFill>
                <a:latin typeface="Arial MT"/>
                <a:cs typeface="Arial MT"/>
              </a:rPr>
              <a:t> </a:t>
            </a:r>
            <a:r>
              <a:rPr sz="2400" dirty="0">
                <a:latin typeface="Arial MT"/>
                <a:cs typeface="Arial MT"/>
              </a:rPr>
              <a:t>construct</a:t>
            </a:r>
            <a:r>
              <a:rPr sz="2400" spc="-65" dirty="0">
                <a:latin typeface="Arial MT"/>
                <a:cs typeface="Arial MT"/>
              </a:rPr>
              <a:t> </a:t>
            </a:r>
            <a:r>
              <a:rPr sz="2400" dirty="0">
                <a:latin typeface="Arial MT"/>
                <a:cs typeface="Arial MT"/>
              </a:rPr>
              <a:t>makes</a:t>
            </a:r>
            <a:r>
              <a:rPr sz="2400" spc="-50" dirty="0">
                <a:latin typeface="Arial MT"/>
                <a:cs typeface="Arial MT"/>
              </a:rPr>
              <a:t> </a:t>
            </a:r>
            <a:r>
              <a:rPr sz="2400" dirty="0">
                <a:latin typeface="Arial MT"/>
                <a:cs typeface="Arial MT"/>
              </a:rPr>
              <a:t>our</a:t>
            </a:r>
            <a:r>
              <a:rPr sz="2400" spc="-40" dirty="0">
                <a:latin typeface="Arial MT"/>
                <a:cs typeface="Arial MT"/>
              </a:rPr>
              <a:t> </a:t>
            </a:r>
            <a:r>
              <a:rPr sz="2400" dirty="0">
                <a:latin typeface="Arial MT"/>
                <a:cs typeface="Arial MT"/>
              </a:rPr>
              <a:t>program</a:t>
            </a:r>
            <a:r>
              <a:rPr sz="2400" spc="-45" dirty="0">
                <a:latin typeface="Arial MT"/>
                <a:cs typeface="Arial MT"/>
              </a:rPr>
              <a:t> </a:t>
            </a:r>
            <a:r>
              <a:rPr sz="2400" spc="-10" dirty="0">
                <a:latin typeface="Arial MT"/>
                <a:cs typeface="Arial MT"/>
              </a:rPr>
              <a:t>SPMD.</a:t>
            </a:r>
            <a:endParaRPr sz="2400">
              <a:latin typeface="Arial MT"/>
              <a:cs typeface="Arial MT"/>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10" dirty="0"/>
              <a:t>Communication</a:t>
            </a:r>
          </a:p>
        </p:txBody>
      </p:sp>
      <p:pic>
        <p:nvPicPr>
          <p:cNvPr id="3" name="object 3"/>
          <p:cNvPicPr/>
          <p:nvPr/>
        </p:nvPicPr>
        <p:blipFill>
          <a:blip r:embed="rId2" cstate="print"/>
          <a:stretch>
            <a:fillRect/>
          </a:stretch>
        </p:blipFill>
        <p:spPr>
          <a:xfrm>
            <a:off x="2424683" y="1196339"/>
            <a:ext cx="2247899" cy="536448"/>
          </a:xfrm>
          <a:prstGeom prst="rect">
            <a:avLst/>
          </a:prstGeom>
        </p:spPr>
      </p:pic>
      <p:pic>
        <p:nvPicPr>
          <p:cNvPr id="4" name="object 4"/>
          <p:cNvPicPr/>
          <p:nvPr/>
        </p:nvPicPr>
        <p:blipFill>
          <a:blip r:embed="rId3" cstate="print"/>
          <a:stretch>
            <a:fillRect/>
          </a:stretch>
        </p:blipFill>
        <p:spPr>
          <a:xfrm>
            <a:off x="2945836" y="1951850"/>
            <a:ext cx="5956611" cy="2144903"/>
          </a:xfrm>
          <a:prstGeom prst="rect">
            <a:avLst/>
          </a:prstGeom>
        </p:spPr>
      </p:pic>
      <p:pic>
        <p:nvPicPr>
          <p:cNvPr id="5" name="object 5"/>
          <p:cNvPicPr/>
          <p:nvPr/>
        </p:nvPicPr>
        <p:blipFill>
          <a:blip r:embed="rId4" cstate="print"/>
          <a:stretch>
            <a:fillRect/>
          </a:stretch>
        </p:blipFill>
        <p:spPr>
          <a:xfrm>
            <a:off x="7895843" y="4507991"/>
            <a:ext cx="2304288" cy="1511808"/>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dirty="0">
                <a:solidFill>
                  <a:srgbClr val="001F5F"/>
                </a:solidFill>
              </a:rPr>
              <a:t>Why</a:t>
            </a:r>
            <a:r>
              <a:rPr spc="-80" dirty="0">
                <a:solidFill>
                  <a:srgbClr val="001F5F"/>
                </a:solidFill>
              </a:rPr>
              <a:t> </a:t>
            </a:r>
            <a:r>
              <a:rPr spc="-20" dirty="0">
                <a:solidFill>
                  <a:srgbClr val="001F5F"/>
                </a:solidFill>
              </a:rPr>
              <a:t>MPI?</a:t>
            </a:r>
          </a:p>
        </p:txBody>
      </p:sp>
      <p:sp>
        <p:nvSpPr>
          <p:cNvPr id="3" name="object 3"/>
          <p:cNvSpPr txBox="1"/>
          <p:nvPr/>
        </p:nvSpPr>
        <p:spPr>
          <a:xfrm>
            <a:off x="850493" y="1238549"/>
            <a:ext cx="7948295" cy="3860165"/>
          </a:xfrm>
          <a:prstGeom prst="rect">
            <a:avLst/>
          </a:prstGeom>
        </p:spPr>
        <p:txBody>
          <a:bodyPr vert="horz" wrap="square" lIns="0" tIns="152400" rIns="0" bIns="0" rtlCol="0">
            <a:spAutoFit/>
          </a:bodyPr>
          <a:lstStyle/>
          <a:p>
            <a:pPr marL="393065" indent="-380365">
              <a:lnSpc>
                <a:spcPct val="100000"/>
              </a:lnSpc>
              <a:spcBef>
                <a:spcPts val="1200"/>
              </a:spcBef>
              <a:buChar char="•"/>
              <a:tabLst>
                <a:tab pos="393065" algn="l"/>
              </a:tabLst>
            </a:pPr>
            <a:r>
              <a:rPr sz="2400" spc="-10" dirty="0">
                <a:latin typeface="Arial MT"/>
                <a:cs typeface="Arial MT"/>
              </a:rPr>
              <a:t>Small</a:t>
            </a:r>
            <a:endParaRPr sz="2400">
              <a:latin typeface="Arial MT"/>
              <a:cs typeface="Arial MT"/>
            </a:endParaRPr>
          </a:p>
          <a:p>
            <a:pPr marL="850265" lvl="1" indent="-368300">
              <a:lnSpc>
                <a:spcPct val="100000"/>
              </a:lnSpc>
              <a:spcBef>
                <a:spcPts val="1005"/>
              </a:spcBef>
              <a:buChar char="•"/>
              <a:tabLst>
                <a:tab pos="850265" algn="l"/>
              </a:tabLst>
            </a:pPr>
            <a:r>
              <a:rPr sz="2200" dirty="0">
                <a:latin typeface="Arial MT"/>
                <a:cs typeface="Arial MT"/>
              </a:rPr>
              <a:t>Many</a:t>
            </a:r>
            <a:r>
              <a:rPr sz="2200" spc="-50" dirty="0">
                <a:latin typeface="Arial MT"/>
                <a:cs typeface="Arial MT"/>
              </a:rPr>
              <a:t> </a:t>
            </a:r>
            <a:r>
              <a:rPr sz="2200" dirty="0">
                <a:latin typeface="Arial MT"/>
                <a:cs typeface="Arial MT"/>
              </a:rPr>
              <a:t>programs</a:t>
            </a:r>
            <a:r>
              <a:rPr sz="2200" spc="-35" dirty="0">
                <a:latin typeface="Arial MT"/>
                <a:cs typeface="Arial MT"/>
              </a:rPr>
              <a:t> </a:t>
            </a:r>
            <a:r>
              <a:rPr sz="2200" dirty="0">
                <a:latin typeface="Arial MT"/>
                <a:cs typeface="Arial MT"/>
              </a:rPr>
              <a:t>can</a:t>
            </a:r>
            <a:r>
              <a:rPr sz="2200" spc="-55" dirty="0">
                <a:latin typeface="Arial MT"/>
                <a:cs typeface="Arial MT"/>
              </a:rPr>
              <a:t> </a:t>
            </a:r>
            <a:r>
              <a:rPr sz="2200" dirty="0">
                <a:latin typeface="Arial MT"/>
                <a:cs typeface="Arial MT"/>
              </a:rPr>
              <a:t>be</a:t>
            </a:r>
            <a:r>
              <a:rPr sz="2200" spc="-55" dirty="0">
                <a:latin typeface="Arial MT"/>
                <a:cs typeface="Arial MT"/>
              </a:rPr>
              <a:t> </a:t>
            </a:r>
            <a:r>
              <a:rPr sz="2200" dirty="0">
                <a:latin typeface="Arial MT"/>
                <a:cs typeface="Arial MT"/>
              </a:rPr>
              <a:t>written</a:t>
            </a:r>
            <a:r>
              <a:rPr sz="2200" spc="-40" dirty="0">
                <a:latin typeface="Arial MT"/>
                <a:cs typeface="Arial MT"/>
              </a:rPr>
              <a:t> </a:t>
            </a:r>
            <a:r>
              <a:rPr sz="2200" dirty="0">
                <a:latin typeface="Arial MT"/>
                <a:cs typeface="Arial MT"/>
              </a:rPr>
              <a:t>with</a:t>
            </a:r>
            <a:r>
              <a:rPr sz="2200" spc="-50" dirty="0">
                <a:latin typeface="Arial MT"/>
                <a:cs typeface="Arial MT"/>
              </a:rPr>
              <a:t> </a:t>
            </a:r>
            <a:r>
              <a:rPr sz="2200" dirty="0">
                <a:latin typeface="Arial MT"/>
                <a:cs typeface="Arial MT"/>
              </a:rPr>
              <a:t>only</a:t>
            </a:r>
            <a:r>
              <a:rPr sz="2200" spc="-60" dirty="0">
                <a:latin typeface="Arial MT"/>
                <a:cs typeface="Arial MT"/>
              </a:rPr>
              <a:t> </a:t>
            </a:r>
            <a:r>
              <a:rPr sz="2200" dirty="0">
                <a:latin typeface="Arial MT"/>
                <a:cs typeface="Arial MT"/>
              </a:rPr>
              <a:t>6</a:t>
            </a:r>
            <a:r>
              <a:rPr sz="2200" spc="-40" dirty="0">
                <a:latin typeface="Arial MT"/>
                <a:cs typeface="Arial MT"/>
              </a:rPr>
              <a:t> </a:t>
            </a:r>
            <a:r>
              <a:rPr sz="2200" dirty="0">
                <a:latin typeface="Arial MT"/>
                <a:cs typeface="Arial MT"/>
              </a:rPr>
              <a:t>basic</a:t>
            </a:r>
            <a:r>
              <a:rPr sz="2200" spc="-55" dirty="0">
                <a:latin typeface="Arial MT"/>
                <a:cs typeface="Arial MT"/>
              </a:rPr>
              <a:t> </a:t>
            </a:r>
            <a:r>
              <a:rPr sz="2200" spc="-10" dirty="0">
                <a:latin typeface="Arial MT"/>
                <a:cs typeface="Arial MT"/>
              </a:rPr>
              <a:t>functions</a:t>
            </a:r>
            <a:endParaRPr sz="2200">
              <a:latin typeface="Arial MT"/>
              <a:cs typeface="Arial MT"/>
            </a:endParaRPr>
          </a:p>
          <a:p>
            <a:pPr marL="393065" indent="-380365">
              <a:lnSpc>
                <a:spcPct val="100000"/>
              </a:lnSpc>
              <a:spcBef>
                <a:spcPts val="1000"/>
              </a:spcBef>
              <a:buChar char="•"/>
              <a:tabLst>
                <a:tab pos="393065" algn="l"/>
              </a:tabLst>
            </a:pPr>
            <a:r>
              <a:rPr sz="2400" spc="-10" dirty="0">
                <a:latin typeface="Arial MT"/>
                <a:cs typeface="Arial MT"/>
              </a:rPr>
              <a:t>Large</a:t>
            </a:r>
            <a:endParaRPr sz="2400">
              <a:latin typeface="Arial MT"/>
              <a:cs typeface="Arial MT"/>
            </a:endParaRPr>
          </a:p>
          <a:p>
            <a:pPr marL="850265" lvl="1" indent="-368300">
              <a:lnSpc>
                <a:spcPct val="100000"/>
              </a:lnSpc>
              <a:spcBef>
                <a:spcPts val="1005"/>
              </a:spcBef>
              <a:buChar char="•"/>
              <a:tabLst>
                <a:tab pos="850265" algn="l"/>
              </a:tabLst>
            </a:pPr>
            <a:r>
              <a:rPr sz="2200" dirty="0">
                <a:latin typeface="Arial MT"/>
                <a:cs typeface="Arial MT"/>
              </a:rPr>
              <a:t>MPI’s</a:t>
            </a:r>
            <a:r>
              <a:rPr sz="2200" spc="-80" dirty="0">
                <a:latin typeface="Arial MT"/>
                <a:cs typeface="Arial MT"/>
              </a:rPr>
              <a:t> </a:t>
            </a:r>
            <a:r>
              <a:rPr sz="2200" dirty="0">
                <a:latin typeface="Arial MT"/>
                <a:cs typeface="Arial MT"/>
              </a:rPr>
              <a:t>extensive</a:t>
            </a:r>
            <a:r>
              <a:rPr sz="2200" spc="-70" dirty="0">
                <a:latin typeface="Arial MT"/>
                <a:cs typeface="Arial MT"/>
              </a:rPr>
              <a:t> </a:t>
            </a:r>
            <a:r>
              <a:rPr sz="2200" dirty="0">
                <a:latin typeface="Arial MT"/>
                <a:cs typeface="Arial MT"/>
              </a:rPr>
              <a:t>functionality</a:t>
            </a:r>
            <a:r>
              <a:rPr sz="2200" spc="-85" dirty="0">
                <a:latin typeface="Arial MT"/>
                <a:cs typeface="Arial MT"/>
              </a:rPr>
              <a:t> </a:t>
            </a:r>
            <a:r>
              <a:rPr sz="2200" dirty="0">
                <a:latin typeface="Arial MT"/>
                <a:cs typeface="Arial MT"/>
              </a:rPr>
              <a:t>from</a:t>
            </a:r>
            <a:r>
              <a:rPr sz="2200" spc="-65" dirty="0">
                <a:latin typeface="Arial MT"/>
                <a:cs typeface="Arial MT"/>
              </a:rPr>
              <a:t> </a:t>
            </a:r>
            <a:r>
              <a:rPr sz="2200" dirty="0">
                <a:latin typeface="Arial MT"/>
                <a:cs typeface="Arial MT"/>
              </a:rPr>
              <a:t>many</a:t>
            </a:r>
            <a:r>
              <a:rPr sz="2200" spc="-65" dirty="0">
                <a:latin typeface="Arial MT"/>
                <a:cs typeface="Arial MT"/>
              </a:rPr>
              <a:t> </a:t>
            </a:r>
            <a:r>
              <a:rPr sz="2200" spc="-10" dirty="0">
                <a:latin typeface="Arial MT"/>
                <a:cs typeface="Arial MT"/>
              </a:rPr>
              <a:t>functions</a:t>
            </a:r>
            <a:endParaRPr sz="2200">
              <a:latin typeface="Arial MT"/>
              <a:cs typeface="Arial MT"/>
            </a:endParaRPr>
          </a:p>
          <a:p>
            <a:pPr marL="393065" indent="-380365">
              <a:lnSpc>
                <a:spcPct val="100000"/>
              </a:lnSpc>
              <a:spcBef>
                <a:spcPts val="990"/>
              </a:spcBef>
              <a:buChar char="•"/>
              <a:tabLst>
                <a:tab pos="393065" algn="l"/>
              </a:tabLst>
            </a:pPr>
            <a:r>
              <a:rPr sz="2400" spc="-10" dirty="0">
                <a:latin typeface="Arial MT"/>
                <a:cs typeface="Arial MT"/>
              </a:rPr>
              <a:t>Scalable</a:t>
            </a:r>
            <a:endParaRPr sz="2400">
              <a:latin typeface="Arial MT"/>
              <a:cs typeface="Arial MT"/>
            </a:endParaRPr>
          </a:p>
          <a:p>
            <a:pPr marL="850265" lvl="1" indent="-368300">
              <a:lnSpc>
                <a:spcPct val="100000"/>
              </a:lnSpc>
              <a:spcBef>
                <a:spcPts val="1005"/>
              </a:spcBef>
              <a:buChar char="•"/>
              <a:tabLst>
                <a:tab pos="850265" algn="l"/>
              </a:tabLst>
            </a:pPr>
            <a:r>
              <a:rPr sz="2200" spc="-20" dirty="0">
                <a:latin typeface="Arial MT"/>
                <a:cs typeface="Arial MT"/>
              </a:rPr>
              <a:t>Point-</a:t>
            </a:r>
            <a:r>
              <a:rPr sz="2200" spc="-10" dirty="0">
                <a:latin typeface="Arial MT"/>
                <a:cs typeface="Arial MT"/>
              </a:rPr>
              <a:t>to-</a:t>
            </a:r>
            <a:r>
              <a:rPr sz="2200" dirty="0">
                <a:latin typeface="Arial MT"/>
                <a:cs typeface="Arial MT"/>
              </a:rPr>
              <a:t>point</a:t>
            </a:r>
            <a:r>
              <a:rPr sz="2200" spc="20" dirty="0">
                <a:latin typeface="Arial MT"/>
                <a:cs typeface="Arial MT"/>
              </a:rPr>
              <a:t> </a:t>
            </a:r>
            <a:r>
              <a:rPr sz="2200" spc="-10" dirty="0">
                <a:latin typeface="Arial MT"/>
                <a:cs typeface="Arial MT"/>
              </a:rPr>
              <a:t>communication</a:t>
            </a:r>
            <a:endParaRPr sz="2200">
              <a:latin typeface="Arial MT"/>
              <a:cs typeface="Arial MT"/>
            </a:endParaRPr>
          </a:p>
          <a:p>
            <a:pPr marL="393065" indent="-380365">
              <a:lnSpc>
                <a:spcPct val="100000"/>
              </a:lnSpc>
              <a:spcBef>
                <a:spcPts val="1000"/>
              </a:spcBef>
              <a:buChar char="•"/>
              <a:tabLst>
                <a:tab pos="393065" algn="l"/>
              </a:tabLst>
            </a:pPr>
            <a:r>
              <a:rPr sz="2400" spc="-10" dirty="0">
                <a:latin typeface="Arial MT"/>
                <a:cs typeface="Arial MT"/>
              </a:rPr>
              <a:t>Flexible</a:t>
            </a:r>
            <a:endParaRPr sz="2400">
              <a:latin typeface="Arial MT"/>
              <a:cs typeface="Arial MT"/>
            </a:endParaRPr>
          </a:p>
          <a:p>
            <a:pPr marL="850265" lvl="1" indent="-368300">
              <a:lnSpc>
                <a:spcPct val="100000"/>
              </a:lnSpc>
              <a:spcBef>
                <a:spcPts val="1005"/>
              </a:spcBef>
              <a:buChar char="•"/>
              <a:tabLst>
                <a:tab pos="850265" algn="l"/>
              </a:tabLst>
            </a:pPr>
            <a:r>
              <a:rPr sz="2200" dirty="0">
                <a:latin typeface="Arial MT"/>
                <a:cs typeface="Arial MT"/>
              </a:rPr>
              <a:t>Don’t</a:t>
            </a:r>
            <a:r>
              <a:rPr sz="2200" spc="-70" dirty="0">
                <a:latin typeface="Arial MT"/>
                <a:cs typeface="Arial MT"/>
              </a:rPr>
              <a:t> </a:t>
            </a:r>
            <a:r>
              <a:rPr sz="2200" dirty="0">
                <a:latin typeface="Arial MT"/>
                <a:cs typeface="Arial MT"/>
              </a:rPr>
              <a:t>need</a:t>
            </a:r>
            <a:r>
              <a:rPr sz="2200" spc="-50" dirty="0">
                <a:latin typeface="Arial MT"/>
                <a:cs typeface="Arial MT"/>
              </a:rPr>
              <a:t> </a:t>
            </a:r>
            <a:r>
              <a:rPr sz="2200" dirty="0">
                <a:latin typeface="Arial MT"/>
                <a:cs typeface="Arial MT"/>
              </a:rPr>
              <a:t>to</a:t>
            </a:r>
            <a:r>
              <a:rPr sz="2200" spc="-70" dirty="0">
                <a:latin typeface="Arial MT"/>
                <a:cs typeface="Arial MT"/>
              </a:rPr>
              <a:t> </a:t>
            </a:r>
            <a:r>
              <a:rPr sz="2200" dirty="0">
                <a:latin typeface="Arial MT"/>
                <a:cs typeface="Arial MT"/>
              </a:rPr>
              <a:t>rewrite</a:t>
            </a:r>
            <a:r>
              <a:rPr sz="2200" spc="-55" dirty="0">
                <a:latin typeface="Arial MT"/>
                <a:cs typeface="Arial MT"/>
              </a:rPr>
              <a:t> </a:t>
            </a:r>
            <a:r>
              <a:rPr sz="2200" dirty="0">
                <a:latin typeface="Arial MT"/>
                <a:cs typeface="Arial MT"/>
              </a:rPr>
              <a:t>parallel</a:t>
            </a:r>
            <a:r>
              <a:rPr sz="2200" spc="-70" dirty="0">
                <a:latin typeface="Arial MT"/>
                <a:cs typeface="Arial MT"/>
              </a:rPr>
              <a:t> </a:t>
            </a:r>
            <a:r>
              <a:rPr sz="2200" dirty="0">
                <a:latin typeface="Arial MT"/>
                <a:cs typeface="Arial MT"/>
              </a:rPr>
              <a:t>programs</a:t>
            </a:r>
            <a:r>
              <a:rPr sz="2200" spc="-45" dirty="0">
                <a:latin typeface="Arial MT"/>
                <a:cs typeface="Arial MT"/>
              </a:rPr>
              <a:t> </a:t>
            </a:r>
            <a:r>
              <a:rPr sz="2200" dirty="0">
                <a:latin typeface="Arial MT"/>
                <a:cs typeface="Arial MT"/>
              </a:rPr>
              <a:t>across</a:t>
            </a:r>
            <a:r>
              <a:rPr sz="2200" spc="-65" dirty="0">
                <a:latin typeface="Arial MT"/>
                <a:cs typeface="Arial MT"/>
              </a:rPr>
              <a:t> </a:t>
            </a:r>
            <a:r>
              <a:rPr sz="2200" spc="-10" dirty="0">
                <a:latin typeface="Arial MT"/>
                <a:cs typeface="Arial MT"/>
              </a:rPr>
              <a:t>platforms</a:t>
            </a:r>
            <a:endParaRPr sz="2200">
              <a:latin typeface="Arial MT"/>
              <a:cs typeface="Arial MT"/>
            </a:endParaRPr>
          </a:p>
        </p:txBody>
      </p:sp>
      <p:sp>
        <p:nvSpPr>
          <p:cNvPr id="4" name="object 4"/>
          <p:cNvSpPr txBox="1"/>
          <p:nvPr/>
        </p:nvSpPr>
        <p:spPr>
          <a:xfrm>
            <a:off x="8943593" y="1620392"/>
            <a:ext cx="2232025" cy="177800"/>
          </a:xfrm>
          <a:prstGeom prst="rect">
            <a:avLst/>
          </a:prstGeom>
        </p:spPr>
        <p:txBody>
          <a:bodyPr vert="horz" wrap="square" lIns="0" tIns="12065" rIns="0" bIns="0" rtlCol="0">
            <a:spAutoFit/>
          </a:bodyPr>
          <a:lstStyle/>
          <a:p>
            <a:pPr marL="12700">
              <a:lnSpc>
                <a:spcPct val="100000"/>
              </a:lnSpc>
              <a:spcBef>
                <a:spcPts val="95"/>
              </a:spcBef>
            </a:pPr>
            <a:r>
              <a:rPr sz="1000" dirty="0">
                <a:latin typeface="Arial MT"/>
                <a:cs typeface="Arial MT"/>
              </a:rPr>
              <a:t>MPI_INIT</a:t>
            </a:r>
            <a:r>
              <a:rPr sz="1000" spc="-20" dirty="0">
                <a:latin typeface="Arial MT"/>
                <a:cs typeface="Arial MT"/>
              </a:rPr>
              <a:t> </a:t>
            </a:r>
            <a:r>
              <a:rPr sz="1000" dirty="0">
                <a:latin typeface="Arial MT"/>
                <a:cs typeface="Arial MT"/>
              </a:rPr>
              <a:t>:</a:t>
            </a:r>
            <a:r>
              <a:rPr sz="1000" spc="-30" dirty="0">
                <a:latin typeface="Arial MT"/>
                <a:cs typeface="Arial MT"/>
              </a:rPr>
              <a:t> </a:t>
            </a:r>
            <a:r>
              <a:rPr sz="1000" dirty="0">
                <a:latin typeface="Arial MT"/>
                <a:cs typeface="Arial MT"/>
              </a:rPr>
              <a:t>Initiate</a:t>
            </a:r>
            <a:r>
              <a:rPr sz="1000" spc="-35" dirty="0">
                <a:latin typeface="Arial MT"/>
                <a:cs typeface="Arial MT"/>
              </a:rPr>
              <a:t> </a:t>
            </a:r>
            <a:r>
              <a:rPr sz="1000" dirty="0">
                <a:latin typeface="Arial MT"/>
                <a:cs typeface="Arial MT"/>
              </a:rPr>
              <a:t>an</a:t>
            </a:r>
            <a:r>
              <a:rPr sz="1000" spc="-35" dirty="0">
                <a:latin typeface="Arial MT"/>
                <a:cs typeface="Arial MT"/>
              </a:rPr>
              <a:t> </a:t>
            </a:r>
            <a:r>
              <a:rPr sz="1000" dirty="0">
                <a:latin typeface="Arial MT"/>
                <a:cs typeface="Arial MT"/>
              </a:rPr>
              <a:t>MPI</a:t>
            </a:r>
            <a:r>
              <a:rPr sz="1000" spc="-20" dirty="0">
                <a:latin typeface="Arial MT"/>
                <a:cs typeface="Arial MT"/>
              </a:rPr>
              <a:t> </a:t>
            </a:r>
            <a:r>
              <a:rPr sz="1000" spc="-10" dirty="0">
                <a:latin typeface="Arial MT"/>
                <a:cs typeface="Arial MT"/>
              </a:rPr>
              <a:t>computation.</a:t>
            </a:r>
            <a:endParaRPr sz="1000" dirty="0">
              <a:latin typeface="Arial MT"/>
              <a:cs typeface="Arial MT"/>
            </a:endParaRPr>
          </a:p>
        </p:txBody>
      </p:sp>
      <p:sp>
        <p:nvSpPr>
          <p:cNvPr id="5" name="object 5"/>
          <p:cNvSpPr txBox="1"/>
          <p:nvPr/>
        </p:nvSpPr>
        <p:spPr>
          <a:xfrm>
            <a:off x="8943593" y="1772792"/>
            <a:ext cx="3063240" cy="787400"/>
          </a:xfrm>
          <a:prstGeom prst="rect">
            <a:avLst/>
          </a:prstGeom>
        </p:spPr>
        <p:txBody>
          <a:bodyPr vert="horz" wrap="square" lIns="0" tIns="12065" rIns="0" bIns="0" rtlCol="0">
            <a:spAutoFit/>
          </a:bodyPr>
          <a:lstStyle/>
          <a:p>
            <a:pPr marL="12700" marR="5080">
              <a:lnSpc>
                <a:spcPct val="100000"/>
              </a:lnSpc>
              <a:spcBef>
                <a:spcPts val="95"/>
              </a:spcBef>
            </a:pPr>
            <a:r>
              <a:rPr sz="1000" dirty="0">
                <a:latin typeface="Arial MT"/>
                <a:cs typeface="Arial MT"/>
              </a:rPr>
              <a:t>MPI_FINALIZE</a:t>
            </a:r>
            <a:r>
              <a:rPr sz="1000" spc="-20" dirty="0">
                <a:latin typeface="Arial MT"/>
                <a:cs typeface="Arial MT"/>
              </a:rPr>
              <a:t> </a:t>
            </a:r>
            <a:r>
              <a:rPr sz="1000" dirty="0">
                <a:latin typeface="Arial MT"/>
                <a:cs typeface="Arial MT"/>
              </a:rPr>
              <a:t>:</a:t>
            </a:r>
            <a:r>
              <a:rPr sz="1000" spc="-25" dirty="0">
                <a:latin typeface="Arial MT"/>
                <a:cs typeface="Arial MT"/>
              </a:rPr>
              <a:t> </a:t>
            </a:r>
            <a:r>
              <a:rPr sz="1000" dirty="0">
                <a:latin typeface="Arial MT"/>
                <a:cs typeface="Arial MT"/>
              </a:rPr>
              <a:t>Terminate</a:t>
            </a:r>
            <a:r>
              <a:rPr sz="1000" spc="-50" dirty="0">
                <a:latin typeface="Arial MT"/>
                <a:cs typeface="Arial MT"/>
              </a:rPr>
              <a:t> </a:t>
            </a:r>
            <a:r>
              <a:rPr sz="1000" dirty="0">
                <a:latin typeface="Arial MT"/>
                <a:cs typeface="Arial MT"/>
              </a:rPr>
              <a:t>a</a:t>
            </a:r>
            <a:r>
              <a:rPr sz="1000" spc="-25" dirty="0">
                <a:latin typeface="Arial MT"/>
                <a:cs typeface="Arial MT"/>
              </a:rPr>
              <a:t> </a:t>
            </a:r>
            <a:r>
              <a:rPr sz="1000" spc="-10" dirty="0">
                <a:latin typeface="Arial MT"/>
                <a:cs typeface="Arial MT"/>
              </a:rPr>
              <a:t>computation. MPI_COMM_SIZE</a:t>
            </a:r>
            <a:r>
              <a:rPr sz="1000" spc="10" dirty="0">
                <a:latin typeface="Arial MT"/>
                <a:cs typeface="Arial MT"/>
              </a:rPr>
              <a:t> </a:t>
            </a:r>
            <a:r>
              <a:rPr sz="1000" dirty="0">
                <a:latin typeface="Arial MT"/>
                <a:cs typeface="Arial MT"/>
              </a:rPr>
              <a:t>:</a:t>
            </a:r>
            <a:r>
              <a:rPr sz="1000" spc="-10" dirty="0">
                <a:latin typeface="Arial MT"/>
                <a:cs typeface="Arial MT"/>
              </a:rPr>
              <a:t> </a:t>
            </a:r>
            <a:r>
              <a:rPr sz="1000" dirty="0">
                <a:latin typeface="Arial MT"/>
                <a:cs typeface="Arial MT"/>
              </a:rPr>
              <a:t>Determine</a:t>
            </a:r>
            <a:r>
              <a:rPr sz="1000" spc="-15" dirty="0">
                <a:latin typeface="Arial MT"/>
                <a:cs typeface="Arial MT"/>
              </a:rPr>
              <a:t> </a:t>
            </a:r>
            <a:r>
              <a:rPr sz="1000" dirty="0">
                <a:latin typeface="Arial MT"/>
                <a:cs typeface="Arial MT"/>
              </a:rPr>
              <a:t>number</a:t>
            </a:r>
            <a:r>
              <a:rPr sz="1000" spc="-25" dirty="0">
                <a:latin typeface="Arial MT"/>
                <a:cs typeface="Arial MT"/>
              </a:rPr>
              <a:t> </a:t>
            </a:r>
            <a:r>
              <a:rPr sz="1000" dirty="0">
                <a:latin typeface="Arial MT"/>
                <a:cs typeface="Arial MT"/>
              </a:rPr>
              <a:t>of</a:t>
            </a:r>
            <a:r>
              <a:rPr sz="1000" spc="-25" dirty="0">
                <a:latin typeface="Arial MT"/>
                <a:cs typeface="Arial MT"/>
              </a:rPr>
              <a:t> </a:t>
            </a:r>
            <a:r>
              <a:rPr sz="1000" spc="-10" dirty="0">
                <a:latin typeface="Arial MT"/>
                <a:cs typeface="Arial MT"/>
              </a:rPr>
              <a:t>processes. MPI_COMM_RANK</a:t>
            </a:r>
            <a:r>
              <a:rPr sz="1000" spc="20" dirty="0">
                <a:latin typeface="Arial MT"/>
                <a:cs typeface="Arial MT"/>
              </a:rPr>
              <a:t> </a:t>
            </a:r>
            <a:r>
              <a:rPr sz="1000" dirty="0">
                <a:latin typeface="Arial MT"/>
                <a:cs typeface="Arial MT"/>
              </a:rPr>
              <a:t>:</a:t>
            </a:r>
            <a:r>
              <a:rPr sz="1000" spc="-5" dirty="0">
                <a:latin typeface="Arial MT"/>
                <a:cs typeface="Arial MT"/>
              </a:rPr>
              <a:t> </a:t>
            </a:r>
            <a:r>
              <a:rPr sz="1000" dirty="0">
                <a:latin typeface="Arial MT"/>
                <a:cs typeface="Arial MT"/>
              </a:rPr>
              <a:t>Determine</a:t>
            </a:r>
            <a:r>
              <a:rPr sz="1000" spc="-25" dirty="0">
                <a:latin typeface="Arial MT"/>
                <a:cs typeface="Arial MT"/>
              </a:rPr>
              <a:t> </a:t>
            </a:r>
            <a:r>
              <a:rPr sz="1000" dirty="0">
                <a:latin typeface="Arial MT"/>
                <a:cs typeface="Arial MT"/>
              </a:rPr>
              <a:t>my</a:t>
            </a:r>
            <a:r>
              <a:rPr sz="1000" spc="-10" dirty="0">
                <a:latin typeface="Arial MT"/>
                <a:cs typeface="Arial MT"/>
              </a:rPr>
              <a:t> </a:t>
            </a:r>
            <a:r>
              <a:rPr sz="1000" dirty="0">
                <a:latin typeface="Arial MT"/>
                <a:cs typeface="Arial MT"/>
              </a:rPr>
              <a:t>process</a:t>
            </a:r>
            <a:r>
              <a:rPr sz="1000" spc="-25" dirty="0">
                <a:latin typeface="Arial MT"/>
                <a:cs typeface="Arial MT"/>
              </a:rPr>
              <a:t> </a:t>
            </a:r>
            <a:r>
              <a:rPr sz="1000" spc="-10" dirty="0">
                <a:latin typeface="Arial MT"/>
                <a:cs typeface="Arial MT"/>
              </a:rPr>
              <a:t>identifier. </a:t>
            </a:r>
            <a:r>
              <a:rPr sz="1000" dirty="0">
                <a:latin typeface="Arial MT"/>
                <a:cs typeface="Arial MT"/>
              </a:rPr>
              <a:t>MPI_SEND</a:t>
            </a:r>
            <a:r>
              <a:rPr sz="1000" spc="-5" dirty="0">
                <a:latin typeface="Arial MT"/>
                <a:cs typeface="Arial MT"/>
              </a:rPr>
              <a:t> </a:t>
            </a:r>
            <a:r>
              <a:rPr sz="1000" dirty="0">
                <a:latin typeface="Arial MT"/>
                <a:cs typeface="Arial MT"/>
              </a:rPr>
              <a:t>:</a:t>
            </a:r>
            <a:r>
              <a:rPr sz="1000" spc="-20" dirty="0">
                <a:latin typeface="Arial MT"/>
                <a:cs typeface="Arial MT"/>
              </a:rPr>
              <a:t> </a:t>
            </a:r>
            <a:r>
              <a:rPr sz="1000" dirty="0">
                <a:latin typeface="Arial MT"/>
                <a:cs typeface="Arial MT"/>
              </a:rPr>
              <a:t>Send</a:t>
            </a:r>
            <a:r>
              <a:rPr sz="1000" spc="-40" dirty="0">
                <a:latin typeface="Arial MT"/>
                <a:cs typeface="Arial MT"/>
              </a:rPr>
              <a:t> </a:t>
            </a:r>
            <a:r>
              <a:rPr sz="1000" dirty="0">
                <a:latin typeface="Arial MT"/>
                <a:cs typeface="Arial MT"/>
              </a:rPr>
              <a:t>a</a:t>
            </a:r>
            <a:r>
              <a:rPr sz="1000" spc="-20" dirty="0">
                <a:latin typeface="Arial MT"/>
                <a:cs typeface="Arial MT"/>
              </a:rPr>
              <a:t> </a:t>
            </a:r>
            <a:r>
              <a:rPr sz="1000" spc="-10" dirty="0">
                <a:latin typeface="Arial MT"/>
                <a:cs typeface="Arial MT"/>
              </a:rPr>
              <a:t>message.</a:t>
            </a:r>
            <a:endParaRPr sz="1000" dirty="0">
              <a:latin typeface="Arial MT"/>
              <a:cs typeface="Arial MT"/>
            </a:endParaRPr>
          </a:p>
          <a:p>
            <a:pPr marL="12700">
              <a:lnSpc>
                <a:spcPct val="100000"/>
              </a:lnSpc>
            </a:pPr>
            <a:r>
              <a:rPr sz="1000" dirty="0">
                <a:latin typeface="Arial MT"/>
                <a:cs typeface="Arial MT"/>
              </a:rPr>
              <a:t>MPI_RECV</a:t>
            </a:r>
            <a:r>
              <a:rPr sz="1000" spc="-15" dirty="0">
                <a:latin typeface="Arial MT"/>
                <a:cs typeface="Arial MT"/>
              </a:rPr>
              <a:t> </a:t>
            </a:r>
            <a:r>
              <a:rPr sz="1000" dirty="0">
                <a:latin typeface="Arial MT"/>
                <a:cs typeface="Arial MT"/>
              </a:rPr>
              <a:t>:</a:t>
            </a:r>
            <a:r>
              <a:rPr sz="1000" spc="-25" dirty="0">
                <a:latin typeface="Arial MT"/>
                <a:cs typeface="Arial MT"/>
              </a:rPr>
              <a:t> </a:t>
            </a:r>
            <a:r>
              <a:rPr sz="1000" dirty="0">
                <a:latin typeface="Arial MT"/>
                <a:cs typeface="Arial MT"/>
              </a:rPr>
              <a:t>Receive</a:t>
            </a:r>
            <a:r>
              <a:rPr sz="1000" spc="-20" dirty="0">
                <a:latin typeface="Arial MT"/>
                <a:cs typeface="Arial MT"/>
              </a:rPr>
              <a:t> </a:t>
            </a:r>
            <a:r>
              <a:rPr sz="1000" dirty="0">
                <a:latin typeface="Arial MT"/>
                <a:cs typeface="Arial MT"/>
              </a:rPr>
              <a:t>a</a:t>
            </a:r>
            <a:r>
              <a:rPr sz="1000" spc="-45" dirty="0">
                <a:latin typeface="Arial MT"/>
                <a:cs typeface="Arial MT"/>
              </a:rPr>
              <a:t> </a:t>
            </a:r>
            <a:r>
              <a:rPr sz="1000" spc="-10" dirty="0">
                <a:latin typeface="Arial MT"/>
                <a:cs typeface="Arial MT"/>
              </a:rPr>
              <a:t>message.</a:t>
            </a:r>
            <a:endParaRPr sz="1000" dirty="0">
              <a:latin typeface="Arial MT"/>
              <a:cs typeface="Arial MT"/>
            </a:endParaRPr>
          </a:p>
        </p:txBody>
      </p:sp>
      <mc:AlternateContent xmlns:mc="http://schemas.openxmlformats.org/markup-compatibility/2006">
        <mc:Choice xmlns:p14="http://schemas.microsoft.com/office/powerpoint/2010/main" Requires="p14">
          <p:contentPart p14:bwMode="auto" r:id="rId2">
            <p14:nvContentPartPr>
              <p14:cNvPr id="6" name="Ink 5">
                <a:extLst>
                  <a:ext uri="{FF2B5EF4-FFF2-40B4-BE49-F238E27FC236}">
                    <a16:creationId xmlns:a16="http://schemas.microsoft.com/office/drawing/2014/main" id="{A76F2F3D-E3AD-338D-7CEA-1AAE65767721}"/>
                  </a:ext>
                </a:extLst>
              </p14:cNvPr>
              <p14:cNvContentPartPr/>
              <p14:nvPr/>
            </p14:nvContentPartPr>
            <p14:xfrm>
              <a:off x="1143000" y="1428840"/>
              <a:ext cx="10733760" cy="4340160"/>
            </p14:xfrm>
          </p:contentPart>
        </mc:Choice>
        <mc:Fallback>
          <p:pic>
            <p:nvPicPr>
              <p:cNvPr id="6" name="Ink 5">
                <a:extLst>
                  <a:ext uri="{FF2B5EF4-FFF2-40B4-BE49-F238E27FC236}">
                    <a16:creationId xmlns:a16="http://schemas.microsoft.com/office/drawing/2014/main" id="{A76F2F3D-E3AD-338D-7CEA-1AAE65767721}"/>
                  </a:ext>
                </a:extLst>
              </p:cNvPr>
              <p:cNvPicPr/>
              <p:nvPr/>
            </p:nvPicPr>
            <p:blipFill>
              <a:blip r:embed="rId3"/>
              <a:stretch>
                <a:fillRect/>
              </a:stretch>
            </p:blipFill>
            <p:spPr>
              <a:xfrm>
                <a:off x="1133640" y="1419480"/>
                <a:ext cx="10752480" cy="4358880"/>
              </a:xfrm>
              <a:prstGeom prst="rect">
                <a:avLst/>
              </a:prstGeom>
            </p:spPr>
          </p:pic>
        </mc:Fallback>
      </mc:AlternateContent>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dirty="0"/>
              <a:t>Data</a:t>
            </a:r>
            <a:r>
              <a:rPr spc="-15" dirty="0"/>
              <a:t> </a:t>
            </a:r>
            <a:r>
              <a:rPr spc="-20" dirty="0"/>
              <a:t>types</a:t>
            </a:r>
          </a:p>
        </p:txBody>
      </p:sp>
      <p:pic>
        <p:nvPicPr>
          <p:cNvPr id="3" name="object 3"/>
          <p:cNvPicPr/>
          <p:nvPr/>
        </p:nvPicPr>
        <p:blipFill>
          <a:blip r:embed="rId2" cstate="print"/>
          <a:stretch>
            <a:fillRect/>
          </a:stretch>
        </p:blipFill>
        <p:spPr>
          <a:xfrm>
            <a:off x="3358896" y="920496"/>
            <a:ext cx="5832348" cy="5364480"/>
          </a:xfrm>
          <a:prstGeom prst="rect">
            <a:avLst/>
          </a:prstGeom>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10" dirty="0"/>
              <a:t>Communication</a:t>
            </a:r>
          </a:p>
        </p:txBody>
      </p:sp>
      <p:grpSp>
        <p:nvGrpSpPr>
          <p:cNvPr id="3" name="object 3"/>
          <p:cNvGrpSpPr/>
          <p:nvPr/>
        </p:nvGrpSpPr>
        <p:grpSpPr>
          <a:xfrm>
            <a:off x="2496311" y="1267967"/>
            <a:ext cx="6985000" cy="3098800"/>
            <a:chOff x="2496311" y="1267967"/>
            <a:chExt cx="6985000" cy="3098800"/>
          </a:xfrm>
        </p:grpSpPr>
        <p:pic>
          <p:nvPicPr>
            <p:cNvPr id="4" name="object 4"/>
            <p:cNvPicPr/>
            <p:nvPr/>
          </p:nvPicPr>
          <p:blipFill>
            <a:blip r:embed="rId2" cstate="print"/>
            <a:stretch>
              <a:fillRect/>
            </a:stretch>
          </p:blipFill>
          <p:spPr>
            <a:xfrm>
              <a:off x="2496311" y="1267967"/>
              <a:ext cx="6984492" cy="2481072"/>
            </a:xfrm>
            <a:prstGeom prst="rect">
              <a:avLst/>
            </a:prstGeom>
          </p:spPr>
        </p:pic>
        <p:pic>
          <p:nvPicPr>
            <p:cNvPr id="5" name="object 5"/>
            <p:cNvPicPr/>
            <p:nvPr/>
          </p:nvPicPr>
          <p:blipFill>
            <a:blip r:embed="rId3" cstate="print"/>
            <a:stretch>
              <a:fillRect/>
            </a:stretch>
          </p:blipFill>
          <p:spPr>
            <a:xfrm>
              <a:off x="3268979" y="3380232"/>
              <a:ext cx="6137148" cy="986027"/>
            </a:xfrm>
            <a:prstGeom prst="rect">
              <a:avLst/>
            </a:prstGeom>
          </p:spPr>
        </p:pic>
      </p:grpSp>
      <p:pic>
        <p:nvPicPr>
          <p:cNvPr id="6" name="object 6"/>
          <p:cNvPicPr/>
          <p:nvPr/>
        </p:nvPicPr>
        <p:blipFill>
          <a:blip r:embed="rId4" cstate="print"/>
          <a:stretch>
            <a:fillRect/>
          </a:stretch>
        </p:blipFill>
        <p:spPr>
          <a:xfrm>
            <a:off x="2063495" y="4507991"/>
            <a:ext cx="2304287" cy="1511808"/>
          </a:xfrm>
          <a:prstGeom prst="rect">
            <a:avLst/>
          </a:prstGeom>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dirty="0"/>
              <a:t>Message</a:t>
            </a:r>
            <a:r>
              <a:rPr spc="-15" dirty="0"/>
              <a:t> </a:t>
            </a:r>
            <a:r>
              <a:rPr spc="-10" dirty="0"/>
              <a:t>matching</a:t>
            </a:r>
          </a:p>
        </p:txBody>
      </p:sp>
      <p:grpSp>
        <p:nvGrpSpPr>
          <p:cNvPr id="3" name="object 3"/>
          <p:cNvGrpSpPr/>
          <p:nvPr/>
        </p:nvGrpSpPr>
        <p:grpSpPr>
          <a:xfrm>
            <a:off x="2135123" y="1412747"/>
            <a:ext cx="8045450" cy="4499610"/>
            <a:chOff x="2135123" y="1412747"/>
            <a:chExt cx="8045450" cy="4499610"/>
          </a:xfrm>
        </p:grpSpPr>
        <p:pic>
          <p:nvPicPr>
            <p:cNvPr id="4" name="object 4"/>
            <p:cNvPicPr/>
            <p:nvPr/>
          </p:nvPicPr>
          <p:blipFill>
            <a:blip r:embed="rId2" cstate="print"/>
            <a:stretch>
              <a:fillRect/>
            </a:stretch>
          </p:blipFill>
          <p:spPr>
            <a:xfrm>
              <a:off x="2135123" y="1412747"/>
              <a:ext cx="8045196" cy="720851"/>
            </a:xfrm>
            <a:prstGeom prst="rect">
              <a:avLst/>
            </a:prstGeom>
          </p:spPr>
        </p:pic>
        <p:pic>
          <p:nvPicPr>
            <p:cNvPr id="5" name="object 5"/>
            <p:cNvPicPr/>
            <p:nvPr/>
          </p:nvPicPr>
          <p:blipFill>
            <a:blip r:embed="rId3" cstate="print"/>
            <a:stretch>
              <a:fillRect/>
            </a:stretch>
          </p:blipFill>
          <p:spPr>
            <a:xfrm>
              <a:off x="2208275" y="4724400"/>
              <a:ext cx="7775448" cy="656844"/>
            </a:xfrm>
            <a:prstGeom prst="rect">
              <a:avLst/>
            </a:prstGeom>
          </p:spPr>
        </p:pic>
        <p:sp>
          <p:nvSpPr>
            <p:cNvPr id="6" name="object 6"/>
            <p:cNvSpPr/>
            <p:nvPr/>
          </p:nvSpPr>
          <p:spPr>
            <a:xfrm>
              <a:off x="3287267" y="1700783"/>
              <a:ext cx="1369060" cy="4206240"/>
            </a:xfrm>
            <a:custGeom>
              <a:avLst/>
              <a:gdLst/>
              <a:ahLst/>
              <a:cxnLst/>
              <a:rect l="l" t="t" r="r" b="b"/>
              <a:pathLst>
                <a:path w="1369060" h="4206240">
                  <a:moveTo>
                    <a:pt x="0" y="410717"/>
                  </a:moveTo>
                  <a:lnTo>
                    <a:pt x="9908" y="340681"/>
                  </a:lnTo>
                  <a:lnTo>
                    <a:pt x="38540" y="274484"/>
                  </a:lnTo>
                  <a:lnTo>
                    <a:pt x="84251" y="213115"/>
                  </a:lnTo>
                  <a:lnTo>
                    <a:pt x="112999" y="184549"/>
                  </a:lnTo>
                  <a:lnTo>
                    <a:pt x="145401" y="157559"/>
                  </a:lnTo>
                  <a:lnTo>
                    <a:pt x="181251" y="132269"/>
                  </a:lnTo>
                  <a:lnTo>
                    <a:pt x="220345" y="108803"/>
                  </a:lnTo>
                  <a:lnTo>
                    <a:pt x="262477" y="87283"/>
                  </a:lnTo>
                  <a:lnTo>
                    <a:pt x="307443" y="67833"/>
                  </a:lnTo>
                  <a:lnTo>
                    <a:pt x="355036" y="50576"/>
                  </a:lnTo>
                  <a:lnTo>
                    <a:pt x="405051" y="35636"/>
                  </a:lnTo>
                  <a:lnTo>
                    <a:pt x="457283" y="23136"/>
                  </a:lnTo>
                  <a:lnTo>
                    <a:pt x="511527" y="13199"/>
                  </a:lnTo>
                  <a:lnTo>
                    <a:pt x="567577" y="5948"/>
                  </a:lnTo>
                  <a:lnTo>
                    <a:pt x="625228" y="1507"/>
                  </a:lnTo>
                  <a:lnTo>
                    <a:pt x="684276" y="0"/>
                  </a:lnTo>
                  <a:lnTo>
                    <a:pt x="743323" y="1507"/>
                  </a:lnTo>
                  <a:lnTo>
                    <a:pt x="800974" y="5948"/>
                  </a:lnTo>
                  <a:lnTo>
                    <a:pt x="857024" y="13199"/>
                  </a:lnTo>
                  <a:lnTo>
                    <a:pt x="911268" y="23136"/>
                  </a:lnTo>
                  <a:lnTo>
                    <a:pt x="963500" y="35636"/>
                  </a:lnTo>
                  <a:lnTo>
                    <a:pt x="1013515" y="50576"/>
                  </a:lnTo>
                  <a:lnTo>
                    <a:pt x="1061108" y="67833"/>
                  </a:lnTo>
                  <a:lnTo>
                    <a:pt x="1106074" y="87283"/>
                  </a:lnTo>
                  <a:lnTo>
                    <a:pt x="1148206" y="108803"/>
                  </a:lnTo>
                  <a:lnTo>
                    <a:pt x="1187300" y="132269"/>
                  </a:lnTo>
                  <a:lnTo>
                    <a:pt x="1223150" y="157559"/>
                  </a:lnTo>
                  <a:lnTo>
                    <a:pt x="1255552" y="184549"/>
                  </a:lnTo>
                  <a:lnTo>
                    <a:pt x="1284300" y="213115"/>
                  </a:lnTo>
                  <a:lnTo>
                    <a:pt x="1309188" y="243135"/>
                  </a:lnTo>
                  <a:lnTo>
                    <a:pt x="1346565" y="307041"/>
                  </a:lnTo>
                  <a:lnTo>
                    <a:pt x="1366040" y="375281"/>
                  </a:lnTo>
                  <a:lnTo>
                    <a:pt x="1368552" y="410717"/>
                  </a:lnTo>
                  <a:lnTo>
                    <a:pt x="1366040" y="446154"/>
                  </a:lnTo>
                  <a:lnTo>
                    <a:pt x="1346565" y="514394"/>
                  </a:lnTo>
                  <a:lnTo>
                    <a:pt x="1309188" y="578300"/>
                  </a:lnTo>
                  <a:lnTo>
                    <a:pt x="1284300" y="608320"/>
                  </a:lnTo>
                  <a:lnTo>
                    <a:pt x="1255552" y="636886"/>
                  </a:lnTo>
                  <a:lnTo>
                    <a:pt x="1223150" y="663876"/>
                  </a:lnTo>
                  <a:lnTo>
                    <a:pt x="1187300" y="689166"/>
                  </a:lnTo>
                  <a:lnTo>
                    <a:pt x="1148206" y="712632"/>
                  </a:lnTo>
                  <a:lnTo>
                    <a:pt x="1106074" y="734152"/>
                  </a:lnTo>
                  <a:lnTo>
                    <a:pt x="1061108" y="753602"/>
                  </a:lnTo>
                  <a:lnTo>
                    <a:pt x="1013515" y="770859"/>
                  </a:lnTo>
                  <a:lnTo>
                    <a:pt x="963500" y="785799"/>
                  </a:lnTo>
                  <a:lnTo>
                    <a:pt x="911268" y="798299"/>
                  </a:lnTo>
                  <a:lnTo>
                    <a:pt x="857024" y="808236"/>
                  </a:lnTo>
                  <a:lnTo>
                    <a:pt x="800974" y="815487"/>
                  </a:lnTo>
                  <a:lnTo>
                    <a:pt x="743323" y="819928"/>
                  </a:lnTo>
                  <a:lnTo>
                    <a:pt x="684276" y="821436"/>
                  </a:lnTo>
                  <a:lnTo>
                    <a:pt x="625228" y="819928"/>
                  </a:lnTo>
                  <a:lnTo>
                    <a:pt x="567577" y="815487"/>
                  </a:lnTo>
                  <a:lnTo>
                    <a:pt x="511527" y="808236"/>
                  </a:lnTo>
                  <a:lnTo>
                    <a:pt x="457283" y="798299"/>
                  </a:lnTo>
                  <a:lnTo>
                    <a:pt x="405051" y="785799"/>
                  </a:lnTo>
                  <a:lnTo>
                    <a:pt x="355036" y="770859"/>
                  </a:lnTo>
                  <a:lnTo>
                    <a:pt x="307443" y="753602"/>
                  </a:lnTo>
                  <a:lnTo>
                    <a:pt x="262477" y="734152"/>
                  </a:lnTo>
                  <a:lnTo>
                    <a:pt x="220345" y="712632"/>
                  </a:lnTo>
                  <a:lnTo>
                    <a:pt x="181251" y="689166"/>
                  </a:lnTo>
                  <a:lnTo>
                    <a:pt x="145401" y="663876"/>
                  </a:lnTo>
                  <a:lnTo>
                    <a:pt x="112999" y="636886"/>
                  </a:lnTo>
                  <a:lnTo>
                    <a:pt x="84251" y="608320"/>
                  </a:lnTo>
                  <a:lnTo>
                    <a:pt x="59363" y="578300"/>
                  </a:lnTo>
                  <a:lnTo>
                    <a:pt x="21986" y="514394"/>
                  </a:lnTo>
                  <a:lnTo>
                    <a:pt x="2511" y="446154"/>
                  </a:lnTo>
                  <a:lnTo>
                    <a:pt x="0" y="410717"/>
                  </a:lnTo>
                  <a:close/>
                </a:path>
                <a:path w="1369060" h="4206240">
                  <a:moveTo>
                    <a:pt x="0" y="3794759"/>
                  </a:moveTo>
                  <a:lnTo>
                    <a:pt x="9908" y="3724603"/>
                  </a:lnTo>
                  <a:lnTo>
                    <a:pt x="38540" y="3658289"/>
                  </a:lnTo>
                  <a:lnTo>
                    <a:pt x="84251" y="3596808"/>
                  </a:lnTo>
                  <a:lnTo>
                    <a:pt x="112999" y="3568189"/>
                  </a:lnTo>
                  <a:lnTo>
                    <a:pt x="145401" y="3541148"/>
                  </a:lnTo>
                  <a:lnTo>
                    <a:pt x="181251" y="3515810"/>
                  </a:lnTo>
                  <a:lnTo>
                    <a:pt x="220345" y="3492299"/>
                  </a:lnTo>
                  <a:lnTo>
                    <a:pt x="262477" y="3470737"/>
                  </a:lnTo>
                  <a:lnTo>
                    <a:pt x="307443" y="3451249"/>
                  </a:lnTo>
                  <a:lnTo>
                    <a:pt x="355036" y="3433958"/>
                  </a:lnTo>
                  <a:lnTo>
                    <a:pt x="405051" y="3418988"/>
                  </a:lnTo>
                  <a:lnTo>
                    <a:pt x="457283" y="3406463"/>
                  </a:lnTo>
                  <a:lnTo>
                    <a:pt x="511527" y="3396506"/>
                  </a:lnTo>
                  <a:lnTo>
                    <a:pt x="567577" y="3389240"/>
                  </a:lnTo>
                  <a:lnTo>
                    <a:pt x="625228" y="3384790"/>
                  </a:lnTo>
                  <a:lnTo>
                    <a:pt x="684276" y="3383279"/>
                  </a:lnTo>
                  <a:lnTo>
                    <a:pt x="743323" y="3384790"/>
                  </a:lnTo>
                  <a:lnTo>
                    <a:pt x="800974" y="3389240"/>
                  </a:lnTo>
                  <a:lnTo>
                    <a:pt x="857024" y="3396506"/>
                  </a:lnTo>
                  <a:lnTo>
                    <a:pt x="911268" y="3406463"/>
                  </a:lnTo>
                  <a:lnTo>
                    <a:pt x="963500" y="3418988"/>
                  </a:lnTo>
                  <a:lnTo>
                    <a:pt x="1013515" y="3433958"/>
                  </a:lnTo>
                  <a:lnTo>
                    <a:pt x="1061108" y="3451249"/>
                  </a:lnTo>
                  <a:lnTo>
                    <a:pt x="1106074" y="3470737"/>
                  </a:lnTo>
                  <a:lnTo>
                    <a:pt x="1148206" y="3492299"/>
                  </a:lnTo>
                  <a:lnTo>
                    <a:pt x="1187300" y="3515810"/>
                  </a:lnTo>
                  <a:lnTo>
                    <a:pt x="1223150" y="3541148"/>
                  </a:lnTo>
                  <a:lnTo>
                    <a:pt x="1255552" y="3568189"/>
                  </a:lnTo>
                  <a:lnTo>
                    <a:pt x="1284300" y="3596808"/>
                  </a:lnTo>
                  <a:lnTo>
                    <a:pt x="1309188" y="3626883"/>
                  </a:lnTo>
                  <a:lnTo>
                    <a:pt x="1346565" y="3690904"/>
                  </a:lnTo>
                  <a:lnTo>
                    <a:pt x="1366040" y="3759263"/>
                  </a:lnTo>
                  <a:lnTo>
                    <a:pt x="1368552" y="3794759"/>
                  </a:lnTo>
                  <a:lnTo>
                    <a:pt x="1366040" y="3830264"/>
                  </a:lnTo>
                  <a:lnTo>
                    <a:pt x="1346565" y="3898632"/>
                  </a:lnTo>
                  <a:lnTo>
                    <a:pt x="1309188" y="3962658"/>
                  </a:lnTo>
                  <a:lnTo>
                    <a:pt x="1284300" y="3992733"/>
                  </a:lnTo>
                  <a:lnTo>
                    <a:pt x="1255552" y="4021353"/>
                  </a:lnTo>
                  <a:lnTo>
                    <a:pt x="1223150" y="4048392"/>
                  </a:lnTo>
                  <a:lnTo>
                    <a:pt x="1187300" y="4073729"/>
                  </a:lnTo>
                  <a:lnTo>
                    <a:pt x="1148206" y="4097238"/>
                  </a:lnTo>
                  <a:lnTo>
                    <a:pt x="1106074" y="4118798"/>
                  </a:lnTo>
                  <a:lnTo>
                    <a:pt x="1061108" y="4138283"/>
                  </a:lnTo>
                  <a:lnTo>
                    <a:pt x="1013515" y="4155571"/>
                  </a:lnTo>
                  <a:lnTo>
                    <a:pt x="963500" y="4170539"/>
                  </a:lnTo>
                  <a:lnTo>
                    <a:pt x="911268" y="4183062"/>
                  </a:lnTo>
                  <a:lnTo>
                    <a:pt x="857024" y="4193017"/>
                  </a:lnTo>
                  <a:lnTo>
                    <a:pt x="800974" y="4200280"/>
                  </a:lnTo>
                  <a:lnTo>
                    <a:pt x="743323" y="4204729"/>
                  </a:lnTo>
                  <a:lnTo>
                    <a:pt x="684276" y="4206240"/>
                  </a:lnTo>
                  <a:lnTo>
                    <a:pt x="625228" y="4204729"/>
                  </a:lnTo>
                  <a:lnTo>
                    <a:pt x="567577" y="4200280"/>
                  </a:lnTo>
                  <a:lnTo>
                    <a:pt x="511527" y="4193017"/>
                  </a:lnTo>
                  <a:lnTo>
                    <a:pt x="457283" y="4183062"/>
                  </a:lnTo>
                  <a:lnTo>
                    <a:pt x="405051" y="4170539"/>
                  </a:lnTo>
                  <a:lnTo>
                    <a:pt x="355036" y="4155571"/>
                  </a:lnTo>
                  <a:lnTo>
                    <a:pt x="307443" y="4138283"/>
                  </a:lnTo>
                  <a:lnTo>
                    <a:pt x="262477" y="4118798"/>
                  </a:lnTo>
                  <a:lnTo>
                    <a:pt x="220345" y="4097238"/>
                  </a:lnTo>
                  <a:lnTo>
                    <a:pt x="181251" y="4073729"/>
                  </a:lnTo>
                  <a:lnTo>
                    <a:pt x="145401" y="4048392"/>
                  </a:lnTo>
                  <a:lnTo>
                    <a:pt x="112999" y="4021353"/>
                  </a:lnTo>
                  <a:lnTo>
                    <a:pt x="84251" y="3992733"/>
                  </a:lnTo>
                  <a:lnTo>
                    <a:pt x="59363" y="3962658"/>
                  </a:lnTo>
                  <a:lnTo>
                    <a:pt x="21986" y="3898632"/>
                  </a:lnTo>
                  <a:lnTo>
                    <a:pt x="2511" y="3830264"/>
                  </a:lnTo>
                  <a:lnTo>
                    <a:pt x="0" y="3794759"/>
                  </a:lnTo>
                  <a:close/>
                </a:path>
              </a:pathLst>
            </a:custGeom>
            <a:ln w="9144">
              <a:solidFill>
                <a:srgbClr val="0066FF"/>
              </a:solidFill>
            </a:ln>
          </p:spPr>
          <p:txBody>
            <a:bodyPr wrap="square" lIns="0" tIns="0" rIns="0" bIns="0" rtlCol="0"/>
            <a:lstStyle/>
            <a:p>
              <a:endParaRPr/>
            </a:p>
          </p:txBody>
        </p:sp>
        <p:sp>
          <p:nvSpPr>
            <p:cNvPr id="7" name="object 7"/>
            <p:cNvSpPr/>
            <p:nvPr/>
          </p:nvSpPr>
          <p:spPr>
            <a:xfrm>
              <a:off x="3885564" y="2060447"/>
              <a:ext cx="172085" cy="2881630"/>
            </a:xfrm>
            <a:custGeom>
              <a:avLst/>
              <a:gdLst/>
              <a:ahLst/>
              <a:cxnLst/>
              <a:rect l="l" t="t" r="r" b="b"/>
              <a:pathLst>
                <a:path w="172085" h="2881629">
                  <a:moveTo>
                    <a:pt x="75437" y="2786507"/>
                  </a:moveTo>
                  <a:lnTo>
                    <a:pt x="72389" y="2788285"/>
                  </a:lnTo>
                  <a:lnTo>
                    <a:pt x="69274" y="2790316"/>
                  </a:lnTo>
                  <a:lnTo>
                    <a:pt x="69435" y="2790316"/>
                  </a:lnTo>
                  <a:lnTo>
                    <a:pt x="68452" y="2794000"/>
                  </a:lnTo>
                  <a:lnTo>
                    <a:pt x="70358" y="2797047"/>
                  </a:lnTo>
                  <a:lnTo>
                    <a:pt x="122427" y="2881376"/>
                  </a:lnTo>
                  <a:lnTo>
                    <a:pt x="129269" y="2868929"/>
                  </a:lnTo>
                  <a:lnTo>
                    <a:pt x="115824" y="2868929"/>
                  </a:lnTo>
                  <a:lnTo>
                    <a:pt x="115230" y="2845493"/>
                  </a:lnTo>
                  <a:lnTo>
                    <a:pt x="81152" y="2790316"/>
                  </a:lnTo>
                  <a:lnTo>
                    <a:pt x="79330" y="2787522"/>
                  </a:lnTo>
                  <a:lnTo>
                    <a:pt x="79792" y="2787522"/>
                  </a:lnTo>
                  <a:lnTo>
                    <a:pt x="75437" y="2786507"/>
                  </a:lnTo>
                  <a:close/>
                </a:path>
                <a:path w="172085" h="2881629">
                  <a:moveTo>
                    <a:pt x="115230" y="2845493"/>
                  </a:moveTo>
                  <a:lnTo>
                    <a:pt x="115733" y="2865374"/>
                  </a:lnTo>
                  <a:lnTo>
                    <a:pt x="115824" y="2868929"/>
                  </a:lnTo>
                  <a:lnTo>
                    <a:pt x="128397" y="2868549"/>
                  </a:lnTo>
                  <a:lnTo>
                    <a:pt x="128322" y="2865628"/>
                  </a:lnTo>
                  <a:lnTo>
                    <a:pt x="116586" y="2865628"/>
                  </a:lnTo>
                  <a:lnTo>
                    <a:pt x="121801" y="2856134"/>
                  </a:lnTo>
                  <a:lnTo>
                    <a:pt x="115230" y="2845493"/>
                  </a:lnTo>
                  <a:close/>
                </a:path>
                <a:path w="172085" h="2881629">
                  <a:moveTo>
                    <a:pt x="164592" y="2784221"/>
                  </a:moveTo>
                  <a:lnTo>
                    <a:pt x="160782" y="2785364"/>
                  </a:lnTo>
                  <a:lnTo>
                    <a:pt x="159078" y="2788285"/>
                  </a:lnTo>
                  <a:lnTo>
                    <a:pt x="127805" y="2845204"/>
                  </a:lnTo>
                  <a:lnTo>
                    <a:pt x="128316" y="2865374"/>
                  </a:lnTo>
                  <a:lnTo>
                    <a:pt x="128397" y="2868549"/>
                  </a:lnTo>
                  <a:lnTo>
                    <a:pt x="115824" y="2868929"/>
                  </a:lnTo>
                  <a:lnTo>
                    <a:pt x="129269" y="2868929"/>
                  </a:lnTo>
                  <a:lnTo>
                    <a:pt x="170180" y="2794508"/>
                  </a:lnTo>
                  <a:lnTo>
                    <a:pt x="171831" y="2791460"/>
                  </a:lnTo>
                  <a:lnTo>
                    <a:pt x="170687" y="2787522"/>
                  </a:lnTo>
                  <a:lnTo>
                    <a:pt x="164592" y="2784221"/>
                  </a:lnTo>
                  <a:close/>
                </a:path>
                <a:path w="172085" h="2881629">
                  <a:moveTo>
                    <a:pt x="121801" y="2856134"/>
                  </a:moveTo>
                  <a:lnTo>
                    <a:pt x="116586" y="2865628"/>
                  </a:lnTo>
                  <a:lnTo>
                    <a:pt x="127508" y="2865374"/>
                  </a:lnTo>
                  <a:lnTo>
                    <a:pt x="121801" y="2856134"/>
                  </a:lnTo>
                  <a:close/>
                </a:path>
                <a:path w="172085" h="2881629">
                  <a:moveTo>
                    <a:pt x="127805" y="2845204"/>
                  </a:moveTo>
                  <a:lnTo>
                    <a:pt x="121801" y="2856134"/>
                  </a:lnTo>
                  <a:lnTo>
                    <a:pt x="127508" y="2865374"/>
                  </a:lnTo>
                  <a:lnTo>
                    <a:pt x="116586" y="2865628"/>
                  </a:lnTo>
                  <a:lnTo>
                    <a:pt x="128322" y="2865628"/>
                  </a:lnTo>
                  <a:lnTo>
                    <a:pt x="127812" y="2845493"/>
                  </a:lnTo>
                  <a:lnTo>
                    <a:pt x="127805" y="2845204"/>
                  </a:lnTo>
                  <a:close/>
                </a:path>
                <a:path w="172085" h="2881629">
                  <a:moveTo>
                    <a:pt x="50034" y="25122"/>
                  </a:moveTo>
                  <a:lnTo>
                    <a:pt x="44026" y="36076"/>
                  </a:lnTo>
                  <a:lnTo>
                    <a:pt x="115222" y="2845204"/>
                  </a:lnTo>
                  <a:lnTo>
                    <a:pt x="115230" y="2845493"/>
                  </a:lnTo>
                  <a:lnTo>
                    <a:pt x="121801" y="2856134"/>
                  </a:lnTo>
                  <a:lnTo>
                    <a:pt x="127805" y="2845204"/>
                  </a:lnTo>
                  <a:lnTo>
                    <a:pt x="56609" y="36076"/>
                  </a:lnTo>
                  <a:lnTo>
                    <a:pt x="56600" y="35755"/>
                  </a:lnTo>
                  <a:lnTo>
                    <a:pt x="50034" y="25122"/>
                  </a:lnTo>
                  <a:close/>
                </a:path>
                <a:path w="172085" h="2881629">
                  <a:moveTo>
                    <a:pt x="49402" y="0"/>
                  </a:moveTo>
                  <a:lnTo>
                    <a:pt x="1650" y="86867"/>
                  </a:lnTo>
                  <a:lnTo>
                    <a:pt x="0" y="89915"/>
                  </a:lnTo>
                  <a:lnTo>
                    <a:pt x="1143" y="93725"/>
                  </a:lnTo>
                  <a:lnTo>
                    <a:pt x="4190" y="95376"/>
                  </a:lnTo>
                  <a:lnTo>
                    <a:pt x="7238" y="97154"/>
                  </a:lnTo>
                  <a:lnTo>
                    <a:pt x="11049" y="96012"/>
                  </a:lnTo>
                  <a:lnTo>
                    <a:pt x="12826" y="92963"/>
                  </a:lnTo>
                  <a:lnTo>
                    <a:pt x="44026" y="36076"/>
                  </a:lnTo>
                  <a:lnTo>
                    <a:pt x="43514" y="15875"/>
                  </a:lnTo>
                  <a:lnTo>
                    <a:pt x="43434" y="12700"/>
                  </a:lnTo>
                  <a:lnTo>
                    <a:pt x="56007" y="12318"/>
                  </a:lnTo>
                  <a:lnTo>
                    <a:pt x="57009" y="12318"/>
                  </a:lnTo>
                  <a:lnTo>
                    <a:pt x="49402" y="0"/>
                  </a:lnTo>
                  <a:close/>
                </a:path>
                <a:path w="172085" h="2881629">
                  <a:moveTo>
                    <a:pt x="57009" y="12318"/>
                  </a:moveTo>
                  <a:lnTo>
                    <a:pt x="56007" y="12318"/>
                  </a:lnTo>
                  <a:lnTo>
                    <a:pt x="56600" y="35755"/>
                  </a:lnTo>
                  <a:lnTo>
                    <a:pt x="90677" y="90931"/>
                  </a:lnTo>
                  <a:lnTo>
                    <a:pt x="92583" y="93979"/>
                  </a:lnTo>
                  <a:lnTo>
                    <a:pt x="96393" y="94868"/>
                  </a:lnTo>
                  <a:lnTo>
                    <a:pt x="99440" y="92963"/>
                  </a:lnTo>
                  <a:lnTo>
                    <a:pt x="102362" y="91186"/>
                  </a:lnTo>
                  <a:lnTo>
                    <a:pt x="103377" y="87249"/>
                  </a:lnTo>
                  <a:lnTo>
                    <a:pt x="101473" y="84327"/>
                  </a:lnTo>
                  <a:lnTo>
                    <a:pt x="57009" y="12318"/>
                  </a:lnTo>
                  <a:close/>
                </a:path>
                <a:path w="172085" h="2881629">
                  <a:moveTo>
                    <a:pt x="56007" y="12318"/>
                  </a:moveTo>
                  <a:lnTo>
                    <a:pt x="43434" y="12700"/>
                  </a:lnTo>
                  <a:lnTo>
                    <a:pt x="44018" y="35755"/>
                  </a:lnTo>
                  <a:lnTo>
                    <a:pt x="44026" y="36076"/>
                  </a:lnTo>
                  <a:lnTo>
                    <a:pt x="50034" y="25122"/>
                  </a:lnTo>
                  <a:lnTo>
                    <a:pt x="44323" y="15875"/>
                  </a:lnTo>
                  <a:lnTo>
                    <a:pt x="55245" y="15621"/>
                  </a:lnTo>
                  <a:lnTo>
                    <a:pt x="56090" y="15621"/>
                  </a:lnTo>
                  <a:lnTo>
                    <a:pt x="56007" y="12318"/>
                  </a:lnTo>
                  <a:close/>
                </a:path>
                <a:path w="172085" h="2881629">
                  <a:moveTo>
                    <a:pt x="56090" y="15621"/>
                  </a:moveTo>
                  <a:lnTo>
                    <a:pt x="55245" y="15621"/>
                  </a:lnTo>
                  <a:lnTo>
                    <a:pt x="50034" y="25122"/>
                  </a:lnTo>
                  <a:lnTo>
                    <a:pt x="56600" y="35755"/>
                  </a:lnTo>
                  <a:lnTo>
                    <a:pt x="56097" y="15875"/>
                  </a:lnTo>
                  <a:lnTo>
                    <a:pt x="56090" y="15621"/>
                  </a:lnTo>
                  <a:close/>
                </a:path>
                <a:path w="172085" h="2881629">
                  <a:moveTo>
                    <a:pt x="55245" y="15621"/>
                  </a:moveTo>
                  <a:lnTo>
                    <a:pt x="44323" y="15875"/>
                  </a:lnTo>
                  <a:lnTo>
                    <a:pt x="50034" y="25122"/>
                  </a:lnTo>
                  <a:lnTo>
                    <a:pt x="55245" y="15621"/>
                  </a:lnTo>
                  <a:close/>
                </a:path>
              </a:pathLst>
            </a:custGeom>
            <a:solidFill>
              <a:srgbClr val="0066FF"/>
            </a:solidFill>
          </p:spPr>
          <p:txBody>
            <a:bodyPr wrap="square" lIns="0" tIns="0" rIns="0" bIns="0" rtlCol="0"/>
            <a:lstStyle/>
            <a:p>
              <a:endParaRPr/>
            </a:p>
          </p:txBody>
        </p:sp>
        <p:sp>
          <p:nvSpPr>
            <p:cNvPr id="8" name="object 8"/>
            <p:cNvSpPr/>
            <p:nvPr/>
          </p:nvSpPr>
          <p:spPr>
            <a:xfrm>
              <a:off x="7967471" y="1484375"/>
              <a:ext cx="2016760" cy="4206240"/>
            </a:xfrm>
            <a:custGeom>
              <a:avLst/>
              <a:gdLst/>
              <a:ahLst/>
              <a:cxnLst/>
              <a:rect l="l" t="t" r="r" b="b"/>
              <a:pathLst>
                <a:path w="2016759" h="4206240">
                  <a:moveTo>
                    <a:pt x="649224" y="411479"/>
                  </a:moveTo>
                  <a:lnTo>
                    <a:pt x="659124" y="341323"/>
                  </a:lnTo>
                  <a:lnTo>
                    <a:pt x="687730" y="275009"/>
                  </a:lnTo>
                  <a:lnTo>
                    <a:pt x="733399" y="213528"/>
                  </a:lnTo>
                  <a:lnTo>
                    <a:pt x="762119" y="184909"/>
                  </a:lnTo>
                  <a:lnTo>
                    <a:pt x="794489" y="157868"/>
                  </a:lnTo>
                  <a:lnTo>
                    <a:pt x="830304" y="132530"/>
                  </a:lnTo>
                  <a:lnTo>
                    <a:pt x="869358" y="109019"/>
                  </a:lnTo>
                  <a:lnTo>
                    <a:pt x="911446" y="87457"/>
                  </a:lnTo>
                  <a:lnTo>
                    <a:pt x="956363" y="67969"/>
                  </a:lnTo>
                  <a:lnTo>
                    <a:pt x="1003903" y="50678"/>
                  </a:lnTo>
                  <a:lnTo>
                    <a:pt x="1053861" y="35708"/>
                  </a:lnTo>
                  <a:lnTo>
                    <a:pt x="1106032" y="23183"/>
                  </a:lnTo>
                  <a:lnTo>
                    <a:pt x="1160210" y="13226"/>
                  </a:lnTo>
                  <a:lnTo>
                    <a:pt x="1216191" y="5960"/>
                  </a:lnTo>
                  <a:lnTo>
                    <a:pt x="1273768" y="1510"/>
                  </a:lnTo>
                  <a:lnTo>
                    <a:pt x="1332737" y="0"/>
                  </a:lnTo>
                  <a:lnTo>
                    <a:pt x="1391707" y="1510"/>
                  </a:lnTo>
                  <a:lnTo>
                    <a:pt x="1449284" y="5960"/>
                  </a:lnTo>
                  <a:lnTo>
                    <a:pt x="1505265" y="13226"/>
                  </a:lnTo>
                  <a:lnTo>
                    <a:pt x="1559443" y="23183"/>
                  </a:lnTo>
                  <a:lnTo>
                    <a:pt x="1611614" y="35708"/>
                  </a:lnTo>
                  <a:lnTo>
                    <a:pt x="1661572" y="50678"/>
                  </a:lnTo>
                  <a:lnTo>
                    <a:pt x="1709112" y="67969"/>
                  </a:lnTo>
                  <a:lnTo>
                    <a:pt x="1754029" y="87457"/>
                  </a:lnTo>
                  <a:lnTo>
                    <a:pt x="1796117" y="109019"/>
                  </a:lnTo>
                  <a:lnTo>
                    <a:pt x="1835171" y="132530"/>
                  </a:lnTo>
                  <a:lnTo>
                    <a:pt x="1870986" y="157868"/>
                  </a:lnTo>
                  <a:lnTo>
                    <a:pt x="1903356" y="184909"/>
                  </a:lnTo>
                  <a:lnTo>
                    <a:pt x="1932076" y="213528"/>
                  </a:lnTo>
                  <a:lnTo>
                    <a:pt x="1956941" y="243603"/>
                  </a:lnTo>
                  <a:lnTo>
                    <a:pt x="1994284" y="307624"/>
                  </a:lnTo>
                  <a:lnTo>
                    <a:pt x="2013742" y="375983"/>
                  </a:lnTo>
                  <a:lnTo>
                    <a:pt x="2016252" y="411479"/>
                  </a:lnTo>
                  <a:lnTo>
                    <a:pt x="2013742" y="446976"/>
                  </a:lnTo>
                  <a:lnTo>
                    <a:pt x="1994284" y="515335"/>
                  </a:lnTo>
                  <a:lnTo>
                    <a:pt x="1956941" y="579356"/>
                  </a:lnTo>
                  <a:lnTo>
                    <a:pt x="1932076" y="609431"/>
                  </a:lnTo>
                  <a:lnTo>
                    <a:pt x="1903356" y="638050"/>
                  </a:lnTo>
                  <a:lnTo>
                    <a:pt x="1870986" y="665091"/>
                  </a:lnTo>
                  <a:lnTo>
                    <a:pt x="1835171" y="690429"/>
                  </a:lnTo>
                  <a:lnTo>
                    <a:pt x="1796117" y="713940"/>
                  </a:lnTo>
                  <a:lnTo>
                    <a:pt x="1754029" y="735502"/>
                  </a:lnTo>
                  <a:lnTo>
                    <a:pt x="1709112" y="754990"/>
                  </a:lnTo>
                  <a:lnTo>
                    <a:pt x="1661572" y="772281"/>
                  </a:lnTo>
                  <a:lnTo>
                    <a:pt x="1611614" y="787251"/>
                  </a:lnTo>
                  <a:lnTo>
                    <a:pt x="1559443" y="799776"/>
                  </a:lnTo>
                  <a:lnTo>
                    <a:pt x="1505265" y="809733"/>
                  </a:lnTo>
                  <a:lnTo>
                    <a:pt x="1449284" y="816999"/>
                  </a:lnTo>
                  <a:lnTo>
                    <a:pt x="1391707" y="821449"/>
                  </a:lnTo>
                  <a:lnTo>
                    <a:pt x="1332737" y="822960"/>
                  </a:lnTo>
                  <a:lnTo>
                    <a:pt x="1273768" y="821449"/>
                  </a:lnTo>
                  <a:lnTo>
                    <a:pt x="1216191" y="816999"/>
                  </a:lnTo>
                  <a:lnTo>
                    <a:pt x="1160210" y="809733"/>
                  </a:lnTo>
                  <a:lnTo>
                    <a:pt x="1106032" y="799776"/>
                  </a:lnTo>
                  <a:lnTo>
                    <a:pt x="1053861" y="787251"/>
                  </a:lnTo>
                  <a:lnTo>
                    <a:pt x="1003903" y="772281"/>
                  </a:lnTo>
                  <a:lnTo>
                    <a:pt x="956363" y="754990"/>
                  </a:lnTo>
                  <a:lnTo>
                    <a:pt x="911446" y="735502"/>
                  </a:lnTo>
                  <a:lnTo>
                    <a:pt x="869358" y="713940"/>
                  </a:lnTo>
                  <a:lnTo>
                    <a:pt x="830304" y="690429"/>
                  </a:lnTo>
                  <a:lnTo>
                    <a:pt x="794489" y="665091"/>
                  </a:lnTo>
                  <a:lnTo>
                    <a:pt x="762119" y="638050"/>
                  </a:lnTo>
                  <a:lnTo>
                    <a:pt x="733399" y="609431"/>
                  </a:lnTo>
                  <a:lnTo>
                    <a:pt x="708534" y="579356"/>
                  </a:lnTo>
                  <a:lnTo>
                    <a:pt x="671191" y="515335"/>
                  </a:lnTo>
                  <a:lnTo>
                    <a:pt x="651733" y="446976"/>
                  </a:lnTo>
                  <a:lnTo>
                    <a:pt x="649224" y="411479"/>
                  </a:lnTo>
                  <a:close/>
                </a:path>
                <a:path w="2016759" h="4206240">
                  <a:moveTo>
                    <a:pt x="649224" y="3795522"/>
                  </a:moveTo>
                  <a:lnTo>
                    <a:pt x="659124" y="3725485"/>
                  </a:lnTo>
                  <a:lnTo>
                    <a:pt x="687730" y="3659288"/>
                  </a:lnTo>
                  <a:lnTo>
                    <a:pt x="733399" y="3597919"/>
                  </a:lnTo>
                  <a:lnTo>
                    <a:pt x="762119" y="3569353"/>
                  </a:lnTo>
                  <a:lnTo>
                    <a:pt x="794489" y="3542363"/>
                  </a:lnTo>
                  <a:lnTo>
                    <a:pt x="830304" y="3517073"/>
                  </a:lnTo>
                  <a:lnTo>
                    <a:pt x="869358" y="3493607"/>
                  </a:lnTo>
                  <a:lnTo>
                    <a:pt x="911446" y="3472087"/>
                  </a:lnTo>
                  <a:lnTo>
                    <a:pt x="956363" y="3452637"/>
                  </a:lnTo>
                  <a:lnTo>
                    <a:pt x="1003903" y="3435380"/>
                  </a:lnTo>
                  <a:lnTo>
                    <a:pt x="1053861" y="3420440"/>
                  </a:lnTo>
                  <a:lnTo>
                    <a:pt x="1106032" y="3407940"/>
                  </a:lnTo>
                  <a:lnTo>
                    <a:pt x="1160210" y="3398003"/>
                  </a:lnTo>
                  <a:lnTo>
                    <a:pt x="1216191" y="3390752"/>
                  </a:lnTo>
                  <a:lnTo>
                    <a:pt x="1273768" y="3386311"/>
                  </a:lnTo>
                  <a:lnTo>
                    <a:pt x="1332737" y="3384804"/>
                  </a:lnTo>
                  <a:lnTo>
                    <a:pt x="1391707" y="3386311"/>
                  </a:lnTo>
                  <a:lnTo>
                    <a:pt x="1449284" y="3390752"/>
                  </a:lnTo>
                  <a:lnTo>
                    <a:pt x="1505265" y="3398003"/>
                  </a:lnTo>
                  <a:lnTo>
                    <a:pt x="1559443" y="3407940"/>
                  </a:lnTo>
                  <a:lnTo>
                    <a:pt x="1611614" y="3420440"/>
                  </a:lnTo>
                  <a:lnTo>
                    <a:pt x="1661572" y="3435380"/>
                  </a:lnTo>
                  <a:lnTo>
                    <a:pt x="1709112" y="3452637"/>
                  </a:lnTo>
                  <a:lnTo>
                    <a:pt x="1754029" y="3472087"/>
                  </a:lnTo>
                  <a:lnTo>
                    <a:pt x="1796117" y="3493607"/>
                  </a:lnTo>
                  <a:lnTo>
                    <a:pt x="1835171" y="3517073"/>
                  </a:lnTo>
                  <a:lnTo>
                    <a:pt x="1870986" y="3542363"/>
                  </a:lnTo>
                  <a:lnTo>
                    <a:pt x="1903356" y="3569353"/>
                  </a:lnTo>
                  <a:lnTo>
                    <a:pt x="1932076" y="3597919"/>
                  </a:lnTo>
                  <a:lnTo>
                    <a:pt x="1956941" y="3627939"/>
                  </a:lnTo>
                  <a:lnTo>
                    <a:pt x="1994284" y="3691845"/>
                  </a:lnTo>
                  <a:lnTo>
                    <a:pt x="2013742" y="3760085"/>
                  </a:lnTo>
                  <a:lnTo>
                    <a:pt x="2016252" y="3795522"/>
                  </a:lnTo>
                  <a:lnTo>
                    <a:pt x="2013742" y="3830958"/>
                  </a:lnTo>
                  <a:lnTo>
                    <a:pt x="1994284" y="3899198"/>
                  </a:lnTo>
                  <a:lnTo>
                    <a:pt x="1956941" y="3963104"/>
                  </a:lnTo>
                  <a:lnTo>
                    <a:pt x="1932076" y="3993124"/>
                  </a:lnTo>
                  <a:lnTo>
                    <a:pt x="1903356" y="4021690"/>
                  </a:lnTo>
                  <a:lnTo>
                    <a:pt x="1870986" y="4048680"/>
                  </a:lnTo>
                  <a:lnTo>
                    <a:pt x="1835171" y="4073970"/>
                  </a:lnTo>
                  <a:lnTo>
                    <a:pt x="1796117" y="4097436"/>
                  </a:lnTo>
                  <a:lnTo>
                    <a:pt x="1754029" y="4118956"/>
                  </a:lnTo>
                  <a:lnTo>
                    <a:pt x="1709112" y="4138406"/>
                  </a:lnTo>
                  <a:lnTo>
                    <a:pt x="1661572" y="4155663"/>
                  </a:lnTo>
                  <a:lnTo>
                    <a:pt x="1611614" y="4170603"/>
                  </a:lnTo>
                  <a:lnTo>
                    <a:pt x="1559443" y="4183103"/>
                  </a:lnTo>
                  <a:lnTo>
                    <a:pt x="1505265" y="4193040"/>
                  </a:lnTo>
                  <a:lnTo>
                    <a:pt x="1449284" y="4200291"/>
                  </a:lnTo>
                  <a:lnTo>
                    <a:pt x="1391707" y="4204732"/>
                  </a:lnTo>
                  <a:lnTo>
                    <a:pt x="1332737" y="4206240"/>
                  </a:lnTo>
                  <a:lnTo>
                    <a:pt x="1273768" y="4204732"/>
                  </a:lnTo>
                  <a:lnTo>
                    <a:pt x="1216191" y="4200291"/>
                  </a:lnTo>
                  <a:lnTo>
                    <a:pt x="1160210" y="4193040"/>
                  </a:lnTo>
                  <a:lnTo>
                    <a:pt x="1106032" y="4183103"/>
                  </a:lnTo>
                  <a:lnTo>
                    <a:pt x="1053861" y="4170603"/>
                  </a:lnTo>
                  <a:lnTo>
                    <a:pt x="1003903" y="4155663"/>
                  </a:lnTo>
                  <a:lnTo>
                    <a:pt x="956363" y="4138406"/>
                  </a:lnTo>
                  <a:lnTo>
                    <a:pt x="911446" y="4118956"/>
                  </a:lnTo>
                  <a:lnTo>
                    <a:pt x="869358" y="4097436"/>
                  </a:lnTo>
                  <a:lnTo>
                    <a:pt x="830304" y="4073970"/>
                  </a:lnTo>
                  <a:lnTo>
                    <a:pt x="794489" y="4048680"/>
                  </a:lnTo>
                  <a:lnTo>
                    <a:pt x="762119" y="4021690"/>
                  </a:lnTo>
                  <a:lnTo>
                    <a:pt x="733399" y="3993124"/>
                  </a:lnTo>
                  <a:lnTo>
                    <a:pt x="708534" y="3963104"/>
                  </a:lnTo>
                  <a:lnTo>
                    <a:pt x="671191" y="3899198"/>
                  </a:lnTo>
                  <a:lnTo>
                    <a:pt x="651733" y="3830958"/>
                  </a:lnTo>
                  <a:lnTo>
                    <a:pt x="649224" y="3795522"/>
                  </a:lnTo>
                  <a:close/>
                </a:path>
                <a:path w="2016759" h="4206240">
                  <a:moveTo>
                    <a:pt x="0" y="411479"/>
                  </a:moveTo>
                  <a:lnTo>
                    <a:pt x="2734" y="350686"/>
                  </a:lnTo>
                  <a:lnTo>
                    <a:pt x="10677" y="292657"/>
                  </a:lnTo>
                  <a:lnTo>
                    <a:pt x="23438" y="238032"/>
                  </a:lnTo>
                  <a:lnTo>
                    <a:pt x="40629" y="187447"/>
                  </a:lnTo>
                  <a:lnTo>
                    <a:pt x="61858" y="141539"/>
                  </a:lnTo>
                  <a:lnTo>
                    <a:pt x="86737" y="100946"/>
                  </a:lnTo>
                  <a:lnTo>
                    <a:pt x="114875" y="66304"/>
                  </a:lnTo>
                  <a:lnTo>
                    <a:pt x="145882" y="38252"/>
                  </a:lnTo>
                  <a:lnTo>
                    <a:pt x="179369" y="17425"/>
                  </a:lnTo>
                  <a:lnTo>
                    <a:pt x="252222" y="0"/>
                  </a:lnTo>
                  <a:lnTo>
                    <a:pt x="289498" y="4462"/>
                  </a:lnTo>
                  <a:lnTo>
                    <a:pt x="358561" y="38252"/>
                  </a:lnTo>
                  <a:lnTo>
                    <a:pt x="389568" y="66304"/>
                  </a:lnTo>
                  <a:lnTo>
                    <a:pt x="417706" y="100946"/>
                  </a:lnTo>
                  <a:lnTo>
                    <a:pt x="442585" y="141539"/>
                  </a:lnTo>
                  <a:lnTo>
                    <a:pt x="463814" y="187447"/>
                  </a:lnTo>
                  <a:lnTo>
                    <a:pt x="481005" y="238032"/>
                  </a:lnTo>
                  <a:lnTo>
                    <a:pt x="493766" y="292657"/>
                  </a:lnTo>
                  <a:lnTo>
                    <a:pt x="501709" y="350686"/>
                  </a:lnTo>
                  <a:lnTo>
                    <a:pt x="504444" y="411479"/>
                  </a:lnTo>
                  <a:lnTo>
                    <a:pt x="501709" y="472273"/>
                  </a:lnTo>
                  <a:lnTo>
                    <a:pt x="493766" y="530302"/>
                  </a:lnTo>
                  <a:lnTo>
                    <a:pt x="481005" y="584927"/>
                  </a:lnTo>
                  <a:lnTo>
                    <a:pt x="463814" y="635512"/>
                  </a:lnTo>
                  <a:lnTo>
                    <a:pt x="442585" y="681420"/>
                  </a:lnTo>
                  <a:lnTo>
                    <a:pt x="417706" y="722013"/>
                  </a:lnTo>
                  <a:lnTo>
                    <a:pt x="389568" y="756655"/>
                  </a:lnTo>
                  <a:lnTo>
                    <a:pt x="358561" y="784707"/>
                  </a:lnTo>
                  <a:lnTo>
                    <a:pt x="325074" y="805534"/>
                  </a:lnTo>
                  <a:lnTo>
                    <a:pt x="252222" y="822960"/>
                  </a:lnTo>
                  <a:lnTo>
                    <a:pt x="214945" y="818497"/>
                  </a:lnTo>
                  <a:lnTo>
                    <a:pt x="145882" y="784707"/>
                  </a:lnTo>
                  <a:lnTo>
                    <a:pt x="114875" y="756655"/>
                  </a:lnTo>
                  <a:lnTo>
                    <a:pt x="86737" y="722013"/>
                  </a:lnTo>
                  <a:lnTo>
                    <a:pt x="61858" y="681420"/>
                  </a:lnTo>
                  <a:lnTo>
                    <a:pt x="40629" y="635512"/>
                  </a:lnTo>
                  <a:lnTo>
                    <a:pt x="23438" y="584927"/>
                  </a:lnTo>
                  <a:lnTo>
                    <a:pt x="10677" y="530302"/>
                  </a:lnTo>
                  <a:lnTo>
                    <a:pt x="2734" y="472273"/>
                  </a:lnTo>
                  <a:lnTo>
                    <a:pt x="0" y="411479"/>
                  </a:lnTo>
                  <a:close/>
                </a:path>
                <a:path w="2016759" h="4206240">
                  <a:moveTo>
                    <a:pt x="73151" y="3795522"/>
                  </a:moveTo>
                  <a:lnTo>
                    <a:pt x="75877" y="3734831"/>
                  </a:lnTo>
                  <a:lnTo>
                    <a:pt x="83793" y="3676905"/>
                  </a:lnTo>
                  <a:lnTo>
                    <a:pt x="96513" y="3622378"/>
                  </a:lnTo>
                  <a:lnTo>
                    <a:pt x="113648" y="3571886"/>
                  </a:lnTo>
                  <a:lnTo>
                    <a:pt x="134810" y="3526065"/>
                  </a:lnTo>
                  <a:lnTo>
                    <a:pt x="159611" y="3485550"/>
                  </a:lnTo>
                  <a:lnTo>
                    <a:pt x="187662" y="3450976"/>
                  </a:lnTo>
                  <a:lnTo>
                    <a:pt x="218576" y="3422978"/>
                  </a:lnTo>
                  <a:lnTo>
                    <a:pt x="251964" y="3402194"/>
                  </a:lnTo>
                  <a:lnTo>
                    <a:pt x="324611" y="3384804"/>
                  </a:lnTo>
                  <a:lnTo>
                    <a:pt x="361784" y="3389257"/>
                  </a:lnTo>
                  <a:lnTo>
                    <a:pt x="430647" y="3422978"/>
                  </a:lnTo>
                  <a:lnTo>
                    <a:pt x="461561" y="3450976"/>
                  </a:lnTo>
                  <a:lnTo>
                    <a:pt x="489612" y="3485550"/>
                  </a:lnTo>
                  <a:lnTo>
                    <a:pt x="514413" y="3526065"/>
                  </a:lnTo>
                  <a:lnTo>
                    <a:pt x="535575" y="3571886"/>
                  </a:lnTo>
                  <a:lnTo>
                    <a:pt x="552710" y="3622378"/>
                  </a:lnTo>
                  <a:lnTo>
                    <a:pt x="565430" y="3676905"/>
                  </a:lnTo>
                  <a:lnTo>
                    <a:pt x="573346" y="3734831"/>
                  </a:lnTo>
                  <a:lnTo>
                    <a:pt x="576072" y="3795522"/>
                  </a:lnTo>
                  <a:lnTo>
                    <a:pt x="573346" y="3856212"/>
                  </a:lnTo>
                  <a:lnTo>
                    <a:pt x="565430" y="3914138"/>
                  </a:lnTo>
                  <a:lnTo>
                    <a:pt x="552710" y="3968665"/>
                  </a:lnTo>
                  <a:lnTo>
                    <a:pt x="535575" y="4019157"/>
                  </a:lnTo>
                  <a:lnTo>
                    <a:pt x="514413" y="4064978"/>
                  </a:lnTo>
                  <a:lnTo>
                    <a:pt x="489612" y="4105493"/>
                  </a:lnTo>
                  <a:lnTo>
                    <a:pt x="461561" y="4140067"/>
                  </a:lnTo>
                  <a:lnTo>
                    <a:pt x="430647" y="4168065"/>
                  </a:lnTo>
                  <a:lnTo>
                    <a:pt x="397259" y="4188849"/>
                  </a:lnTo>
                  <a:lnTo>
                    <a:pt x="324611" y="4206240"/>
                  </a:lnTo>
                  <a:lnTo>
                    <a:pt x="287439" y="4201786"/>
                  </a:lnTo>
                  <a:lnTo>
                    <a:pt x="218576" y="4168065"/>
                  </a:lnTo>
                  <a:lnTo>
                    <a:pt x="187662" y="4140067"/>
                  </a:lnTo>
                  <a:lnTo>
                    <a:pt x="159611" y="4105493"/>
                  </a:lnTo>
                  <a:lnTo>
                    <a:pt x="134810" y="4064978"/>
                  </a:lnTo>
                  <a:lnTo>
                    <a:pt x="113648" y="4019157"/>
                  </a:lnTo>
                  <a:lnTo>
                    <a:pt x="96513" y="3968665"/>
                  </a:lnTo>
                  <a:lnTo>
                    <a:pt x="83793" y="3914138"/>
                  </a:lnTo>
                  <a:lnTo>
                    <a:pt x="75877" y="3856212"/>
                  </a:lnTo>
                  <a:lnTo>
                    <a:pt x="73151" y="3795522"/>
                  </a:lnTo>
                  <a:close/>
                </a:path>
              </a:pathLst>
            </a:custGeom>
            <a:ln w="9144">
              <a:solidFill>
                <a:srgbClr val="0066FF"/>
              </a:solidFill>
            </a:ln>
          </p:spPr>
          <p:txBody>
            <a:bodyPr wrap="square" lIns="0" tIns="0" rIns="0" bIns="0" rtlCol="0"/>
            <a:lstStyle/>
            <a:p>
              <a:endParaRPr/>
            </a:p>
          </p:txBody>
        </p:sp>
        <p:pic>
          <p:nvPicPr>
            <p:cNvPr id="9" name="object 9"/>
            <p:cNvPicPr/>
            <p:nvPr/>
          </p:nvPicPr>
          <p:blipFill>
            <a:blip r:embed="rId4" cstate="print"/>
            <a:stretch>
              <a:fillRect/>
            </a:stretch>
          </p:blipFill>
          <p:spPr>
            <a:xfrm>
              <a:off x="4655819" y="2756398"/>
              <a:ext cx="2735579" cy="1500133"/>
            </a:xfrm>
            <a:prstGeom prst="rect">
              <a:avLst/>
            </a:prstGeom>
          </p:spPr>
        </p:pic>
        <p:sp>
          <p:nvSpPr>
            <p:cNvPr id="10" name="object 10"/>
            <p:cNvSpPr/>
            <p:nvPr/>
          </p:nvSpPr>
          <p:spPr>
            <a:xfrm>
              <a:off x="9214866" y="1844039"/>
              <a:ext cx="170815" cy="2879725"/>
            </a:xfrm>
            <a:custGeom>
              <a:avLst/>
              <a:gdLst/>
              <a:ahLst/>
              <a:cxnLst/>
              <a:rect l="l" t="t" r="r" b="b"/>
              <a:pathLst>
                <a:path w="170815" h="2879725">
                  <a:moveTo>
                    <a:pt x="74040" y="2784856"/>
                  </a:moveTo>
                  <a:lnTo>
                    <a:pt x="70798" y="2786761"/>
                  </a:lnTo>
                  <a:lnTo>
                    <a:pt x="68072" y="2788539"/>
                  </a:lnTo>
                  <a:lnTo>
                    <a:pt x="67055" y="2792476"/>
                  </a:lnTo>
                  <a:lnTo>
                    <a:pt x="68960" y="2795397"/>
                  </a:lnTo>
                  <a:lnTo>
                    <a:pt x="120903" y="2879725"/>
                  </a:lnTo>
                  <a:lnTo>
                    <a:pt x="127703" y="2867406"/>
                  </a:lnTo>
                  <a:lnTo>
                    <a:pt x="114300" y="2867406"/>
                  </a:lnTo>
                  <a:lnTo>
                    <a:pt x="113713" y="2843776"/>
                  </a:lnTo>
                  <a:lnTo>
                    <a:pt x="79755" y="2788793"/>
                  </a:lnTo>
                  <a:lnTo>
                    <a:pt x="77850" y="2785745"/>
                  </a:lnTo>
                  <a:lnTo>
                    <a:pt x="74040" y="2784856"/>
                  </a:lnTo>
                  <a:close/>
                </a:path>
                <a:path w="170815" h="2879725">
                  <a:moveTo>
                    <a:pt x="113713" y="2843776"/>
                  </a:moveTo>
                  <a:lnTo>
                    <a:pt x="114211" y="2863850"/>
                  </a:lnTo>
                  <a:lnTo>
                    <a:pt x="114300" y="2867406"/>
                  </a:lnTo>
                  <a:lnTo>
                    <a:pt x="127000" y="2867025"/>
                  </a:lnTo>
                  <a:lnTo>
                    <a:pt x="126927" y="2864104"/>
                  </a:lnTo>
                  <a:lnTo>
                    <a:pt x="115061" y="2864104"/>
                  </a:lnTo>
                  <a:lnTo>
                    <a:pt x="120340" y="2854507"/>
                  </a:lnTo>
                  <a:lnTo>
                    <a:pt x="113713" y="2843776"/>
                  </a:lnTo>
                  <a:close/>
                </a:path>
                <a:path w="170815" h="2879725">
                  <a:moveTo>
                    <a:pt x="163194" y="2782570"/>
                  </a:moveTo>
                  <a:lnTo>
                    <a:pt x="159384" y="2783713"/>
                  </a:lnTo>
                  <a:lnTo>
                    <a:pt x="157606" y="2786761"/>
                  </a:lnTo>
                  <a:lnTo>
                    <a:pt x="126415" y="2843465"/>
                  </a:lnTo>
                  <a:lnTo>
                    <a:pt x="126921" y="2863850"/>
                  </a:lnTo>
                  <a:lnTo>
                    <a:pt x="127000" y="2867025"/>
                  </a:lnTo>
                  <a:lnTo>
                    <a:pt x="114300" y="2867406"/>
                  </a:lnTo>
                  <a:lnTo>
                    <a:pt x="127703" y="2867406"/>
                  </a:lnTo>
                  <a:lnTo>
                    <a:pt x="168782" y="2792984"/>
                  </a:lnTo>
                  <a:lnTo>
                    <a:pt x="170433" y="2789809"/>
                  </a:lnTo>
                  <a:lnTo>
                    <a:pt x="169290" y="2785999"/>
                  </a:lnTo>
                  <a:lnTo>
                    <a:pt x="166242" y="2784348"/>
                  </a:lnTo>
                  <a:lnTo>
                    <a:pt x="163194" y="2782570"/>
                  </a:lnTo>
                  <a:close/>
                </a:path>
                <a:path w="170815" h="2879725">
                  <a:moveTo>
                    <a:pt x="120340" y="2854507"/>
                  </a:moveTo>
                  <a:lnTo>
                    <a:pt x="115061" y="2864104"/>
                  </a:lnTo>
                  <a:lnTo>
                    <a:pt x="126110" y="2863850"/>
                  </a:lnTo>
                  <a:lnTo>
                    <a:pt x="120340" y="2854507"/>
                  </a:lnTo>
                  <a:close/>
                </a:path>
                <a:path w="170815" h="2879725">
                  <a:moveTo>
                    <a:pt x="126415" y="2843465"/>
                  </a:moveTo>
                  <a:lnTo>
                    <a:pt x="120340" y="2854507"/>
                  </a:lnTo>
                  <a:lnTo>
                    <a:pt x="126110" y="2863850"/>
                  </a:lnTo>
                  <a:lnTo>
                    <a:pt x="115061" y="2864104"/>
                  </a:lnTo>
                  <a:lnTo>
                    <a:pt x="126927" y="2864104"/>
                  </a:lnTo>
                  <a:lnTo>
                    <a:pt x="126422" y="2843776"/>
                  </a:lnTo>
                  <a:lnTo>
                    <a:pt x="126415" y="2843465"/>
                  </a:lnTo>
                  <a:close/>
                </a:path>
                <a:path w="170815" h="2879725">
                  <a:moveTo>
                    <a:pt x="50152" y="25108"/>
                  </a:moveTo>
                  <a:lnTo>
                    <a:pt x="44018" y="36259"/>
                  </a:lnTo>
                  <a:lnTo>
                    <a:pt x="113705" y="2843465"/>
                  </a:lnTo>
                  <a:lnTo>
                    <a:pt x="113713" y="2843776"/>
                  </a:lnTo>
                  <a:lnTo>
                    <a:pt x="120340" y="2854507"/>
                  </a:lnTo>
                  <a:lnTo>
                    <a:pt x="126415" y="2843465"/>
                  </a:lnTo>
                  <a:lnTo>
                    <a:pt x="56725" y="36259"/>
                  </a:lnTo>
                  <a:lnTo>
                    <a:pt x="56712" y="35729"/>
                  </a:lnTo>
                  <a:lnTo>
                    <a:pt x="50152" y="25108"/>
                  </a:lnTo>
                  <a:close/>
                </a:path>
                <a:path w="170815" h="2879725">
                  <a:moveTo>
                    <a:pt x="49529" y="0"/>
                  </a:moveTo>
                  <a:lnTo>
                    <a:pt x="1777" y="86740"/>
                  </a:lnTo>
                  <a:lnTo>
                    <a:pt x="0" y="89915"/>
                  </a:lnTo>
                  <a:lnTo>
                    <a:pt x="1142" y="93725"/>
                  </a:lnTo>
                  <a:lnTo>
                    <a:pt x="4190" y="95376"/>
                  </a:lnTo>
                  <a:lnTo>
                    <a:pt x="7365" y="97155"/>
                  </a:lnTo>
                  <a:lnTo>
                    <a:pt x="11175" y="96012"/>
                  </a:lnTo>
                  <a:lnTo>
                    <a:pt x="12758" y="93090"/>
                  </a:lnTo>
                  <a:lnTo>
                    <a:pt x="44018" y="36259"/>
                  </a:lnTo>
                  <a:lnTo>
                    <a:pt x="43512" y="15875"/>
                  </a:lnTo>
                  <a:lnTo>
                    <a:pt x="43433" y="12700"/>
                  </a:lnTo>
                  <a:lnTo>
                    <a:pt x="56133" y="12446"/>
                  </a:lnTo>
                  <a:lnTo>
                    <a:pt x="57215" y="12446"/>
                  </a:lnTo>
                  <a:lnTo>
                    <a:pt x="49529" y="0"/>
                  </a:lnTo>
                  <a:close/>
                </a:path>
                <a:path w="170815" h="2879725">
                  <a:moveTo>
                    <a:pt x="57215" y="12446"/>
                  </a:moveTo>
                  <a:lnTo>
                    <a:pt x="56133" y="12446"/>
                  </a:lnTo>
                  <a:lnTo>
                    <a:pt x="56712" y="35729"/>
                  </a:lnTo>
                  <a:lnTo>
                    <a:pt x="90804" y="90932"/>
                  </a:lnTo>
                  <a:lnTo>
                    <a:pt x="92582" y="93980"/>
                  </a:lnTo>
                  <a:lnTo>
                    <a:pt x="96519" y="94869"/>
                  </a:lnTo>
                  <a:lnTo>
                    <a:pt x="99440" y="93090"/>
                  </a:lnTo>
                  <a:lnTo>
                    <a:pt x="102488" y="91186"/>
                  </a:lnTo>
                  <a:lnTo>
                    <a:pt x="103377" y="87249"/>
                  </a:lnTo>
                  <a:lnTo>
                    <a:pt x="101600" y="84327"/>
                  </a:lnTo>
                  <a:lnTo>
                    <a:pt x="57215" y="12446"/>
                  </a:lnTo>
                  <a:close/>
                </a:path>
                <a:path w="170815" h="2879725">
                  <a:moveTo>
                    <a:pt x="56133" y="12446"/>
                  </a:moveTo>
                  <a:lnTo>
                    <a:pt x="43433" y="12700"/>
                  </a:lnTo>
                  <a:lnTo>
                    <a:pt x="44005" y="35729"/>
                  </a:lnTo>
                  <a:lnTo>
                    <a:pt x="44018" y="36259"/>
                  </a:lnTo>
                  <a:lnTo>
                    <a:pt x="50152" y="25108"/>
                  </a:lnTo>
                  <a:lnTo>
                    <a:pt x="44450" y="15875"/>
                  </a:lnTo>
                  <a:lnTo>
                    <a:pt x="55372" y="15621"/>
                  </a:lnTo>
                  <a:lnTo>
                    <a:pt x="56212" y="15621"/>
                  </a:lnTo>
                  <a:lnTo>
                    <a:pt x="56133" y="12446"/>
                  </a:lnTo>
                  <a:close/>
                </a:path>
                <a:path w="170815" h="2879725">
                  <a:moveTo>
                    <a:pt x="56212" y="15621"/>
                  </a:moveTo>
                  <a:lnTo>
                    <a:pt x="55372" y="15621"/>
                  </a:lnTo>
                  <a:lnTo>
                    <a:pt x="50152" y="25108"/>
                  </a:lnTo>
                  <a:lnTo>
                    <a:pt x="56712" y="35729"/>
                  </a:lnTo>
                  <a:lnTo>
                    <a:pt x="56219" y="15875"/>
                  </a:lnTo>
                  <a:lnTo>
                    <a:pt x="56212" y="15621"/>
                  </a:lnTo>
                  <a:close/>
                </a:path>
                <a:path w="170815" h="2879725">
                  <a:moveTo>
                    <a:pt x="55372" y="15621"/>
                  </a:moveTo>
                  <a:lnTo>
                    <a:pt x="44450" y="15875"/>
                  </a:lnTo>
                  <a:lnTo>
                    <a:pt x="50152" y="25108"/>
                  </a:lnTo>
                  <a:lnTo>
                    <a:pt x="55372" y="15621"/>
                  </a:lnTo>
                  <a:close/>
                </a:path>
              </a:pathLst>
            </a:custGeom>
            <a:solidFill>
              <a:srgbClr val="0066FF"/>
            </a:solidFill>
          </p:spPr>
          <p:txBody>
            <a:bodyPr wrap="square" lIns="0" tIns="0" rIns="0" bIns="0" rtlCol="0"/>
            <a:lstStyle/>
            <a:p>
              <a:endParaRPr/>
            </a:p>
          </p:txBody>
        </p:sp>
      </p:grpSp>
      <p:sp>
        <p:nvSpPr>
          <p:cNvPr id="11" name="object 11"/>
          <p:cNvSpPr txBox="1"/>
          <p:nvPr/>
        </p:nvSpPr>
        <p:spPr>
          <a:xfrm>
            <a:off x="4303521" y="2314487"/>
            <a:ext cx="1212850" cy="758190"/>
          </a:xfrm>
          <a:prstGeom prst="rect">
            <a:avLst/>
          </a:prstGeom>
        </p:spPr>
        <p:txBody>
          <a:bodyPr vert="horz" wrap="square" lIns="0" tIns="73660" rIns="0" bIns="0" rtlCol="0">
            <a:spAutoFit/>
          </a:bodyPr>
          <a:lstStyle/>
          <a:p>
            <a:pPr marL="12700">
              <a:lnSpc>
                <a:spcPct val="100000"/>
              </a:lnSpc>
              <a:spcBef>
                <a:spcPts val="580"/>
              </a:spcBef>
            </a:pPr>
            <a:r>
              <a:rPr sz="2000" i="1" spc="-10" dirty="0">
                <a:solidFill>
                  <a:srgbClr val="FF0000"/>
                </a:solidFill>
                <a:latin typeface="Arial"/>
                <a:cs typeface="Arial"/>
              </a:rPr>
              <a:t>MPI_Send</a:t>
            </a:r>
            <a:endParaRPr sz="2000">
              <a:latin typeface="Arial"/>
              <a:cs typeface="Arial"/>
            </a:endParaRPr>
          </a:p>
          <a:p>
            <a:pPr marL="12700">
              <a:lnSpc>
                <a:spcPct val="100000"/>
              </a:lnSpc>
              <a:spcBef>
                <a:spcPts val="484"/>
              </a:spcBef>
            </a:pPr>
            <a:r>
              <a:rPr sz="2000" i="1" dirty="0">
                <a:solidFill>
                  <a:srgbClr val="FF0000"/>
                </a:solidFill>
                <a:latin typeface="Arial"/>
                <a:cs typeface="Arial"/>
              </a:rPr>
              <a:t>src</a:t>
            </a:r>
            <a:r>
              <a:rPr sz="2000" i="1" spc="-20" dirty="0">
                <a:solidFill>
                  <a:srgbClr val="FF0000"/>
                </a:solidFill>
                <a:latin typeface="Arial"/>
                <a:cs typeface="Arial"/>
              </a:rPr>
              <a:t> </a:t>
            </a:r>
            <a:r>
              <a:rPr sz="2000" i="1" dirty="0">
                <a:solidFill>
                  <a:srgbClr val="FF0000"/>
                </a:solidFill>
                <a:latin typeface="Arial"/>
                <a:cs typeface="Arial"/>
              </a:rPr>
              <a:t>=</a:t>
            </a:r>
            <a:r>
              <a:rPr sz="2000" i="1" spc="-20" dirty="0">
                <a:solidFill>
                  <a:srgbClr val="FF0000"/>
                </a:solidFill>
                <a:latin typeface="Arial"/>
                <a:cs typeface="Arial"/>
              </a:rPr>
              <a:t> </a:t>
            </a:r>
            <a:r>
              <a:rPr sz="2000" i="1" spc="-60" dirty="0">
                <a:solidFill>
                  <a:srgbClr val="FF0000"/>
                </a:solidFill>
                <a:latin typeface="Arial"/>
                <a:cs typeface="Arial"/>
              </a:rPr>
              <a:t>q</a:t>
            </a:r>
            <a:endParaRPr sz="2000">
              <a:latin typeface="Arial"/>
              <a:cs typeface="Arial"/>
            </a:endParaRPr>
          </a:p>
        </p:txBody>
      </p:sp>
      <p:sp>
        <p:nvSpPr>
          <p:cNvPr id="12" name="object 12"/>
          <p:cNvSpPr txBox="1"/>
          <p:nvPr/>
        </p:nvSpPr>
        <p:spPr>
          <a:xfrm>
            <a:off x="7183628" y="3465741"/>
            <a:ext cx="1199515" cy="758190"/>
          </a:xfrm>
          <a:prstGeom prst="rect">
            <a:avLst/>
          </a:prstGeom>
        </p:spPr>
        <p:txBody>
          <a:bodyPr vert="horz" wrap="square" lIns="0" tIns="73660" rIns="0" bIns="0" rtlCol="0">
            <a:spAutoFit/>
          </a:bodyPr>
          <a:lstStyle/>
          <a:p>
            <a:pPr marL="12700">
              <a:lnSpc>
                <a:spcPct val="100000"/>
              </a:lnSpc>
              <a:spcBef>
                <a:spcPts val="580"/>
              </a:spcBef>
            </a:pPr>
            <a:r>
              <a:rPr sz="2000" i="1" spc="-10" dirty="0">
                <a:solidFill>
                  <a:srgbClr val="FF0000"/>
                </a:solidFill>
                <a:latin typeface="Arial"/>
                <a:cs typeface="Arial"/>
              </a:rPr>
              <a:t>MPI_Recv</a:t>
            </a:r>
            <a:endParaRPr sz="2000">
              <a:latin typeface="Arial"/>
              <a:cs typeface="Arial"/>
            </a:endParaRPr>
          </a:p>
          <a:p>
            <a:pPr marL="12700">
              <a:lnSpc>
                <a:spcPct val="100000"/>
              </a:lnSpc>
              <a:spcBef>
                <a:spcPts val="484"/>
              </a:spcBef>
              <a:tabLst>
                <a:tab pos="631825" algn="l"/>
              </a:tabLst>
            </a:pPr>
            <a:r>
              <a:rPr sz="2000" i="1" spc="-20" dirty="0">
                <a:solidFill>
                  <a:srgbClr val="FF0000"/>
                </a:solidFill>
                <a:latin typeface="Arial"/>
                <a:cs typeface="Arial"/>
              </a:rPr>
              <a:t>dest</a:t>
            </a:r>
            <a:r>
              <a:rPr sz="2000" i="1" dirty="0">
                <a:solidFill>
                  <a:srgbClr val="FF0000"/>
                </a:solidFill>
                <a:latin typeface="Arial"/>
                <a:cs typeface="Arial"/>
              </a:rPr>
              <a:t>	=</a:t>
            </a:r>
            <a:r>
              <a:rPr sz="2000" i="1" spc="-25" dirty="0">
                <a:solidFill>
                  <a:srgbClr val="FF0000"/>
                </a:solidFill>
                <a:latin typeface="Arial"/>
                <a:cs typeface="Arial"/>
              </a:rPr>
              <a:t> </a:t>
            </a:r>
            <a:r>
              <a:rPr sz="2000" i="1" spc="-50" dirty="0">
                <a:solidFill>
                  <a:srgbClr val="FF0000"/>
                </a:solidFill>
                <a:latin typeface="Arial"/>
                <a:cs typeface="Arial"/>
              </a:rPr>
              <a:t>r</a:t>
            </a:r>
            <a:endParaRPr sz="2000">
              <a:latin typeface="Arial"/>
              <a:cs typeface="Arial"/>
            </a:endParaRPr>
          </a:p>
        </p:txBody>
      </p:sp>
      <p:sp>
        <p:nvSpPr>
          <p:cNvPr id="13" name="object 13"/>
          <p:cNvSpPr/>
          <p:nvPr/>
        </p:nvSpPr>
        <p:spPr>
          <a:xfrm>
            <a:off x="7967472" y="1770125"/>
            <a:ext cx="650240" cy="3745865"/>
          </a:xfrm>
          <a:custGeom>
            <a:avLst/>
            <a:gdLst/>
            <a:ahLst/>
            <a:cxnLst/>
            <a:rect l="l" t="t" r="r" b="b"/>
            <a:pathLst>
              <a:path w="650240" h="3745865">
                <a:moveTo>
                  <a:pt x="220980" y="7620"/>
                </a:moveTo>
                <a:lnTo>
                  <a:pt x="210820" y="0"/>
                </a:lnTo>
                <a:lnTo>
                  <a:pt x="16586" y="258381"/>
                </a:lnTo>
                <a:lnTo>
                  <a:pt x="24130" y="194183"/>
                </a:lnTo>
                <a:lnTo>
                  <a:pt x="24511" y="190754"/>
                </a:lnTo>
                <a:lnTo>
                  <a:pt x="21971" y="187579"/>
                </a:lnTo>
                <a:lnTo>
                  <a:pt x="14986" y="186817"/>
                </a:lnTo>
                <a:lnTo>
                  <a:pt x="11938" y="189230"/>
                </a:lnTo>
                <a:lnTo>
                  <a:pt x="11430" y="192786"/>
                </a:lnTo>
                <a:lnTo>
                  <a:pt x="0" y="291211"/>
                </a:lnTo>
                <a:lnTo>
                  <a:pt x="15062" y="284861"/>
                </a:lnTo>
                <a:lnTo>
                  <a:pt x="94615" y="251333"/>
                </a:lnTo>
                <a:lnTo>
                  <a:pt x="96139" y="247650"/>
                </a:lnTo>
                <a:lnTo>
                  <a:pt x="94742" y="244475"/>
                </a:lnTo>
                <a:lnTo>
                  <a:pt x="93345" y="241173"/>
                </a:lnTo>
                <a:lnTo>
                  <a:pt x="89662" y="239649"/>
                </a:lnTo>
                <a:lnTo>
                  <a:pt x="26631" y="266153"/>
                </a:lnTo>
                <a:lnTo>
                  <a:pt x="220980" y="7620"/>
                </a:lnTo>
                <a:close/>
              </a:path>
              <a:path w="650240" h="3745865">
                <a:moveTo>
                  <a:pt x="650113" y="3745865"/>
                </a:moveTo>
                <a:lnTo>
                  <a:pt x="649224" y="3740023"/>
                </a:lnTo>
                <a:lnTo>
                  <a:pt x="635381" y="3647948"/>
                </a:lnTo>
                <a:lnTo>
                  <a:pt x="634746" y="3644392"/>
                </a:lnTo>
                <a:lnTo>
                  <a:pt x="631571" y="3641979"/>
                </a:lnTo>
                <a:lnTo>
                  <a:pt x="628142" y="3642614"/>
                </a:lnTo>
                <a:lnTo>
                  <a:pt x="624586" y="3643122"/>
                </a:lnTo>
                <a:lnTo>
                  <a:pt x="622300" y="3646297"/>
                </a:lnTo>
                <a:lnTo>
                  <a:pt x="622808" y="3649853"/>
                </a:lnTo>
                <a:lnTo>
                  <a:pt x="632396" y="3713797"/>
                </a:lnTo>
                <a:lnTo>
                  <a:pt x="366141" y="3383153"/>
                </a:lnTo>
                <a:lnTo>
                  <a:pt x="356235" y="3391027"/>
                </a:lnTo>
                <a:lnTo>
                  <a:pt x="622541" y="3721722"/>
                </a:lnTo>
                <a:lnTo>
                  <a:pt x="562102" y="3698621"/>
                </a:lnTo>
                <a:lnTo>
                  <a:pt x="558800" y="3697478"/>
                </a:lnTo>
                <a:lnTo>
                  <a:pt x="555117" y="3699002"/>
                </a:lnTo>
                <a:lnTo>
                  <a:pt x="552577" y="3705606"/>
                </a:lnTo>
                <a:lnTo>
                  <a:pt x="554228" y="3709289"/>
                </a:lnTo>
                <a:lnTo>
                  <a:pt x="650113" y="3745865"/>
                </a:lnTo>
                <a:close/>
              </a:path>
            </a:pathLst>
          </a:custGeom>
          <a:solidFill>
            <a:srgbClr val="0066FF"/>
          </a:solidFill>
        </p:spPr>
        <p:txBody>
          <a:bodyPr wrap="square" lIns="0" tIns="0" rIns="0" bIns="0" rtlCol="0"/>
          <a:lstStyle/>
          <a:p>
            <a:endParaRPr/>
          </a:p>
        </p:txBody>
      </p:sp>
      <p:sp>
        <p:nvSpPr>
          <p:cNvPr id="14" name="object 14"/>
          <p:cNvSpPr txBox="1"/>
          <p:nvPr/>
        </p:nvSpPr>
        <p:spPr>
          <a:xfrm>
            <a:off x="7759954" y="2005965"/>
            <a:ext cx="127000" cy="391160"/>
          </a:xfrm>
          <a:prstGeom prst="rect">
            <a:avLst/>
          </a:prstGeom>
        </p:spPr>
        <p:txBody>
          <a:bodyPr vert="horz" wrap="square" lIns="0" tIns="12700" rIns="0" bIns="0" rtlCol="0">
            <a:spAutoFit/>
          </a:bodyPr>
          <a:lstStyle/>
          <a:p>
            <a:pPr marL="12700">
              <a:lnSpc>
                <a:spcPct val="100000"/>
              </a:lnSpc>
              <a:spcBef>
                <a:spcPts val="100"/>
              </a:spcBef>
            </a:pPr>
            <a:r>
              <a:rPr sz="2400" i="1" spc="-50" dirty="0">
                <a:solidFill>
                  <a:srgbClr val="FF0000"/>
                </a:solidFill>
                <a:latin typeface="Arial"/>
                <a:cs typeface="Arial"/>
              </a:rPr>
              <a:t>r</a:t>
            </a:r>
            <a:endParaRPr sz="2400">
              <a:latin typeface="Arial"/>
              <a:cs typeface="Arial"/>
            </a:endParaRPr>
          </a:p>
        </p:txBody>
      </p:sp>
      <p:sp>
        <p:nvSpPr>
          <p:cNvPr id="15" name="object 15"/>
          <p:cNvSpPr txBox="1"/>
          <p:nvPr/>
        </p:nvSpPr>
        <p:spPr>
          <a:xfrm>
            <a:off x="8696706" y="5391403"/>
            <a:ext cx="194945" cy="391160"/>
          </a:xfrm>
          <a:prstGeom prst="rect">
            <a:avLst/>
          </a:prstGeom>
        </p:spPr>
        <p:txBody>
          <a:bodyPr vert="horz" wrap="square" lIns="0" tIns="12700" rIns="0" bIns="0" rtlCol="0">
            <a:spAutoFit/>
          </a:bodyPr>
          <a:lstStyle/>
          <a:p>
            <a:pPr marL="12700">
              <a:lnSpc>
                <a:spcPct val="100000"/>
              </a:lnSpc>
              <a:spcBef>
                <a:spcPts val="100"/>
              </a:spcBef>
            </a:pPr>
            <a:r>
              <a:rPr sz="2400" i="1" spc="-50" dirty="0">
                <a:solidFill>
                  <a:srgbClr val="FF0000"/>
                </a:solidFill>
                <a:latin typeface="Arial"/>
                <a:cs typeface="Arial"/>
              </a:rPr>
              <a:t>q</a:t>
            </a:r>
            <a:endParaRPr sz="2400">
              <a:latin typeface="Arial"/>
              <a:cs typeface="Arial"/>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dirty="0"/>
              <a:t>Receiving</a:t>
            </a:r>
            <a:r>
              <a:rPr spc="-35" dirty="0"/>
              <a:t> </a:t>
            </a:r>
            <a:r>
              <a:rPr spc="-10" dirty="0"/>
              <a:t>messages</a:t>
            </a:r>
          </a:p>
        </p:txBody>
      </p:sp>
      <p:sp>
        <p:nvSpPr>
          <p:cNvPr id="3" name="object 3"/>
          <p:cNvSpPr txBox="1"/>
          <p:nvPr/>
        </p:nvSpPr>
        <p:spPr>
          <a:xfrm>
            <a:off x="850493" y="1238549"/>
            <a:ext cx="6776084" cy="1919605"/>
          </a:xfrm>
          <a:prstGeom prst="rect">
            <a:avLst/>
          </a:prstGeom>
        </p:spPr>
        <p:txBody>
          <a:bodyPr vert="horz" wrap="square" lIns="0" tIns="152400" rIns="0" bIns="0" rtlCol="0">
            <a:spAutoFit/>
          </a:bodyPr>
          <a:lstStyle/>
          <a:p>
            <a:pPr marL="393065" indent="-380365">
              <a:lnSpc>
                <a:spcPct val="100000"/>
              </a:lnSpc>
              <a:spcBef>
                <a:spcPts val="1200"/>
              </a:spcBef>
              <a:buChar char="•"/>
              <a:tabLst>
                <a:tab pos="393065" algn="l"/>
              </a:tabLst>
            </a:pPr>
            <a:r>
              <a:rPr sz="2400" dirty="0">
                <a:latin typeface="Arial MT"/>
                <a:cs typeface="Arial MT"/>
              </a:rPr>
              <a:t>A</a:t>
            </a:r>
            <a:r>
              <a:rPr sz="2400" spc="-55" dirty="0">
                <a:latin typeface="Arial MT"/>
                <a:cs typeface="Arial MT"/>
              </a:rPr>
              <a:t> </a:t>
            </a:r>
            <a:r>
              <a:rPr sz="2400" dirty="0">
                <a:latin typeface="Arial MT"/>
                <a:cs typeface="Arial MT"/>
              </a:rPr>
              <a:t>receiver</a:t>
            </a:r>
            <a:r>
              <a:rPr sz="2400" spc="-55" dirty="0">
                <a:latin typeface="Arial MT"/>
                <a:cs typeface="Arial MT"/>
              </a:rPr>
              <a:t> </a:t>
            </a:r>
            <a:r>
              <a:rPr sz="2400" dirty="0">
                <a:latin typeface="Arial MT"/>
                <a:cs typeface="Arial MT"/>
              </a:rPr>
              <a:t>can</a:t>
            </a:r>
            <a:r>
              <a:rPr sz="2400" spc="-55" dirty="0">
                <a:latin typeface="Arial MT"/>
                <a:cs typeface="Arial MT"/>
              </a:rPr>
              <a:t> </a:t>
            </a:r>
            <a:r>
              <a:rPr sz="2400" dirty="0">
                <a:latin typeface="Arial MT"/>
                <a:cs typeface="Arial MT"/>
              </a:rPr>
              <a:t>get</a:t>
            </a:r>
            <a:r>
              <a:rPr sz="2400" spc="-55" dirty="0">
                <a:latin typeface="Arial MT"/>
                <a:cs typeface="Arial MT"/>
              </a:rPr>
              <a:t> </a:t>
            </a:r>
            <a:r>
              <a:rPr sz="2400" dirty="0">
                <a:latin typeface="Arial MT"/>
                <a:cs typeface="Arial MT"/>
              </a:rPr>
              <a:t>a</a:t>
            </a:r>
            <a:r>
              <a:rPr sz="2400" spc="-55" dirty="0">
                <a:latin typeface="Arial MT"/>
                <a:cs typeface="Arial MT"/>
              </a:rPr>
              <a:t> </a:t>
            </a:r>
            <a:r>
              <a:rPr sz="2400" dirty="0">
                <a:latin typeface="Arial MT"/>
                <a:cs typeface="Arial MT"/>
              </a:rPr>
              <a:t>message</a:t>
            </a:r>
            <a:r>
              <a:rPr sz="2400" spc="-55" dirty="0">
                <a:latin typeface="Arial MT"/>
                <a:cs typeface="Arial MT"/>
              </a:rPr>
              <a:t> </a:t>
            </a:r>
            <a:r>
              <a:rPr sz="2400" dirty="0">
                <a:latin typeface="Arial MT"/>
                <a:cs typeface="Arial MT"/>
              </a:rPr>
              <a:t>without</a:t>
            </a:r>
            <a:r>
              <a:rPr sz="2400" spc="-40" dirty="0">
                <a:latin typeface="Arial MT"/>
                <a:cs typeface="Arial MT"/>
              </a:rPr>
              <a:t> </a:t>
            </a:r>
            <a:r>
              <a:rPr sz="2400" spc="-10" dirty="0">
                <a:latin typeface="Arial MT"/>
                <a:cs typeface="Arial MT"/>
              </a:rPr>
              <a:t>knowing:</a:t>
            </a:r>
            <a:endParaRPr sz="2400">
              <a:latin typeface="Arial MT"/>
              <a:cs typeface="Arial MT"/>
            </a:endParaRPr>
          </a:p>
          <a:p>
            <a:pPr marL="850265" lvl="1" indent="-368300">
              <a:lnSpc>
                <a:spcPct val="100000"/>
              </a:lnSpc>
              <a:spcBef>
                <a:spcPts val="1005"/>
              </a:spcBef>
              <a:buChar char="•"/>
              <a:tabLst>
                <a:tab pos="850265" algn="l"/>
              </a:tabLst>
            </a:pPr>
            <a:r>
              <a:rPr sz="2200" dirty="0">
                <a:latin typeface="Arial MT"/>
                <a:cs typeface="Arial MT"/>
              </a:rPr>
              <a:t>the</a:t>
            </a:r>
            <a:r>
              <a:rPr sz="2200" spc="-45" dirty="0">
                <a:latin typeface="Arial MT"/>
                <a:cs typeface="Arial MT"/>
              </a:rPr>
              <a:t> </a:t>
            </a:r>
            <a:r>
              <a:rPr sz="2200" dirty="0">
                <a:latin typeface="Arial MT"/>
                <a:cs typeface="Arial MT"/>
              </a:rPr>
              <a:t>amount</a:t>
            </a:r>
            <a:r>
              <a:rPr sz="2200" spc="-25" dirty="0">
                <a:latin typeface="Arial MT"/>
                <a:cs typeface="Arial MT"/>
              </a:rPr>
              <a:t> </a:t>
            </a:r>
            <a:r>
              <a:rPr sz="2200" dirty="0">
                <a:latin typeface="Arial MT"/>
                <a:cs typeface="Arial MT"/>
              </a:rPr>
              <a:t>of</a:t>
            </a:r>
            <a:r>
              <a:rPr sz="2200" spc="-45" dirty="0">
                <a:latin typeface="Arial MT"/>
                <a:cs typeface="Arial MT"/>
              </a:rPr>
              <a:t> </a:t>
            </a:r>
            <a:r>
              <a:rPr sz="2200" dirty="0">
                <a:latin typeface="Arial MT"/>
                <a:cs typeface="Arial MT"/>
              </a:rPr>
              <a:t>data</a:t>
            </a:r>
            <a:r>
              <a:rPr sz="2200" spc="-45" dirty="0">
                <a:latin typeface="Arial MT"/>
                <a:cs typeface="Arial MT"/>
              </a:rPr>
              <a:t> </a:t>
            </a:r>
            <a:r>
              <a:rPr sz="2200" dirty="0">
                <a:latin typeface="Arial MT"/>
                <a:cs typeface="Arial MT"/>
              </a:rPr>
              <a:t>in</a:t>
            </a:r>
            <a:r>
              <a:rPr sz="2200" spc="-35" dirty="0">
                <a:latin typeface="Arial MT"/>
                <a:cs typeface="Arial MT"/>
              </a:rPr>
              <a:t> </a:t>
            </a:r>
            <a:r>
              <a:rPr sz="2200" dirty="0">
                <a:latin typeface="Arial MT"/>
                <a:cs typeface="Arial MT"/>
              </a:rPr>
              <a:t>the</a:t>
            </a:r>
            <a:r>
              <a:rPr sz="2200" spc="-40" dirty="0">
                <a:latin typeface="Arial MT"/>
                <a:cs typeface="Arial MT"/>
              </a:rPr>
              <a:t> </a:t>
            </a:r>
            <a:r>
              <a:rPr sz="2200" spc="-10" dirty="0">
                <a:latin typeface="Arial MT"/>
                <a:cs typeface="Arial MT"/>
              </a:rPr>
              <a:t>message,</a:t>
            </a:r>
            <a:endParaRPr sz="2200">
              <a:latin typeface="Arial MT"/>
              <a:cs typeface="Arial MT"/>
            </a:endParaRPr>
          </a:p>
          <a:p>
            <a:pPr marL="850265" lvl="1" indent="-368300">
              <a:lnSpc>
                <a:spcPct val="100000"/>
              </a:lnSpc>
              <a:spcBef>
                <a:spcPts val="994"/>
              </a:spcBef>
              <a:buChar char="•"/>
              <a:tabLst>
                <a:tab pos="850265" algn="l"/>
              </a:tabLst>
            </a:pPr>
            <a:r>
              <a:rPr sz="2200" dirty="0">
                <a:latin typeface="Arial MT"/>
                <a:cs typeface="Arial MT"/>
              </a:rPr>
              <a:t>the</a:t>
            </a:r>
            <a:r>
              <a:rPr sz="2200" spc="-45" dirty="0">
                <a:latin typeface="Arial MT"/>
                <a:cs typeface="Arial MT"/>
              </a:rPr>
              <a:t> </a:t>
            </a:r>
            <a:r>
              <a:rPr sz="2200" dirty="0">
                <a:latin typeface="Arial MT"/>
                <a:cs typeface="Arial MT"/>
              </a:rPr>
              <a:t>sender</a:t>
            </a:r>
            <a:r>
              <a:rPr sz="2200" spc="-30" dirty="0">
                <a:latin typeface="Arial MT"/>
                <a:cs typeface="Arial MT"/>
              </a:rPr>
              <a:t> </a:t>
            </a:r>
            <a:r>
              <a:rPr sz="2200" dirty="0">
                <a:latin typeface="Arial MT"/>
                <a:cs typeface="Arial MT"/>
              </a:rPr>
              <a:t>of</a:t>
            </a:r>
            <a:r>
              <a:rPr sz="2200" spc="-50" dirty="0">
                <a:latin typeface="Arial MT"/>
                <a:cs typeface="Arial MT"/>
              </a:rPr>
              <a:t> </a:t>
            </a:r>
            <a:r>
              <a:rPr sz="2200" dirty="0">
                <a:latin typeface="Arial MT"/>
                <a:cs typeface="Arial MT"/>
              </a:rPr>
              <a:t>the</a:t>
            </a:r>
            <a:r>
              <a:rPr sz="2200" spc="-40" dirty="0">
                <a:latin typeface="Arial MT"/>
                <a:cs typeface="Arial MT"/>
              </a:rPr>
              <a:t> </a:t>
            </a:r>
            <a:r>
              <a:rPr sz="2200" spc="-10" dirty="0">
                <a:latin typeface="Arial MT"/>
                <a:cs typeface="Arial MT"/>
              </a:rPr>
              <a:t>message,</a:t>
            </a:r>
            <a:endParaRPr sz="2200">
              <a:latin typeface="Arial MT"/>
              <a:cs typeface="Arial MT"/>
            </a:endParaRPr>
          </a:p>
          <a:p>
            <a:pPr marL="850265" lvl="1" indent="-368300">
              <a:lnSpc>
                <a:spcPct val="100000"/>
              </a:lnSpc>
              <a:spcBef>
                <a:spcPts val="1010"/>
              </a:spcBef>
              <a:buChar char="•"/>
              <a:tabLst>
                <a:tab pos="850265" algn="l"/>
              </a:tabLst>
            </a:pPr>
            <a:r>
              <a:rPr sz="2200" dirty="0">
                <a:latin typeface="Arial MT"/>
                <a:cs typeface="Arial MT"/>
              </a:rPr>
              <a:t>or</a:t>
            </a:r>
            <a:r>
              <a:rPr sz="2200" spc="-25" dirty="0">
                <a:latin typeface="Arial MT"/>
                <a:cs typeface="Arial MT"/>
              </a:rPr>
              <a:t> </a:t>
            </a:r>
            <a:r>
              <a:rPr sz="2200" dirty="0">
                <a:latin typeface="Arial MT"/>
                <a:cs typeface="Arial MT"/>
              </a:rPr>
              <a:t>the</a:t>
            </a:r>
            <a:r>
              <a:rPr sz="2200" spc="-30" dirty="0">
                <a:latin typeface="Arial MT"/>
                <a:cs typeface="Arial MT"/>
              </a:rPr>
              <a:t> </a:t>
            </a:r>
            <a:r>
              <a:rPr sz="2200" dirty="0">
                <a:latin typeface="Arial MT"/>
                <a:cs typeface="Arial MT"/>
              </a:rPr>
              <a:t>tag</a:t>
            </a:r>
            <a:r>
              <a:rPr sz="2200" spc="-30" dirty="0">
                <a:latin typeface="Arial MT"/>
                <a:cs typeface="Arial MT"/>
              </a:rPr>
              <a:t> </a:t>
            </a:r>
            <a:r>
              <a:rPr sz="2200" dirty="0">
                <a:latin typeface="Arial MT"/>
                <a:cs typeface="Arial MT"/>
              </a:rPr>
              <a:t>of</a:t>
            </a:r>
            <a:r>
              <a:rPr sz="2200" spc="-30" dirty="0">
                <a:latin typeface="Arial MT"/>
                <a:cs typeface="Arial MT"/>
              </a:rPr>
              <a:t> </a:t>
            </a:r>
            <a:r>
              <a:rPr sz="2200" dirty="0">
                <a:latin typeface="Arial MT"/>
                <a:cs typeface="Arial MT"/>
              </a:rPr>
              <a:t>the</a:t>
            </a:r>
            <a:r>
              <a:rPr sz="2200" spc="-20" dirty="0">
                <a:latin typeface="Arial MT"/>
                <a:cs typeface="Arial MT"/>
              </a:rPr>
              <a:t> </a:t>
            </a:r>
            <a:r>
              <a:rPr sz="2200" spc="-10" dirty="0">
                <a:latin typeface="Arial MT"/>
                <a:cs typeface="Arial MT"/>
              </a:rPr>
              <a:t>message.</a:t>
            </a:r>
            <a:endParaRPr sz="2200">
              <a:latin typeface="Arial MT"/>
              <a:cs typeface="Arial MT"/>
            </a:endParaRPr>
          </a:p>
        </p:txBody>
      </p:sp>
      <p:pic>
        <p:nvPicPr>
          <p:cNvPr id="4" name="object 4"/>
          <p:cNvPicPr/>
          <p:nvPr/>
        </p:nvPicPr>
        <p:blipFill>
          <a:blip r:embed="rId2" cstate="print"/>
          <a:stretch>
            <a:fillRect/>
          </a:stretch>
        </p:blipFill>
        <p:spPr>
          <a:xfrm>
            <a:off x="4224528" y="4005071"/>
            <a:ext cx="3095244" cy="1950719"/>
          </a:xfrm>
          <a:prstGeom prst="rect">
            <a:avLst/>
          </a:prstGeom>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74293" y="319785"/>
            <a:ext cx="4243070" cy="574040"/>
          </a:xfrm>
          <a:prstGeom prst="rect">
            <a:avLst/>
          </a:prstGeom>
        </p:spPr>
        <p:txBody>
          <a:bodyPr vert="horz" wrap="square" lIns="0" tIns="12700" rIns="0" bIns="0" rtlCol="0">
            <a:spAutoFit/>
          </a:bodyPr>
          <a:lstStyle/>
          <a:p>
            <a:pPr marL="12700">
              <a:lnSpc>
                <a:spcPct val="100000"/>
              </a:lnSpc>
              <a:spcBef>
                <a:spcPts val="100"/>
              </a:spcBef>
              <a:tabLst>
                <a:tab pos="2146935" algn="l"/>
              </a:tabLst>
            </a:pPr>
            <a:r>
              <a:rPr spc="-10" dirty="0"/>
              <a:t>status_p</a:t>
            </a:r>
            <a:r>
              <a:rPr dirty="0"/>
              <a:t>	</a:t>
            </a:r>
            <a:r>
              <a:rPr spc="-10" dirty="0"/>
              <a:t>argument</a:t>
            </a:r>
          </a:p>
        </p:txBody>
      </p:sp>
      <p:grpSp>
        <p:nvGrpSpPr>
          <p:cNvPr id="3" name="object 3"/>
          <p:cNvGrpSpPr/>
          <p:nvPr/>
        </p:nvGrpSpPr>
        <p:grpSpPr>
          <a:xfrm>
            <a:off x="2279904" y="1341119"/>
            <a:ext cx="7777480" cy="989330"/>
            <a:chOff x="2279904" y="1341119"/>
            <a:chExt cx="7777480" cy="989330"/>
          </a:xfrm>
        </p:grpSpPr>
        <p:pic>
          <p:nvPicPr>
            <p:cNvPr id="4" name="object 4"/>
            <p:cNvPicPr/>
            <p:nvPr/>
          </p:nvPicPr>
          <p:blipFill>
            <a:blip r:embed="rId2" cstate="print"/>
            <a:stretch>
              <a:fillRect/>
            </a:stretch>
          </p:blipFill>
          <p:spPr>
            <a:xfrm>
              <a:off x="2279904" y="1341119"/>
              <a:ext cx="7776972" cy="655320"/>
            </a:xfrm>
            <a:prstGeom prst="rect">
              <a:avLst/>
            </a:prstGeom>
          </p:spPr>
        </p:pic>
        <p:sp>
          <p:nvSpPr>
            <p:cNvPr id="5" name="object 5"/>
            <p:cNvSpPr/>
            <p:nvPr/>
          </p:nvSpPr>
          <p:spPr>
            <a:xfrm>
              <a:off x="5126355" y="2011425"/>
              <a:ext cx="912494" cy="318770"/>
            </a:xfrm>
            <a:custGeom>
              <a:avLst/>
              <a:gdLst/>
              <a:ahLst/>
              <a:cxnLst/>
              <a:rect l="l" t="t" r="r" b="b"/>
              <a:pathLst>
                <a:path w="912495" h="318769">
                  <a:moveTo>
                    <a:pt x="233172" y="304800"/>
                  </a:moveTo>
                  <a:lnTo>
                    <a:pt x="69215" y="304800"/>
                  </a:lnTo>
                  <a:lnTo>
                    <a:pt x="69723" y="306070"/>
                  </a:lnTo>
                  <a:lnTo>
                    <a:pt x="110871" y="312420"/>
                  </a:lnTo>
                  <a:lnTo>
                    <a:pt x="138684" y="313690"/>
                  </a:lnTo>
                  <a:lnTo>
                    <a:pt x="172339" y="316230"/>
                  </a:lnTo>
                  <a:lnTo>
                    <a:pt x="191262" y="316230"/>
                  </a:lnTo>
                  <a:lnTo>
                    <a:pt x="211455" y="317500"/>
                  </a:lnTo>
                  <a:lnTo>
                    <a:pt x="255397" y="317500"/>
                  </a:lnTo>
                  <a:lnTo>
                    <a:pt x="279019" y="318770"/>
                  </a:lnTo>
                  <a:lnTo>
                    <a:pt x="717169" y="318770"/>
                  </a:lnTo>
                  <a:lnTo>
                    <a:pt x="717169" y="306070"/>
                  </a:lnTo>
                  <a:lnTo>
                    <a:pt x="279146" y="306070"/>
                  </a:lnTo>
                  <a:lnTo>
                    <a:pt x="233172" y="304800"/>
                  </a:lnTo>
                  <a:close/>
                </a:path>
                <a:path w="912495" h="318769">
                  <a:moveTo>
                    <a:pt x="900988" y="186817"/>
                  </a:moveTo>
                  <a:lnTo>
                    <a:pt x="853059" y="196850"/>
                  </a:lnTo>
                  <a:lnTo>
                    <a:pt x="831723" y="200660"/>
                  </a:lnTo>
                  <a:lnTo>
                    <a:pt x="807339" y="203200"/>
                  </a:lnTo>
                  <a:lnTo>
                    <a:pt x="794131" y="205740"/>
                  </a:lnTo>
                  <a:lnTo>
                    <a:pt x="765810" y="208280"/>
                  </a:lnTo>
                  <a:lnTo>
                    <a:pt x="750824" y="210820"/>
                  </a:lnTo>
                  <a:lnTo>
                    <a:pt x="719201" y="213360"/>
                  </a:lnTo>
                  <a:lnTo>
                    <a:pt x="685673" y="217170"/>
                  </a:lnTo>
                  <a:lnTo>
                    <a:pt x="500888" y="236220"/>
                  </a:lnTo>
                  <a:lnTo>
                    <a:pt x="386334" y="248920"/>
                  </a:lnTo>
                  <a:lnTo>
                    <a:pt x="278765" y="259080"/>
                  </a:lnTo>
                  <a:lnTo>
                    <a:pt x="214757" y="266700"/>
                  </a:lnTo>
                  <a:lnTo>
                    <a:pt x="185800" y="269240"/>
                  </a:lnTo>
                  <a:lnTo>
                    <a:pt x="172466" y="271780"/>
                  </a:lnTo>
                  <a:lnTo>
                    <a:pt x="147320" y="274320"/>
                  </a:lnTo>
                  <a:lnTo>
                    <a:pt x="125349" y="276860"/>
                  </a:lnTo>
                  <a:lnTo>
                    <a:pt x="115443" y="278130"/>
                  </a:lnTo>
                  <a:lnTo>
                    <a:pt x="98298" y="281940"/>
                  </a:lnTo>
                  <a:lnTo>
                    <a:pt x="90932" y="283210"/>
                  </a:lnTo>
                  <a:lnTo>
                    <a:pt x="84582" y="284480"/>
                  </a:lnTo>
                  <a:lnTo>
                    <a:pt x="78994" y="285750"/>
                  </a:lnTo>
                  <a:lnTo>
                    <a:pt x="74422" y="285750"/>
                  </a:lnTo>
                  <a:lnTo>
                    <a:pt x="70612" y="288290"/>
                  </a:lnTo>
                  <a:lnTo>
                    <a:pt x="68580" y="288290"/>
                  </a:lnTo>
                  <a:lnTo>
                    <a:pt x="67945" y="289560"/>
                  </a:lnTo>
                  <a:lnTo>
                    <a:pt x="66929" y="289560"/>
                  </a:lnTo>
                  <a:lnTo>
                    <a:pt x="65024" y="292100"/>
                  </a:lnTo>
                  <a:lnTo>
                    <a:pt x="63500" y="293370"/>
                  </a:lnTo>
                  <a:lnTo>
                    <a:pt x="62865" y="294640"/>
                  </a:lnTo>
                  <a:lnTo>
                    <a:pt x="62992" y="295910"/>
                  </a:lnTo>
                  <a:lnTo>
                    <a:pt x="63119" y="297180"/>
                  </a:lnTo>
                  <a:lnTo>
                    <a:pt x="63500" y="298450"/>
                  </a:lnTo>
                  <a:lnTo>
                    <a:pt x="63754" y="300990"/>
                  </a:lnTo>
                  <a:lnTo>
                    <a:pt x="64643" y="302260"/>
                  </a:lnTo>
                  <a:lnTo>
                    <a:pt x="65912" y="303530"/>
                  </a:lnTo>
                  <a:lnTo>
                    <a:pt x="68199" y="304800"/>
                  </a:lnTo>
                  <a:lnTo>
                    <a:pt x="211709" y="304800"/>
                  </a:lnTo>
                  <a:lnTo>
                    <a:pt x="191643" y="303530"/>
                  </a:lnTo>
                  <a:lnTo>
                    <a:pt x="172847" y="303530"/>
                  </a:lnTo>
                  <a:lnTo>
                    <a:pt x="139319" y="300990"/>
                  </a:lnTo>
                  <a:lnTo>
                    <a:pt x="73787" y="300990"/>
                  </a:lnTo>
                  <a:lnTo>
                    <a:pt x="75180" y="296345"/>
                  </a:lnTo>
                  <a:lnTo>
                    <a:pt x="75141" y="295910"/>
                  </a:lnTo>
                  <a:lnTo>
                    <a:pt x="73533" y="293370"/>
                  </a:lnTo>
                  <a:lnTo>
                    <a:pt x="100457" y="293370"/>
                  </a:lnTo>
                  <a:lnTo>
                    <a:pt x="117348" y="290830"/>
                  </a:lnTo>
                  <a:lnTo>
                    <a:pt x="127000" y="289560"/>
                  </a:lnTo>
                  <a:lnTo>
                    <a:pt x="161036" y="285750"/>
                  </a:lnTo>
                  <a:lnTo>
                    <a:pt x="173862" y="284480"/>
                  </a:lnTo>
                  <a:lnTo>
                    <a:pt x="187325" y="281940"/>
                  </a:lnTo>
                  <a:lnTo>
                    <a:pt x="216154" y="279400"/>
                  </a:lnTo>
                  <a:lnTo>
                    <a:pt x="280162" y="271780"/>
                  </a:lnTo>
                  <a:lnTo>
                    <a:pt x="687070" y="229870"/>
                  </a:lnTo>
                  <a:lnTo>
                    <a:pt x="720598" y="226060"/>
                  </a:lnTo>
                  <a:lnTo>
                    <a:pt x="752221" y="223520"/>
                  </a:lnTo>
                  <a:lnTo>
                    <a:pt x="767334" y="220980"/>
                  </a:lnTo>
                  <a:lnTo>
                    <a:pt x="781812" y="219710"/>
                  </a:lnTo>
                  <a:lnTo>
                    <a:pt x="795782" y="217170"/>
                  </a:lnTo>
                  <a:lnTo>
                    <a:pt x="833501" y="213360"/>
                  </a:lnTo>
                  <a:lnTo>
                    <a:pt x="854964" y="209550"/>
                  </a:lnTo>
                  <a:lnTo>
                    <a:pt x="873125" y="207010"/>
                  </a:lnTo>
                  <a:lnTo>
                    <a:pt x="880999" y="204470"/>
                  </a:lnTo>
                  <a:lnTo>
                    <a:pt x="906399" y="198120"/>
                  </a:lnTo>
                  <a:lnTo>
                    <a:pt x="907542" y="198120"/>
                  </a:lnTo>
                  <a:lnTo>
                    <a:pt x="909066" y="196850"/>
                  </a:lnTo>
                  <a:lnTo>
                    <a:pt x="910209" y="195580"/>
                  </a:lnTo>
                  <a:lnTo>
                    <a:pt x="910971" y="194310"/>
                  </a:lnTo>
                  <a:lnTo>
                    <a:pt x="899160" y="194310"/>
                  </a:lnTo>
                  <a:lnTo>
                    <a:pt x="895985" y="193040"/>
                  </a:lnTo>
                  <a:lnTo>
                    <a:pt x="891794" y="191770"/>
                  </a:lnTo>
                  <a:lnTo>
                    <a:pt x="900112" y="191770"/>
                  </a:lnTo>
                  <a:lnTo>
                    <a:pt x="899985" y="189230"/>
                  </a:lnTo>
                  <a:lnTo>
                    <a:pt x="899541" y="189230"/>
                  </a:lnTo>
                  <a:lnTo>
                    <a:pt x="899922" y="187960"/>
                  </a:lnTo>
                  <a:lnTo>
                    <a:pt x="900303" y="187960"/>
                  </a:lnTo>
                  <a:lnTo>
                    <a:pt x="900988" y="186817"/>
                  </a:lnTo>
                  <a:close/>
                </a:path>
                <a:path w="912495" h="318769">
                  <a:moveTo>
                    <a:pt x="75692" y="298450"/>
                  </a:moveTo>
                  <a:lnTo>
                    <a:pt x="74168" y="299720"/>
                  </a:lnTo>
                  <a:lnTo>
                    <a:pt x="73787" y="300990"/>
                  </a:lnTo>
                  <a:lnTo>
                    <a:pt x="75692" y="298450"/>
                  </a:lnTo>
                  <a:close/>
                </a:path>
                <a:path w="912495" h="318769">
                  <a:moveTo>
                    <a:pt x="78486" y="298450"/>
                  </a:moveTo>
                  <a:lnTo>
                    <a:pt x="75692" y="298450"/>
                  </a:lnTo>
                  <a:lnTo>
                    <a:pt x="73787" y="300990"/>
                  </a:lnTo>
                  <a:lnTo>
                    <a:pt x="124841" y="300990"/>
                  </a:lnTo>
                  <a:lnTo>
                    <a:pt x="111760" y="299720"/>
                  </a:lnTo>
                  <a:lnTo>
                    <a:pt x="76073" y="299720"/>
                  </a:lnTo>
                  <a:lnTo>
                    <a:pt x="78486" y="298450"/>
                  </a:lnTo>
                  <a:close/>
                </a:path>
                <a:path w="912495" h="318769">
                  <a:moveTo>
                    <a:pt x="75256" y="296091"/>
                  </a:moveTo>
                  <a:lnTo>
                    <a:pt x="74168" y="299720"/>
                  </a:lnTo>
                  <a:lnTo>
                    <a:pt x="75692" y="298450"/>
                  </a:lnTo>
                  <a:lnTo>
                    <a:pt x="78486" y="298450"/>
                  </a:lnTo>
                  <a:lnTo>
                    <a:pt x="82296" y="297180"/>
                  </a:lnTo>
                  <a:lnTo>
                    <a:pt x="75946" y="297180"/>
                  </a:lnTo>
                  <a:lnTo>
                    <a:pt x="75256" y="296091"/>
                  </a:lnTo>
                  <a:close/>
                </a:path>
                <a:path w="912495" h="318769">
                  <a:moveTo>
                    <a:pt x="85968" y="296345"/>
                  </a:moveTo>
                  <a:lnTo>
                    <a:pt x="82296" y="297180"/>
                  </a:lnTo>
                  <a:lnTo>
                    <a:pt x="78486" y="298450"/>
                  </a:lnTo>
                  <a:lnTo>
                    <a:pt x="76073" y="299720"/>
                  </a:lnTo>
                  <a:lnTo>
                    <a:pt x="111760" y="299720"/>
                  </a:lnTo>
                  <a:lnTo>
                    <a:pt x="100457" y="298450"/>
                  </a:lnTo>
                  <a:lnTo>
                    <a:pt x="91059" y="297180"/>
                  </a:lnTo>
                  <a:lnTo>
                    <a:pt x="85968" y="296345"/>
                  </a:lnTo>
                  <a:close/>
                </a:path>
                <a:path w="912495" h="318769">
                  <a:moveTo>
                    <a:pt x="75692" y="294640"/>
                  </a:moveTo>
                  <a:lnTo>
                    <a:pt x="75311" y="295910"/>
                  </a:lnTo>
                  <a:lnTo>
                    <a:pt x="75256" y="296091"/>
                  </a:lnTo>
                  <a:lnTo>
                    <a:pt x="75946" y="297180"/>
                  </a:lnTo>
                  <a:lnTo>
                    <a:pt x="75819" y="295910"/>
                  </a:lnTo>
                  <a:lnTo>
                    <a:pt x="75692" y="294640"/>
                  </a:lnTo>
                  <a:close/>
                </a:path>
                <a:path w="912495" h="318769">
                  <a:moveTo>
                    <a:pt x="74041" y="293370"/>
                  </a:moveTo>
                  <a:lnTo>
                    <a:pt x="75692" y="294640"/>
                  </a:lnTo>
                  <a:lnTo>
                    <a:pt x="75819" y="295910"/>
                  </a:lnTo>
                  <a:lnTo>
                    <a:pt x="75946" y="297180"/>
                  </a:lnTo>
                  <a:lnTo>
                    <a:pt x="82296" y="297180"/>
                  </a:lnTo>
                  <a:lnTo>
                    <a:pt x="85968" y="296345"/>
                  </a:lnTo>
                  <a:lnTo>
                    <a:pt x="83312" y="295910"/>
                  </a:lnTo>
                  <a:lnTo>
                    <a:pt x="77597" y="294640"/>
                  </a:lnTo>
                  <a:lnTo>
                    <a:pt x="74041" y="293370"/>
                  </a:lnTo>
                  <a:close/>
                </a:path>
                <a:path w="912495" h="318769">
                  <a:moveTo>
                    <a:pt x="100457" y="293370"/>
                  </a:moveTo>
                  <a:lnTo>
                    <a:pt x="74041" y="293370"/>
                  </a:lnTo>
                  <a:lnTo>
                    <a:pt x="77597" y="294640"/>
                  </a:lnTo>
                  <a:lnTo>
                    <a:pt x="83312" y="295910"/>
                  </a:lnTo>
                  <a:lnTo>
                    <a:pt x="85968" y="296345"/>
                  </a:lnTo>
                  <a:lnTo>
                    <a:pt x="93472" y="294640"/>
                  </a:lnTo>
                  <a:lnTo>
                    <a:pt x="100457" y="293370"/>
                  </a:lnTo>
                  <a:close/>
                </a:path>
                <a:path w="912495" h="318769">
                  <a:moveTo>
                    <a:pt x="73533" y="293370"/>
                  </a:moveTo>
                  <a:lnTo>
                    <a:pt x="75141" y="295910"/>
                  </a:lnTo>
                  <a:lnTo>
                    <a:pt x="75256" y="296091"/>
                  </a:lnTo>
                  <a:lnTo>
                    <a:pt x="75692" y="294640"/>
                  </a:lnTo>
                  <a:lnTo>
                    <a:pt x="73533" y="293370"/>
                  </a:lnTo>
                  <a:close/>
                </a:path>
                <a:path w="912495" h="318769">
                  <a:moveTo>
                    <a:pt x="74041" y="293370"/>
                  </a:moveTo>
                  <a:lnTo>
                    <a:pt x="73533" y="293370"/>
                  </a:lnTo>
                  <a:lnTo>
                    <a:pt x="75692" y="294640"/>
                  </a:lnTo>
                  <a:lnTo>
                    <a:pt x="74041" y="293370"/>
                  </a:lnTo>
                  <a:close/>
                </a:path>
                <a:path w="912495" h="318769">
                  <a:moveTo>
                    <a:pt x="899795" y="191770"/>
                  </a:moveTo>
                  <a:lnTo>
                    <a:pt x="891794" y="191770"/>
                  </a:lnTo>
                  <a:lnTo>
                    <a:pt x="895985" y="193040"/>
                  </a:lnTo>
                  <a:lnTo>
                    <a:pt x="899160" y="194310"/>
                  </a:lnTo>
                  <a:lnTo>
                    <a:pt x="902208" y="194310"/>
                  </a:lnTo>
                  <a:lnTo>
                    <a:pt x="901001" y="193040"/>
                  </a:lnTo>
                  <a:lnTo>
                    <a:pt x="900176" y="193040"/>
                  </a:lnTo>
                  <a:lnTo>
                    <a:pt x="899900" y="192122"/>
                  </a:lnTo>
                  <a:lnTo>
                    <a:pt x="899795" y="191770"/>
                  </a:lnTo>
                  <a:close/>
                </a:path>
                <a:path w="912495" h="318769">
                  <a:moveTo>
                    <a:pt x="907034" y="182880"/>
                  </a:moveTo>
                  <a:lnTo>
                    <a:pt x="340868" y="182880"/>
                  </a:lnTo>
                  <a:lnTo>
                    <a:pt x="450723" y="184150"/>
                  </a:lnTo>
                  <a:lnTo>
                    <a:pt x="561848" y="184150"/>
                  </a:lnTo>
                  <a:lnTo>
                    <a:pt x="598043" y="185420"/>
                  </a:lnTo>
                  <a:lnTo>
                    <a:pt x="901827" y="185420"/>
                  </a:lnTo>
                  <a:lnTo>
                    <a:pt x="899951" y="188546"/>
                  </a:lnTo>
                  <a:lnTo>
                    <a:pt x="900049" y="190500"/>
                  </a:lnTo>
                  <a:lnTo>
                    <a:pt x="900130" y="192122"/>
                  </a:lnTo>
                  <a:lnTo>
                    <a:pt x="902208" y="194310"/>
                  </a:lnTo>
                  <a:lnTo>
                    <a:pt x="910971" y="194310"/>
                  </a:lnTo>
                  <a:lnTo>
                    <a:pt x="911352" y="193040"/>
                  </a:lnTo>
                  <a:lnTo>
                    <a:pt x="912368" y="190500"/>
                  </a:lnTo>
                  <a:lnTo>
                    <a:pt x="912241" y="189230"/>
                  </a:lnTo>
                  <a:lnTo>
                    <a:pt x="911155" y="186817"/>
                  </a:lnTo>
                  <a:lnTo>
                    <a:pt x="910590" y="185420"/>
                  </a:lnTo>
                  <a:lnTo>
                    <a:pt x="909701" y="184150"/>
                  </a:lnTo>
                  <a:lnTo>
                    <a:pt x="907034" y="182880"/>
                  </a:lnTo>
                  <a:close/>
                </a:path>
                <a:path w="912495" h="318769">
                  <a:moveTo>
                    <a:pt x="899795" y="191770"/>
                  </a:moveTo>
                  <a:lnTo>
                    <a:pt x="900176" y="193040"/>
                  </a:lnTo>
                  <a:lnTo>
                    <a:pt x="900130" y="192122"/>
                  </a:lnTo>
                  <a:lnTo>
                    <a:pt x="899795" y="191770"/>
                  </a:lnTo>
                  <a:close/>
                </a:path>
                <a:path w="912495" h="318769">
                  <a:moveTo>
                    <a:pt x="900130" y="192122"/>
                  </a:moveTo>
                  <a:lnTo>
                    <a:pt x="900176" y="193040"/>
                  </a:lnTo>
                  <a:lnTo>
                    <a:pt x="901001" y="193040"/>
                  </a:lnTo>
                  <a:lnTo>
                    <a:pt x="900130" y="192122"/>
                  </a:lnTo>
                  <a:close/>
                </a:path>
                <a:path w="912495" h="318769">
                  <a:moveTo>
                    <a:pt x="900112" y="191770"/>
                  </a:moveTo>
                  <a:lnTo>
                    <a:pt x="899795" y="191770"/>
                  </a:lnTo>
                  <a:lnTo>
                    <a:pt x="900130" y="192122"/>
                  </a:lnTo>
                  <a:lnTo>
                    <a:pt x="900112" y="191770"/>
                  </a:lnTo>
                  <a:close/>
                </a:path>
                <a:path w="912495" h="318769">
                  <a:moveTo>
                    <a:pt x="901827" y="185420"/>
                  </a:moveTo>
                  <a:lnTo>
                    <a:pt x="900010" y="186817"/>
                  </a:lnTo>
                  <a:lnTo>
                    <a:pt x="804265" y="186817"/>
                  </a:lnTo>
                  <a:lnTo>
                    <a:pt x="846963" y="189230"/>
                  </a:lnTo>
                  <a:lnTo>
                    <a:pt x="865251" y="189230"/>
                  </a:lnTo>
                  <a:lnTo>
                    <a:pt x="873252" y="190500"/>
                  </a:lnTo>
                  <a:lnTo>
                    <a:pt x="880364" y="190500"/>
                  </a:lnTo>
                  <a:lnTo>
                    <a:pt x="886460" y="191770"/>
                  </a:lnTo>
                  <a:lnTo>
                    <a:pt x="885444" y="191770"/>
                  </a:lnTo>
                  <a:lnTo>
                    <a:pt x="891032" y="190500"/>
                  </a:lnTo>
                  <a:lnTo>
                    <a:pt x="895604" y="189230"/>
                  </a:lnTo>
                  <a:lnTo>
                    <a:pt x="899160" y="187960"/>
                  </a:lnTo>
                  <a:lnTo>
                    <a:pt x="900988" y="186817"/>
                  </a:lnTo>
                  <a:lnTo>
                    <a:pt x="901827" y="185420"/>
                  </a:lnTo>
                  <a:close/>
                </a:path>
                <a:path w="912495" h="318769">
                  <a:moveTo>
                    <a:pt x="899922" y="187960"/>
                  </a:moveTo>
                  <a:lnTo>
                    <a:pt x="899541" y="189230"/>
                  </a:lnTo>
                  <a:lnTo>
                    <a:pt x="899951" y="188546"/>
                  </a:lnTo>
                  <a:lnTo>
                    <a:pt x="899922" y="187960"/>
                  </a:lnTo>
                  <a:close/>
                </a:path>
                <a:path w="912495" h="318769">
                  <a:moveTo>
                    <a:pt x="899951" y="188546"/>
                  </a:moveTo>
                  <a:lnTo>
                    <a:pt x="899541" y="189230"/>
                  </a:lnTo>
                  <a:lnTo>
                    <a:pt x="899985" y="189230"/>
                  </a:lnTo>
                  <a:lnTo>
                    <a:pt x="899951" y="188546"/>
                  </a:lnTo>
                  <a:close/>
                </a:path>
                <a:path w="912495" h="318769">
                  <a:moveTo>
                    <a:pt x="900303" y="187960"/>
                  </a:moveTo>
                  <a:lnTo>
                    <a:pt x="899922" y="187960"/>
                  </a:lnTo>
                  <a:lnTo>
                    <a:pt x="899951" y="188546"/>
                  </a:lnTo>
                  <a:lnTo>
                    <a:pt x="900303" y="187960"/>
                  </a:lnTo>
                  <a:close/>
                </a:path>
                <a:path w="912495" h="318769">
                  <a:moveTo>
                    <a:pt x="901827" y="185420"/>
                  </a:moveTo>
                  <a:lnTo>
                    <a:pt x="700532" y="185420"/>
                  </a:lnTo>
                  <a:lnTo>
                    <a:pt x="767448" y="186817"/>
                  </a:lnTo>
                  <a:lnTo>
                    <a:pt x="900010" y="186817"/>
                  </a:lnTo>
                  <a:lnTo>
                    <a:pt x="901827" y="185420"/>
                  </a:lnTo>
                  <a:close/>
                </a:path>
                <a:path w="912495" h="318769">
                  <a:moveTo>
                    <a:pt x="881634" y="177800"/>
                  </a:moveTo>
                  <a:lnTo>
                    <a:pt x="178308" y="177800"/>
                  </a:lnTo>
                  <a:lnTo>
                    <a:pt x="305689" y="182880"/>
                  </a:lnTo>
                  <a:lnTo>
                    <a:pt x="905764" y="182880"/>
                  </a:lnTo>
                  <a:lnTo>
                    <a:pt x="902970" y="181610"/>
                  </a:lnTo>
                  <a:lnTo>
                    <a:pt x="898906" y="180340"/>
                  </a:lnTo>
                  <a:lnTo>
                    <a:pt x="888238" y="179070"/>
                  </a:lnTo>
                  <a:lnTo>
                    <a:pt x="881634" y="177800"/>
                  </a:lnTo>
                  <a:close/>
                </a:path>
                <a:path w="912495" h="318769">
                  <a:moveTo>
                    <a:pt x="866140" y="176530"/>
                  </a:moveTo>
                  <a:lnTo>
                    <a:pt x="151130" y="176530"/>
                  </a:lnTo>
                  <a:lnTo>
                    <a:pt x="164465" y="177800"/>
                  </a:lnTo>
                  <a:lnTo>
                    <a:pt x="874268" y="177800"/>
                  </a:lnTo>
                  <a:lnTo>
                    <a:pt x="866140" y="176530"/>
                  </a:lnTo>
                  <a:close/>
                </a:path>
                <a:path w="912495" h="318769">
                  <a:moveTo>
                    <a:pt x="802132" y="173990"/>
                  </a:moveTo>
                  <a:lnTo>
                    <a:pt x="114681" y="173990"/>
                  </a:lnTo>
                  <a:lnTo>
                    <a:pt x="138303" y="176530"/>
                  </a:lnTo>
                  <a:lnTo>
                    <a:pt x="847598" y="176530"/>
                  </a:lnTo>
                  <a:lnTo>
                    <a:pt x="837311" y="175260"/>
                  </a:lnTo>
                  <a:lnTo>
                    <a:pt x="814451" y="175260"/>
                  </a:lnTo>
                  <a:lnTo>
                    <a:pt x="802132" y="173990"/>
                  </a:lnTo>
                  <a:close/>
                </a:path>
                <a:path w="912495" h="318769">
                  <a:moveTo>
                    <a:pt x="14078" y="132221"/>
                  </a:moveTo>
                  <a:lnTo>
                    <a:pt x="14605" y="133350"/>
                  </a:lnTo>
                  <a:lnTo>
                    <a:pt x="1016" y="133350"/>
                  </a:lnTo>
                  <a:lnTo>
                    <a:pt x="1168" y="134111"/>
                  </a:lnTo>
                  <a:lnTo>
                    <a:pt x="1289" y="134660"/>
                  </a:lnTo>
                  <a:lnTo>
                    <a:pt x="3048" y="138430"/>
                  </a:lnTo>
                  <a:lnTo>
                    <a:pt x="3302" y="138430"/>
                  </a:lnTo>
                  <a:lnTo>
                    <a:pt x="3556" y="139700"/>
                  </a:lnTo>
                  <a:lnTo>
                    <a:pt x="3810" y="139700"/>
                  </a:lnTo>
                  <a:lnTo>
                    <a:pt x="6731" y="143510"/>
                  </a:lnTo>
                  <a:lnTo>
                    <a:pt x="6985" y="143510"/>
                  </a:lnTo>
                  <a:lnTo>
                    <a:pt x="7239" y="144780"/>
                  </a:lnTo>
                  <a:lnTo>
                    <a:pt x="7620" y="144780"/>
                  </a:lnTo>
                  <a:lnTo>
                    <a:pt x="12446" y="148590"/>
                  </a:lnTo>
                  <a:lnTo>
                    <a:pt x="18287" y="152400"/>
                  </a:lnTo>
                  <a:lnTo>
                    <a:pt x="25527" y="156210"/>
                  </a:lnTo>
                  <a:lnTo>
                    <a:pt x="33782" y="160020"/>
                  </a:lnTo>
                  <a:lnTo>
                    <a:pt x="43307" y="162560"/>
                  </a:lnTo>
                  <a:lnTo>
                    <a:pt x="54102" y="166370"/>
                  </a:lnTo>
                  <a:lnTo>
                    <a:pt x="93599" y="172720"/>
                  </a:lnTo>
                  <a:lnTo>
                    <a:pt x="103759" y="173990"/>
                  </a:lnTo>
                  <a:lnTo>
                    <a:pt x="761619" y="173990"/>
                  </a:lnTo>
                  <a:lnTo>
                    <a:pt x="732028" y="172720"/>
                  </a:lnTo>
                  <a:lnTo>
                    <a:pt x="598170" y="172720"/>
                  </a:lnTo>
                  <a:lnTo>
                    <a:pt x="561975" y="171450"/>
                  </a:lnTo>
                  <a:lnTo>
                    <a:pt x="450850" y="171450"/>
                  </a:lnTo>
                  <a:lnTo>
                    <a:pt x="341122" y="170180"/>
                  </a:lnTo>
                  <a:lnTo>
                    <a:pt x="305943" y="170180"/>
                  </a:lnTo>
                  <a:lnTo>
                    <a:pt x="208153" y="166370"/>
                  </a:lnTo>
                  <a:lnTo>
                    <a:pt x="178816" y="166370"/>
                  </a:lnTo>
                  <a:lnTo>
                    <a:pt x="151765" y="163830"/>
                  </a:lnTo>
                  <a:lnTo>
                    <a:pt x="139065" y="163830"/>
                  </a:lnTo>
                  <a:lnTo>
                    <a:pt x="115697" y="161290"/>
                  </a:lnTo>
                  <a:lnTo>
                    <a:pt x="104902" y="161290"/>
                  </a:lnTo>
                  <a:lnTo>
                    <a:pt x="62737" y="154940"/>
                  </a:lnTo>
                  <a:lnTo>
                    <a:pt x="37846" y="147320"/>
                  </a:lnTo>
                  <a:lnTo>
                    <a:pt x="30353" y="144780"/>
                  </a:lnTo>
                  <a:lnTo>
                    <a:pt x="24384" y="140970"/>
                  </a:lnTo>
                  <a:lnTo>
                    <a:pt x="19558" y="138430"/>
                  </a:lnTo>
                  <a:lnTo>
                    <a:pt x="17187" y="135890"/>
                  </a:lnTo>
                  <a:lnTo>
                    <a:pt x="16891" y="135890"/>
                  </a:lnTo>
                  <a:lnTo>
                    <a:pt x="14078" y="132221"/>
                  </a:lnTo>
                  <a:close/>
                </a:path>
                <a:path w="912495" h="318769">
                  <a:moveTo>
                    <a:pt x="16040" y="134660"/>
                  </a:moveTo>
                  <a:lnTo>
                    <a:pt x="16891" y="135890"/>
                  </a:lnTo>
                  <a:lnTo>
                    <a:pt x="17187" y="135890"/>
                  </a:lnTo>
                  <a:lnTo>
                    <a:pt x="16040" y="134660"/>
                  </a:lnTo>
                  <a:close/>
                </a:path>
                <a:path w="912495" h="318769">
                  <a:moveTo>
                    <a:pt x="146442" y="17355"/>
                  </a:moveTo>
                  <a:lnTo>
                    <a:pt x="132969" y="24130"/>
                  </a:lnTo>
                  <a:lnTo>
                    <a:pt x="110871" y="35560"/>
                  </a:lnTo>
                  <a:lnTo>
                    <a:pt x="89789" y="46990"/>
                  </a:lnTo>
                  <a:lnTo>
                    <a:pt x="70104" y="58420"/>
                  </a:lnTo>
                  <a:lnTo>
                    <a:pt x="52197" y="68580"/>
                  </a:lnTo>
                  <a:lnTo>
                    <a:pt x="43942" y="73660"/>
                  </a:lnTo>
                  <a:lnTo>
                    <a:pt x="36322" y="80010"/>
                  </a:lnTo>
                  <a:lnTo>
                    <a:pt x="29210" y="85090"/>
                  </a:lnTo>
                  <a:lnTo>
                    <a:pt x="4191" y="111760"/>
                  </a:lnTo>
                  <a:lnTo>
                    <a:pt x="2032" y="115570"/>
                  </a:lnTo>
                  <a:lnTo>
                    <a:pt x="1778" y="116840"/>
                  </a:lnTo>
                  <a:lnTo>
                    <a:pt x="1650" y="116840"/>
                  </a:lnTo>
                  <a:lnTo>
                    <a:pt x="381" y="121920"/>
                  </a:lnTo>
                  <a:lnTo>
                    <a:pt x="127" y="123190"/>
                  </a:lnTo>
                  <a:lnTo>
                    <a:pt x="107" y="123787"/>
                  </a:lnTo>
                  <a:lnTo>
                    <a:pt x="0" y="128270"/>
                  </a:lnTo>
                  <a:lnTo>
                    <a:pt x="762" y="133350"/>
                  </a:lnTo>
                  <a:lnTo>
                    <a:pt x="14605" y="133350"/>
                  </a:lnTo>
                  <a:lnTo>
                    <a:pt x="14078" y="132221"/>
                  </a:lnTo>
                  <a:lnTo>
                    <a:pt x="13970" y="132080"/>
                  </a:lnTo>
                  <a:lnTo>
                    <a:pt x="13419" y="130810"/>
                  </a:lnTo>
                  <a:lnTo>
                    <a:pt x="12827" y="129540"/>
                  </a:lnTo>
                  <a:lnTo>
                    <a:pt x="13081" y="129540"/>
                  </a:lnTo>
                  <a:lnTo>
                    <a:pt x="12827" y="128270"/>
                  </a:lnTo>
                  <a:lnTo>
                    <a:pt x="12573" y="128270"/>
                  </a:lnTo>
                  <a:lnTo>
                    <a:pt x="12573" y="127000"/>
                  </a:lnTo>
                  <a:lnTo>
                    <a:pt x="12763" y="124460"/>
                  </a:lnTo>
                  <a:lnTo>
                    <a:pt x="12573" y="124460"/>
                  </a:lnTo>
                  <a:lnTo>
                    <a:pt x="12797" y="123787"/>
                  </a:lnTo>
                  <a:lnTo>
                    <a:pt x="12827" y="123190"/>
                  </a:lnTo>
                  <a:lnTo>
                    <a:pt x="12996" y="123190"/>
                  </a:lnTo>
                  <a:lnTo>
                    <a:pt x="13265" y="122381"/>
                  </a:lnTo>
                  <a:lnTo>
                    <a:pt x="13462" y="121920"/>
                  </a:lnTo>
                  <a:lnTo>
                    <a:pt x="13843" y="120650"/>
                  </a:lnTo>
                  <a:lnTo>
                    <a:pt x="14001" y="120650"/>
                  </a:lnTo>
                  <a:lnTo>
                    <a:pt x="15621" y="116840"/>
                  </a:lnTo>
                  <a:lnTo>
                    <a:pt x="18287" y="113030"/>
                  </a:lnTo>
                  <a:lnTo>
                    <a:pt x="21717" y="109220"/>
                  </a:lnTo>
                  <a:lnTo>
                    <a:pt x="26162" y="104140"/>
                  </a:lnTo>
                  <a:lnTo>
                    <a:pt x="31369" y="99060"/>
                  </a:lnTo>
                  <a:lnTo>
                    <a:pt x="37211" y="95250"/>
                  </a:lnTo>
                  <a:lnTo>
                    <a:pt x="43942" y="90170"/>
                  </a:lnTo>
                  <a:lnTo>
                    <a:pt x="51308" y="85090"/>
                  </a:lnTo>
                  <a:lnTo>
                    <a:pt x="76708" y="68580"/>
                  </a:lnTo>
                  <a:lnTo>
                    <a:pt x="96139" y="58420"/>
                  </a:lnTo>
                  <a:lnTo>
                    <a:pt x="116840" y="46990"/>
                  </a:lnTo>
                  <a:lnTo>
                    <a:pt x="138684" y="35560"/>
                  </a:lnTo>
                  <a:lnTo>
                    <a:pt x="151825" y="28952"/>
                  </a:lnTo>
                  <a:lnTo>
                    <a:pt x="158903" y="18254"/>
                  </a:lnTo>
                  <a:lnTo>
                    <a:pt x="146442" y="17355"/>
                  </a:lnTo>
                  <a:close/>
                </a:path>
                <a:path w="912495" h="318769">
                  <a:moveTo>
                    <a:pt x="13081" y="129540"/>
                  </a:moveTo>
                  <a:lnTo>
                    <a:pt x="12827" y="129540"/>
                  </a:lnTo>
                  <a:lnTo>
                    <a:pt x="13271" y="130492"/>
                  </a:lnTo>
                  <a:lnTo>
                    <a:pt x="13081" y="129540"/>
                  </a:lnTo>
                  <a:close/>
                </a:path>
                <a:path w="912495" h="318769">
                  <a:moveTo>
                    <a:pt x="12623" y="127254"/>
                  </a:moveTo>
                  <a:lnTo>
                    <a:pt x="12573" y="128270"/>
                  </a:lnTo>
                  <a:lnTo>
                    <a:pt x="12827" y="128270"/>
                  </a:lnTo>
                  <a:lnTo>
                    <a:pt x="12623" y="127254"/>
                  </a:lnTo>
                  <a:close/>
                </a:path>
                <a:path w="912495" h="318769">
                  <a:moveTo>
                    <a:pt x="12797" y="123787"/>
                  </a:moveTo>
                  <a:lnTo>
                    <a:pt x="12573" y="124460"/>
                  </a:lnTo>
                  <a:lnTo>
                    <a:pt x="12763" y="124460"/>
                  </a:lnTo>
                  <a:lnTo>
                    <a:pt x="12797" y="123787"/>
                  </a:lnTo>
                  <a:close/>
                </a:path>
                <a:path w="912495" h="318769">
                  <a:moveTo>
                    <a:pt x="12996" y="123190"/>
                  </a:moveTo>
                  <a:lnTo>
                    <a:pt x="12827" y="123190"/>
                  </a:lnTo>
                  <a:lnTo>
                    <a:pt x="12797" y="123787"/>
                  </a:lnTo>
                  <a:lnTo>
                    <a:pt x="12996" y="123190"/>
                  </a:lnTo>
                  <a:close/>
                </a:path>
                <a:path w="912495" h="318769">
                  <a:moveTo>
                    <a:pt x="14001" y="120650"/>
                  </a:moveTo>
                  <a:lnTo>
                    <a:pt x="13843" y="120650"/>
                  </a:lnTo>
                  <a:lnTo>
                    <a:pt x="13419" y="121920"/>
                  </a:lnTo>
                  <a:lnTo>
                    <a:pt x="14001" y="120650"/>
                  </a:lnTo>
                  <a:close/>
                </a:path>
                <a:path w="912495" h="318769">
                  <a:moveTo>
                    <a:pt x="181610" y="6350"/>
                  </a:moveTo>
                  <a:lnTo>
                    <a:pt x="167512" y="6350"/>
                  </a:lnTo>
                  <a:lnTo>
                    <a:pt x="173228" y="17780"/>
                  </a:lnTo>
                  <a:lnTo>
                    <a:pt x="161417" y="24130"/>
                  </a:lnTo>
                  <a:lnTo>
                    <a:pt x="151825" y="28952"/>
                  </a:lnTo>
                  <a:lnTo>
                    <a:pt x="114681" y="85090"/>
                  </a:lnTo>
                  <a:lnTo>
                    <a:pt x="115443" y="90170"/>
                  </a:lnTo>
                  <a:lnTo>
                    <a:pt x="121285" y="93980"/>
                  </a:lnTo>
                  <a:lnTo>
                    <a:pt x="125222" y="92710"/>
                  </a:lnTo>
                  <a:lnTo>
                    <a:pt x="127127" y="90170"/>
                  </a:lnTo>
                  <a:lnTo>
                    <a:pt x="181610" y="6350"/>
                  </a:lnTo>
                  <a:close/>
                </a:path>
                <a:path w="912495" h="318769">
                  <a:moveTo>
                    <a:pt x="158903" y="18254"/>
                  </a:moveTo>
                  <a:lnTo>
                    <a:pt x="151825" y="28952"/>
                  </a:lnTo>
                  <a:lnTo>
                    <a:pt x="161417" y="24130"/>
                  </a:lnTo>
                  <a:lnTo>
                    <a:pt x="170865" y="19050"/>
                  </a:lnTo>
                  <a:lnTo>
                    <a:pt x="169925" y="19050"/>
                  </a:lnTo>
                  <a:lnTo>
                    <a:pt x="158903" y="18254"/>
                  </a:lnTo>
                  <a:close/>
                </a:path>
                <a:path w="912495" h="318769">
                  <a:moveTo>
                    <a:pt x="165100" y="8890"/>
                  </a:moveTo>
                  <a:lnTo>
                    <a:pt x="158903" y="18254"/>
                  </a:lnTo>
                  <a:lnTo>
                    <a:pt x="169925" y="19050"/>
                  </a:lnTo>
                  <a:lnTo>
                    <a:pt x="165100" y="8890"/>
                  </a:lnTo>
                  <a:close/>
                </a:path>
                <a:path w="912495" h="318769">
                  <a:moveTo>
                    <a:pt x="168783" y="8890"/>
                  </a:moveTo>
                  <a:lnTo>
                    <a:pt x="165100" y="8890"/>
                  </a:lnTo>
                  <a:lnTo>
                    <a:pt x="169925" y="19050"/>
                  </a:lnTo>
                  <a:lnTo>
                    <a:pt x="170865" y="19050"/>
                  </a:lnTo>
                  <a:lnTo>
                    <a:pt x="173228" y="17780"/>
                  </a:lnTo>
                  <a:lnTo>
                    <a:pt x="168783" y="8890"/>
                  </a:lnTo>
                  <a:close/>
                </a:path>
                <a:path w="912495" h="318769">
                  <a:moveTo>
                    <a:pt x="167512" y="6350"/>
                  </a:moveTo>
                  <a:lnTo>
                    <a:pt x="155702" y="12700"/>
                  </a:lnTo>
                  <a:lnTo>
                    <a:pt x="146442" y="17355"/>
                  </a:lnTo>
                  <a:lnTo>
                    <a:pt x="158903" y="18254"/>
                  </a:lnTo>
                  <a:lnTo>
                    <a:pt x="165100" y="8890"/>
                  </a:lnTo>
                  <a:lnTo>
                    <a:pt x="168783" y="8890"/>
                  </a:lnTo>
                  <a:lnTo>
                    <a:pt x="167512" y="6350"/>
                  </a:lnTo>
                  <a:close/>
                </a:path>
                <a:path w="912495" h="318769">
                  <a:moveTo>
                    <a:pt x="82804" y="0"/>
                  </a:moveTo>
                  <a:lnTo>
                    <a:pt x="79248" y="0"/>
                  </a:lnTo>
                  <a:lnTo>
                    <a:pt x="76327" y="2540"/>
                  </a:lnTo>
                  <a:lnTo>
                    <a:pt x="75903" y="8890"/>
                  </a:lnTo>
                  <a:lnTo>
                    <a:pt x="75819" y="10160"/>
                  </a:lnTo>
                  <a:lnTo>
                    <a:pt x="78486" y="12700"/>
                  </a:lnTo>
                  <a:lnTo>
                    <a:pt x="81915" y="12700"/>
                  </a:lnTo>
                  <a:lnTo>
                    <a:pt x="146442" y="17355"/>
                  </a:lnTo>
                  <a:lnTo>
                    <a:pt x="155702" y="12700"/>
                  </a:lnTo>
                  <a:lnTo>
                    <a:pt x="167512" y="6350"/>
                  </a:lnTo>
                  <a:lnTo>
                    <a:pt x="181610" y="6350"/>
                  </a:lnTo>
                  <a:lnTo>
                    <a:pt x="82804" y="0"/>
                  </a:lnTo>
                  <a:close/>
                </a:path>
              </a:pathLst>
            </a:custGeom>
            <a:solidFill>
              <a:srgbClr val="FF0000"/>
            </a:solidFill>
          </p:spPr>
          <p:txBody>
            <a:bodyPr wrap="square" lIns="0" tIns="0" rIns="0" bIns="0" rtlCol="0"/>
            <a:lstStyle/>
            <a:p>
              <a:endParaRPr/>
            </a:p>
          </p:txBody>
        </p:sp>
      </p:grpSp>
      <p:sp>
        <p:nvSpPr>
          <p:cNvPr id="6" name="object 6"/>
          <p:cNvSpPr txBox="1"/>
          <p:nvPr/>
        </p:nvSpPr>
        <p:spPr>
          <a:xfrm>
            <a:off x="7688706" y="3755491"/>
            <a:ext cx="1707514" cy="1122680"/>
          </a:xfrm>
          <a:prstGeom prst="rect">
            <a:avLst/>
          </a:prstGeom>
        </p:spPr>
        <p:txBody>
          <a:bodyPr vert="horz" wrap="square" lIns="0" tIns="12700" rIns="0" bIns="0" rtlCol="0">
            <a:spAutoFit/>
          </a:bodyPr>
          <a:lstStyle/>
          <a:p>
            <a:pPr marL="12700" marR="5080">
              <a:lnSpc>
                <a:spcPct val="120000"/>
              </a:lnSpc>
              <a:spcBef>
                <a:spcPts val="100"/>
              </a:spcBef>
            </a:pPr>
            <a:r>
              <a:rPr sz="2000" i="1" spc="-10" dirty="0">
                <a:solidFill>
                  <a:srgbClr val="FF0000"/>
                </a:solidFill>
                <a:latin typeface="Arial"/>
                <a:cs typeface="Arial"/>
              </a:rPr>
              <a:t>MPI_SOURCE MPI_TAG MPI_ERROR</a:t>
            </a:r>
            <a:endParaRPr sz="2000">
              <a:latin typeface="Arial"/>
              <a:cs typeface="Arial"/>
            </a:endParaRPr>
          </a:p>
        </p:txBody>
      </p:sp>
      <p:sp>
        <p:nvSpPr>
          <p:cNvPr id="7" name="object 7"/>
          <p:cNvSpPr/>
          <p:nvPr/>
        </p:nvSpPr>
        <p:spPr>
          <a:xfrm>
            <a:off x="7939785" y="2721864"/>
            <a:ext cx="833755" cy="327660"/>
          </a:xfrm>
          <a:custGeom>
            <a:avLst/>
            <a:gdLst/>
            <a:ahLst/>
            <a:cxnLst/>
            <a:rect l="l" t="t" r="r" b="b"/>
            <a:pathLst>
              <a:path w="833754" h="327660">
                <a:moveTo>
                  <a:pt x="485394" y="228600"/>
                </a:moveTo>
                <a:lnTo>
                  <a:pt x="481330" y="228600"/>
                </a:lnTo>
                <a:lnTo>
                  <a:pt x="478917" y="231139"/>
                </a:lnTo>
                <a:lnTo>
                  <a:pt x="409956" y="302260"/>
                </a:lnTo>
                <a:lnTo>
                  <a:pt x="505841" y="327660"/>
                </a:lnTo>
                <a:lnTo>
                  <a:pt x="509143" y="327660"/>
                </a:lnTo>
                <a:lnTo>
                  <a:pt x="512699" y="326389"/>
                </a:lnTo>
                <a:lnTo>
                  <a:pt x="513588" y="322580"/>
                </a:lnTo>
                <a:lnTo>
                  <a:pt x="514477" y="320039"/>
                </a:lnTo>
                <a:lnTo>
                  <a:pt x="512445" y="316230"/>
                </a:lnTo>
                <a:lnTo>
                  <a:pt x="468058" y="304800"/>
                </a:lnTo>
                <a:lnTo>
                  <a:pt x="423799" y="304800"/>
                </a:lnTo>
                <a:lnTo>
                  <a:pt x="420370" y="293370"/>
                </a:lnTo>
                <a:lnTo>
                  <a:pt x="442566" y="287028"/>
                </a:lnTo>
                <a:lnTo>
                  <a:pt x="488061" y="240030"/>
                </a:lnTo>
                <a:lnTo>
                  <a:pt x="490474" y="237489"/>
                </a:lnTo>
                <a:lnTo>
                  <a:pt x="490347" y="233680"/>
                </a:lnTo>
                <a:lnTo>
                  <a:pt x="487807" y="231139"/>
                </a:lnTo>
                <a:lnTo>
                  <a:pt x="485394" y="228600"/>
                </a:lnTo>
                <a:close/>
              </a:path>
              <a:path w="833754" h="327660">
                <a:moveTo>
                  <a:pt x="442566" y="287028"/>
                </a:moveTo>
                <a:lnTo>
                  <a:pt x="420370" y="293370"/>
                </a:lnTo>
                <a:lnTo>
                  <a:pt x="423799" y="304800"/>
                </a:lnTo>
                <a:lnTo>
                  <a:pt x="428243" y="303530"/>
                </a:lnTo>
                <a:lnTo>
                  <a:pt x="426593" y="303530"/>
                </a:lnTo>
                <a:lnTo>
                  <a:pt x="423672" y="293370"/>
                </a:lnTo>
                <a:lnTo>
                  <a:pt x="436427" y="293370"/>
                </a:lnTo>
                <a:lnTo>
                  <a:pt x="442566" y="287028"/>
                </a:lnTo>
                <a:close/>
              </a:path>
              <a:path w="833754" h="327660">
                <a:moveTo>
                  <a:pt x="444779" y="298805"/>
                </a:moveTo>
                <a:lnTo>
                  <a:pt x="423799" y="304800"/>
                </a:lnTo>
                <a:lnTo>
                  <a:pt x="468058" y="304800"/>
                </a:lnTo>
                <a:lnTo>
                  <a:pt x="444779" y="298805"/>
                </a:lnTo>
                <a:close/>
              </a:path>
              <a:path w="833754" h="327660">
                <a:moveTo>
                  <a:pt x="423672" y="293370"/>
                </a:moveTo>
                <a:lnTo>
                  <a:pt x="426593" y="303530"/>
                </a:lnTo>
                <a:lnTo>
                  <a:pt x="433882" y="295999"/>
                </a:lnTo>
                <a:lnTo>
                  <a:pt x="423672" y="293370"/>
                </a:lnTo>
                <a:close/>
              </a:path>
              <a:path w="833754" h="327660">
                <a:moveTo>
                  <a:pt x="433882" y="295999"/>
                </a:moveTo>
                <a:lnTo>
                  <a:pt x="426593" y="303530"/>
                </a:lnTo>
                <a:lnTo>
                  <a:pt x="428243" y="303530"/>
                </a:lnTo>
                <a:lnTo>
                  <a:pt x="444779" y="298805"/>
                </a:lnTo>
                <a:lnTo>
                  <a:pt x="433882" y="295999"/>
                </a:lnTo>
                <a:close/>
              </a:path>
              <a:path w="833754" h="327660">
                <a:moveTo>
                  <a:pt x="820995" y="158451"/>
                </a:moveTo>
                <a:lnTo>
                  <a:pt x="821055" y="160020"/>
                </a:lnTo>
                <a:lnTo>
                  <a:pt x="818896" y="160020"/>
                </a:lnTo>
                <a:lnTo>
                  <a:pt x="816610" y="162560"/>
                </a:lnTo>
                <a:lnTo>
                  <a:pt x="812419" y="165100"/>
                </a:lnTo>
                <a:lnTo>
                  <a:pt x="806831" y="168910"/>
                </a:lnTo>
                <a:lnTo>
                  <a:pt x="799846" y="172720"/>
                </a:lnTo>
                <a:lnTo>
                  <a:pt x="791464" y="176530"/>
                </a:lnTo>
                <a:lnTo>
                  <a:pt x="782066" y="181610"/>
                </a:lnTo>
                <a:lnTo>
                  <a:pt x="771398" y="185420"/>
                </a:lnTo>
                <a:lnTo>
                  <a:pt x="759841" y="190500"/>
                </a:lnTo>
                <a:lnTo>
                  <a:pt x="747141" y="194310"/>
                </a:lnTo>
                <a:lnTo>
                  <a:pt x="733552" y="199389"/>
                </a:lnTo>
                <a:lnTo>
                  <a:pt x="718947" y="204470"/>
                </a:lnTo>
                <a:lnTo>
                  <a:pt x="687451" y="214630"/>
                </a:lnTo>
                <a:lnTo>
                  <a:pt x="670560" y="219710"/>
                </a:lnTo>
                <a:lnTo>
                  <a:pt x="653034" y="226060"/>
                </a:lnTo>
                <a:lnTo>
                  <a:pt x="634873" y="231139"/>
                </a:lnTo>
                <a:lnTo>
                  <a:pt x="616077" y="237489"/>
                </a:lnTo>
                <a:lnTo>
                  <a:pt x="576961" y="248920"/>
                </a:lnTo>
                <a:lnTo>
                  <a:pt x="494284" y="271780"/>
                </a:lnTo>
                <a:lnTo>
                  <a:pt x="451485" y="284480"/>
                </a:lnTo>
                <a:lnTo>
                  <a:pt x="442566" y="287028"/>
                </a:lnTo>
                <a:lnTo>
                  <a:pt x="433882" y="295999"/>
                </a:lnTo>
                <a:lnTo>
                  <a:pt x="444779" y="298805"/>
                </a:lnTo>
                <a:lnTo>
                  <a:pt x="454601" y="295999"/>
                </a:lnTo>
                <a:lnTo>
                  <a:pt x="539750" y="273050"/>
                </a:lnTo>
                <a:lnTo>
                  <a:pt x="580644" y="260350"/>
                </a:lnTo>
                <a:lnTo>
                  <a:pt x="619633" y="248920"/>
                </a:lnTo>
                <a:lnTo>
                  <a:pt x="638556" y="243839"/>
                </a:lnTo>
                <a:lnTo>
                  <a:pt x="674497" y="232410"/>
                </a:lnTo>
                <a:lnTo>
                  <a:pt x="691388" y="227330"/>
                </a:lnTo>
                <a:lnTo>
                  <a:pt x="707644" y="222250"/>
                </a:lnTo>
                <a:lnTo>
                  <a:pt x="723011" y="215900"/>
                </a:lnTo>
                <a:lnTo>
                  <a:pt x="737870" y="212089"/>
                </a:lnTo>
                <a:lnTo>
                  <a:pt x="751459" y="207010"/>
                </a:lnTo>
                <a:lnTo>
                  <a:pt x="764413" y="201930"/>
                </a:lnTo>
                <a:lnTo>
                  <a:pt x="776351" y="196850"/>
                </a:lnTo>
                <a:lnTo>
                  <a:pt x="787273" y="193039"/>
                </a:lnTo>
                <a:lnTo>
                  <a:pt x="797052" y="187960"/>
                </a:lnTo>
                <a:lnTo>
                  <a:pt x="805815" y="184150"/>
                </a:lnTo>
                <a:lnTo>
                  <a:pt x="813435" y="180339"/>
                </a:lnTo>
                <a:lnTo>
                  <a:pt x="820166" y="175260"/>
                </a:lnTo>
                <a:lnTo>
                  <a:pt x="825500" y="171450"/>
                </a:lnTo>
                <a:lnTo>
                  <a:pt x="828929" y="168910"/>
                </a:lnTo>
                <a:lnTo>
                  <a:pt x="829183" y="167639"/>
                </a:lnTo>
                <a:lnTo>
                  <a:pt x="829564" y="167639"/>
                </a:lnTo>
                <a:lnTo>
                  <a:pt x="831850" y="163830"/>
                </a:lnTo>
                <a:lnTo>
                  <a:pt x="832231" y="163830"/>
                </a:lnTo>
                <a:lnTo>
                  <a:pt x="832739" y="161289"/>
                </a:lnTo>
                <a:lnTo>
                  <a:pt x="832845" y="160757"/>
                </a:lnTo>
                <a:lnTo>
                  <a:pt x="832929" y="160337"/>
                </a:lnTo>
                <a:lnTo>
                  <a:pt x="832993" y="160020"/>
                </a:lnTo>
                <a:lnTo>
                  <a:pt x="819150" y="160020"/>
                </a:lnTo>
                <a:lnTo>
                  <a:pt x="819979" y="158834"/>
                </a:lnTo>
                <a:lnTo>
                  <a:pt x="821723" y="158834"/>
                </a:lnTo>
                <a:lnTo>
                  <a:pt x="820995" y="158451"/>
                </a:lnTo>
                <a:close/>
              </a:path>
              <a:path w="833754" h="327660">
                <a:moveTo>
                  <a:pt x="436427" y="293370"/>
                </a:moveTo>
                <a:lnTo>
                  <a:pt x="423672" y="293370"/>
                </a:lnTo>
                <a:lnTo>
                  <a:pt x="433882" y="295999"/>
                </a:lnTo>
                <a:lnTo>
                  <a:pt x="436427" y="293370"/>
                </a:lnTo>
                <a:close/>
              </a:path>
              <a:path w="833754" h="327660">
                <a:moveTo>
                  <a:pt x="170434" y="175260"/>
                </a:moveTo>
                <a:lnTo>
                  <a:pt x="125857" y="175260"/>
                </a:lnTo>
                <a:lnTo>
                  <a:pt x="133477" y="176530"/>
                </a:lnTo>
                <a:lnTo>
                  <a:pt x="160274" y="176530"/>
                </a:lnTo>
                <a:lnTo>
                  <a:pt x="170434" y="175260"/>
                </a:lnTo>
                <a:close/>
              </a:path>
              <a:path w="833754" h="327660">
                <a:moveTo>
                  <a:pt x="762907" y="19127"/>
                </a:moveTo>
                <a:lnTo>
                  <a:pt x="763651" y="20320"/>
                </a:lnTo>
                <a:lnTo>
                  <a:pt x="756793" y="20320"/>
                </a:lnTo>
                <a:lnTo>
                  <a:pt x="751586" y="21589"/>
                </a:lnTo>
                <a:lnTo>
                  <a:pt x="745490" y="22860"/>
                </a:lnTo>
                <a:lnTo>
                  <a:pt x="738632" y="25400"/>
                </a:lnTo>
                <a:lnTo>
                  <a:pt x="730885" y="27939"/>
                </a:lnTo>
                <a:lnTo>
                  <a:pt x="722503" y="29210"/>
                </a:lnTo>
                <a:lnTo>
                  <a:pt x="713486" y="31750"/>
                </a:lnTo>
                <a:lnTo>
                  <a:pt x="703707" y="34289"/>
                </a:lnTo>
                <a:lnTo>
                  <a:pt x="682244" y="38100"/>
                </a:lnTo>
                <a:lnTo>
                  <a:pt x="670687" y="40639"/>
                </a:lnTo>
                <a:lnTo>
                  <a:pt x="645795" y="45720"/>
                </a:lnTo>
                <a:lnTo>
                  <a:pt x="619252" y="50800"/>
                </a:lnTo>
                <a:lnTo>
                  <a:pt x="591058" y="57150"/>
                </a:lnTo>
                <a:lnTo>
                  <a:pt x="530987" y="67310"/>
                </a:lnTo>
                <a:lnTo>
                  <a:pt x="499618" y="73660"/>
                </a:lnTo>
                <a:lnTo>
                  <a:pt x="370967" y="96520"/>
                </a:lnTo>
                <a:lnTo>
                  <a:pt x="339471" y="102870"/>
                </a:lnTo>
                <a:lnTo>
                  <a:pt x="308737" y="107950"/>
                </a:lnTo>
                <a:lnTo>
                  <a:pt x="223393" y="124460"/>
                </a:lnTo>
                <a:lnTo>
                  <a:pt x="198247" y="129539"/>
                </a:lnTo>
                <a:lnTo>
                  <a:pt x="144780" y="140970"/>
                </a:lnTo>
                <a:lnTo>
                  <a:pt x="136017" y="142239"/>
                </a:lnTo>
                <a:lnTo>
                  <a:pt x="127889" y="144780"/>
                </a:lnTo>
                <a:lnTo>
                  <a:pt x="120650" y="146050"/>
                </a:lnTo>
                <a:lnTo>
                  <a:pt x="113919" y="148589"/>
                </a:lnTo>
                <a:lnTo>
                  <a:pt x="108077" y="149860"/>
                </a:lnTo>
                <a:lnTo>
                  <a:pt x="103124" y="152400"/>
                </a:lnTo>
                <a:lnTo>
                  <a:pt x="98806" y="153670"/>
                </a:lnTo>
                <a:lnTo>
                  <a:pt x="95377" y="154939"/>
                </a:lnTo>
                <a:lnTo>
                  <a:pt x="92710" y="156210"/>
                </a:lnTo>
                <a:lnTo>
                  <a:pt x="92202" y="156210"/>
                </a:lnTo>
                <a:lnTo>
                  <a:pt x="91694" y="157480"/>
                </a:lnTo>
                <a:lnTo>
                  <a:pt x="91186" y="157480"/>
                </a:lnTo>
                <a:lnTo>
                  <a:pt x="90311" y="158451"/>
                </a:lnTo>
                <a:lnTo>
                  <a:pt x="89992" y="158834"/>
                </a:lnTo>
                <a:lnTo>
                  <a:pt x="89281" y="160020"/>
                </a:lnTo>
                <a:lnTo>
                  <a:pt x="88646" y="161289"/>
                </a:lnTo>
                <a:lnTo>
                  <a:pt x="88519" y="162560"/>
                </a:lnTo>
                <a:lnTo>
                  <a:pt x="88265" y="162560"/>
                </a:lnTo>
                <a:lnTo>
                  <a:pt x="88138" y="163830"/>
                </a:lnTo>
                <a:lnTo>
                  <a:pt x="88011" y="165100"/>
                </a:lnTo>
                <a:lnTo>
                  <a:pt x="88487" y="166475"/>
                </a:lnTo>
                <a:lnTo>
                  <a:pt x="89535" y="167639"/>
                </a:lnTo>
                <a:lnTo>
                  <a:pt x="90678" y="170180"/>
                </a:lnTo>
                <a:lnTo>
                  <a:pt x="91313" y="170180"/>
                </a:lnTo>
                <a:lnTo>
                  <a:pt x="92075" y="171450"/>
                </a:lnTo>
                <a:lnTo>
                  <a:pt x="92964" y="171450"/>
                </a:lnTo>
                <a:lnTo>
                  <a:pt x="94742" y="172720"/>
                </a:lnTo>
                <a:lnTo>
                  <a:pt x="95758" y="172720"/>
                </a:lnTo>
                <a:lnTo>
                  <a:pt x="98425" y="173989"/>
                </a:lnTo>
                <a:lnTo>
                  <a:pt x="102489" y="173989"/>
                </a:lnTo>
                <a:lnTo>
                  <a:pt x="107442" y="175260"/>
                </a:lnTo>
                <a:lnTo>
                  <a:pt x="204216" y="175260"/>
                </a:lnTo>
                <a:lnTo>
                  <a:pt x="376300" y="167639"/>
                </a:lnTo>
                <a:lnTo>
                  <a:pt x="99060" y="167639"/>
                </a:lnTo>
                <a:lnTo>
                  <a:pt x="99755" y="167053"/>
                </a:lnTo>
                <a:lnTo>
                  <a:pt x="100838" y="165100"/>
                </a:lnTo>
                <a:lnTo>
                  <a:pt x="99885" y="161289"/>
                </a:lnTo>
                <a:lnTo>
                  <a:pt x="99816" y="161013"/>
                </a:lnTo>
                <a:lnTo>
                  <a:pt x="98425" y="160020"/>
                </a:lnTo>
                <a:lnTo>
                  <a:pt x="120522" y="160020"/>
                </a:lnTo>
                <a:lnTo>
                  <a:pt x="123486" y="158834"/>
                </a:lnTo>
                <a:lnTo>
                  <a:pt x="123215" y="158834"/>
                </a:lnTo>
                <a:lnTo>
                  <a:pt x="130937" y="157480"/>
                </a:lnTo>
                <a:lnTo>
                  <a:pt x="138938" y="154939"/>
                </a:lnTo>
                <a:lnTo>
                  <a:pt x="147574" y="152400"/>
                </a:lnTo>
                <a:lnTo>
                  <a:pt x="156972" y="151130"/>
                </a:lnTo>
                <a:lnTo>
                  <a:pt x="167005" y="148589"/>
                </a:lnTo>
                <a:lnTo>
                  <a:pt x="177673" y="146050"/>
                </a:lnTo>
                <a:lnTo>
                  <a:pt x="200660" y="142239"/>
                </a:lnTo>
                <a:lnTo>
                  <a:pt x="225806" y="137160"/>
                </a:lnTo>
                <a:lnTo>
                  <a:pt x="310896" y="120650"/>
                </a:lnTo>
                <a:lnTo>
                  <a:pt x="341757" y="115570"/>
                </a:lnTo>
                <a:lnTo>
                  <a:pt x="373253" y="109220"/>
                </a:lnTo>
                <a:lnTo>
                  <a:pt x="533273" y="80010"/>
                </a:lnTo>
                <a:lnTo>
                  <a:pt x="563880" y="74930"/>
                </a:lnTo>
                <a:lnTo>
                  <a:pt x="593471" y="68580"/>
                </a:lnTo>
                <a:lnTo>
                  <a:pt x="648335" y="58420"/>
                </a:lnTo>
                <a:lnTo>
                  <a:pt x="695960" y="48260"/>
                </a:lnTo>
                <a:lnTo>
                  <a:pt x="706501" y="45720"/>
                </a:lnTo>
                <a:lnTo>
                  <a:pt x="716280" y="44450"/>
                </a:lnTo>
                <a:lnTo>
                  <a:pt x="725551" y="41910"/>
                </a:lnTo>
                <a:lnTo>
                  <a:pt x="734187" y="39370"/>
                </a:lnTo>
                <a:lnTo>
                  <a:pt x="749046" y="35560"/>
                </a:lnTo>
                <a:lnTo>
                  <a:pt x="755650" y="34289"/>
                </a:lnTo>
                <a:lnTo>
                  <a:pt x="760984" y="31750"/>
                </a:lnTo>
                <a:lnTo>
                  <a:pt x="765937" y="30480"/>
                </a:lnTo>
                <a:lnTo>
                  <a:pt x="770128" y="27939"/>
                </a:lnTo>
                <a:lnTo>
                  <a:pt x="773684" y="26670"/>
                </a:lnTo>
                <a:lnTo>
                  <a:pt x="775462" y="25400"/>
                </a:lnTo>
                <a:lnTo>
                  <a:pt x="776097" y="24130"/>
                </a:lnTo>
                <a:lnTo>
                  <a:pt x="777113" y="22860"/>
                </a:lnTo>
                <a:lnTo>
                  <a:pt x="768223" y="22860"/>
                </a:lnTo>
                <a:lnTo>
                  <a:pt x="766292" y="20929"/>
                </a:lnTo>
                <a:lnTo>
                  <a:pt x="765147" y="20320"/>
                </a:lnTo>
                <a:lnTo>
                  <a:pt x="763651" y="20320"/>
                </a:lnTo>
                <a:lnTo>
                  <a:pt x="760728" y="19127"/>
                </a:lnTo>
                <a:lnTo>
                  <a:pt x="762907" y="19127"/>
                </a:lnTo>
                <a:close/>
              </a:path>
              <a:path w="833754" h="327660">
                <a:moveTo>
                  <a:pt x="99763" y="167053"/>
                </a:moveTo>
                <a:lnTo>
                  <a:pt x="99060" y="167639"/>
                </a:lnTo>
                <a:lnTo>
                  <a:pt x="99441" y="167639"/>
                </a:lnTo>
                <a:lnTo>
                  <a:pt x="99763" y="167053"/>
                </a:lnTo>
                <a:close/>
              </a:path>
              <a:path w="833754" h="327660">
                <a:moveTo>
                  <a:pt x="100553" y="166475"/>
                </a:moveTo>
                <a:lnTo>
                  <a:pt x="99763" y="167053"/>
                </a:lnTo>
                <a:lnTo>
                  <a:pt x="99441" y="167639"/>
                </a:lnTo>
                <a:lnTo>
                  <a:pt x="100553" y="166475"/>
                </a:lnTo>
                <a:close/>
              </a:path>
              <a:path w="833754" h="327660">
                <a:moveTo>
                  <a:pt x="803148" y="139700"/>
                </a:moveTo>
                <a:lnTo>
                  <a:pt x="657860" y="139700"/>
                </a:lnTo>
                <a:lnTo>
                  <a:pt x="568833" y="143510"/>
                </a:lnTo>
                <a:lnTo>
                  <a:pt x="537210" y="146050"/>
                </a:lnTo>
                <a:lnTo>
                  <a:pt x="505079" y="147320"/>
                </a:lnTo>
                <a:lnTo>
                  <a:pt x="440055" y="151130"/>
                </a:lnTo>
                <a:lnTo>
                  <a:pt x="407543" y="152400"/>
                </a:lnTo>
                <a:lnTo>
                  <a:pt x="375539" y="154939"/>
                </a:lnTo>
                <a:lnTo>
                  <a:pt x="203835" y="162560"/>
                </a:lnTo>
                <a:lnTo>
                  <a:pt x="111887" y="162560"/>
                </a:lnTo>
                <a:lnTo>
                  <a:pt x="107188" y="163830"/>
                </a:lnTo>
                <a:lnTo>
                  <a:pt x="103378" y="165100"/>
                </a:lnTo>
                <a:lnTo>
                  <a:pt x="100553" y="166475"/>
                </a:lnTo>
                <a:lnTo>
                  <a:pt x="99441" y="167639"/>
                </a:lnTo>
                <a:lnTo>
                  <a:pt x="376300" y="167639"/>
                </a:lnTo>
                <a:lnTo>
                  <a:pt x="505841" y="160020"/>
                </a:lnTo>
                <a:lnTo>
                  <a:pt x="535711" y="158834"/>
                </a:lnTo>
                <a:lnTo>
                  <a:pt x="536790" y="158834"/>
                </a:lnTo>
                <a:lnTo>
                  <a:pt x="569468" y="156210"/>
                </a:lnTo>
                <a:lnTo>
                  <a:pt x="658368" y="152400"/>
                </a:lnTo>
                <a:lnTo>
                  <a:pt x="685292" y="152400"/>
                </a:lnTo>
                <a:lnTo>
                  <a:pt x="710565" y="151130"/>
                </a:lnTo>
                <a:lnTo>
                  <a:pt x="831215" y="151130"/>
                </a:lnTo>
                <a:lnTo>
                  <a:pt x="828040" y="148589"/>
                </a:lnTo>
                <a:lnTo>
                  <a:pt x="827786" y="147320"/>
                </a:lnTo>
                <a:lnTo>
                  <a:pt x="826897" y="147320"/>
                </a:lnTo>
                <a:lnTo>
                  <a:pt x="822452" y="144780"/>
                </a:lnTo>
                <a:lnTo>
                  <a:pt x="822198" y="143510"/>
                </a:lnTo>
                <a:lnTo>
                  <a:pt x="821309" y="143510"/>
                </a:lnTo>
                <a:lnTo>
                  <a:pt x="817626" y="142239"/>
                </a:lnTo>
                <a:lnTo>
                  <a:pt x="813562" y="142239"/>
                </a:lnTo>
                <a:lnTo>
                  <a:pt x="808736" y="140970"/>
                </a:lnTo>
                <a:lnTo>
                  <a:pt x="803148" y="139700"/>
                </a:lnTo>
                <a:close/>
              </a:path>
              <a:path w="833754" h="327660">
                <a:moveTo>
                  <a:pt x="99816" y="161013"/>
                </a:moveTo>
                <a:lnTo>
                  <a:pt x="100838" y="165100"/>
                </a:lnTo>
                <a:lnTo>
                  <a:pt x="99763" y="167053"/>
                </a:lnTo>
                <a:lnTo>
                  <a:pt x="100440" y="166475"/>
                </a:lnTo>
                <a:lnTo>
                  <a:pt x="103378" y="165100"/>
                </a:lnTo>
                <a:lnTo>
                  <a:pt x="107188" y="163830"/>
                </a:lnTo>
                <a:lnTo>
                  <a:pt x="111887" y="162560"/>
                </a:lnTo>
                <a:lnTo>
                  <a:pt x="108712" y="162560"/>
                </a:lnTo>
                <a:lnTo>
                  <a:pt x="104902" y="161289"/>
                </a:lnTo>
                <a:lnTo>
                  <a:pt x="100203" y="161289"/>
                </a:lnTo>
                <a:lnTo>
                  <a:pt x="99816" y="161013"/>
                </a:lnTo>
                <a:close/>
              </a:path>
              <a:path w="833754" h="327660">
                <a:moveTo>
                  <a:pt x="120522" y="160020"/>
                </a:moveTo>
                <a:lnTo>
                  <a:pt x="99568" y="160020"/>
                </a:lnTo>
                <a:lnTo>
                  <a:pt x="99853" y="160337"/>
                </a:lnTo>
                <a:lnTo>
                  <a:pt x="101854" y="161289"/>
                </a:lnTo>
                <a:lnTo>
                  <a:pt x="104902" y="161289"/>
                </a:lnTo>
                <a:lnTo>
                  <a:pt x="108712" y="162560"/>
                </a:lnTo>
                <a:lnTo>
                  <a:pt x="111887" y="162560"/>
                </a:lnTo>
                <a:lnTo>
                  <a:pt x="117348" y="161289"/>
                </a:lnTo>
                <a:lnTo>
                  <a:pt x="120522" y="160020"/>
                </a:lnTo>
                <a:close/>
              </a:path>
              <a:path w="833754" h="327660">
                <a:moveTo>
                  <a:pt x="99776" y="160757"/>
                </a:moveTo>
                <a:lnTo>
                  <a:pt x="99816" y="161013"/>
                </a:lnTo>
                <a:lnTo>
                  <a:pt x="100203" y="161289"/>
                </a:lnTo>
                <a:lnTo>
                  <a:pt x="99776" y="160757"/>
                </a:lnTo>
                <a:close/>
              </a:path>
              <a:path w="833754" h="327660">
                <a:moveTo>
                  <a:pt x="99752" y="160757"/>
                </a:moveTo>
                <a:lnTo>
                  <a:pt x="100203" y="161289"/>
                </a:lnTo>
                <a:lnTo>
                  <a:pt x="100711" y="161289"/>
                </a:lnTo>
                <a:lnTo>
                  <a:pt x="99752" y="160757"/>
                </a:lnTo>
                <a:close/>
              </a:path>
              <a:path w="833754" h="327660">
                <a:moveTo>
                  <a:pt x="99568" y="160020"/>
                </a:moveTo>
                <a:lnTo>
                  <a:pt x="99647" y="160337"/>
                </a:lnTo>
                <a:lnTo>
                  <a:pt x="99752" y="160757"/>
                </a:lnTo>
                <a:lnTo>
                  <a:pt x="100711" y="161289"/>
                </a:lnTo>
                <a:lnTo>
                  <a:pt x="99568" y="160020"/>
                </a:lnTo>
                <a:close/>
              </a:path>
              <a:path w="833754" h="327660">
                <a:moveTo>
                  <a:pt x="99853" y="160337"/>
                </a:moveTo>
                <a:lnTo>
                  <a:pt x="100711" y="161289"/>
                </a:lnTo>
                <a:lnTo>
                  <a:pt x="101854" y="161289"/>
                </a:lnTo>
                <a:lnTo>
                  <a:pt x="99853" y="160337"/>
                </a:lnTo>
                <a:close/>
              </a:path>
              <a:path w="833754" h="327660">
                <a:moveTo>
                  <a:pt x="99187" y="160020"/>
                </a:moveTo>
                <a:lnTo>
                  <a:pt x="98425" y="160020"/>
                </a:lnTo>
                <a:lnTo>
                  <a:pt x="99752" y="160757"/>
                </a:lnTo>
                <a:lnTo>
                  <a:pt x="99187" y="160020"/>
                </a:lnTo>
                <a:close/>
              </a:path>
              <a:path w="833754" h="327660">
                <a:moveTo>
                  <a:pt x="99187" y="160020"/>
                </a:moveTo>
                <a:lnTo>
                  <a:pt x="99776" y="160757"/>
                </a:lnTo>
                <a:lnTo>
                  <a:pt x="99647" y="160337"/>
                </a:lnTo>
                <a:lnTo>
                  <a:pt x="99853" y="160337"/>
                </a:lnTo>
                <a:lnTo>
                  <a:pt x="99187" y="160020"/>
                </a:lnTo>
                <a:close/>
              </a:path>
              <a:path w="833754" h="327660">
                <a:moveTo>
                  <a:pt x="99568" y="160020"/>
                </a:moveTo>
                <a:lnTo>
                  <a:pt x="99187" y="160020"/>
                </a:lnTo>
                <a:lnTo>
                  <a:pt x="99853" y="160337"/>
                </a:lnTo>
                <a:lnTo>
                  <a:pt x="99647" y="160337"/>
                </a:lnTo>
                <a:lnTo>
                  <a:pt x="99568" y="160020"/>
                </a:lnTo>
                <a:close/>
              </a:path>
              <a:path w="833754" h="327660">
                <a:moveTo>
                  <a:pt x="820427" y="158451"/>
                </a:moveTo>
                <a:lnTo>
                  <a:pt x="820039" y="158834"/>
                </a:lnTo>
                <a:lnTo>
                  <a:pt x="819150" y="160020"/>
                </a:lnTo>
                <a:lnTo>
                  <a:pt x="820166" y="160020"/>
                </a:lnTo>
                <a:lnTo>
                  <a:pt x="820363" y="158834"/>
                </a:lnTo>
                <a:lnTo>
                  <a:pt x="820427" y="158451"/>
                </a:lnTo>
                <a:close/>
              </a:path>
              <a:path w="833754" h="327660">
                <a:moveTo>
                  <a:pt x="820427" y="158451"/>
                </a:moveTo>
                <a:lnTo>
                  <a:pt x="820166" y="160020"/>
                </a:lnTo>
                <a:lnTo>
                  <a:pt x="820580" y="158834"/>
                </a:lnTo>
                <a:lnTo>
                  <a:pt x="820427" y="158451"/>
                </a:lnTo>
                <a:close/>
              </a:path>
              <a:path w="833754" h="327660">
                <a:moveTo>
                  <a:pt x="820580" y="158834"/>
                </a:moveTo>
                <a:lnTo>
                  <a:pt x="820166" y="160020"/>
                </a:lnTo>
                <a:lnTo>
                  <a:pt x="821055" y="160020"/>
                </a:lnTo>
                <a:lnTo>
                  <a:pt x="820580" y="158834"/>
                </a:lnTo>
                <a:close/>
              </a:path>
              <a:path w="833754" h="327660">
                <a:moveTo>
                  <a:pt x="833501" y="157480"/>
                </a:moveTo>
                <a:lnTo>
                  <a:pt x="821055" y="157480"/>
                </a:lnTo>
                <a:lnTo>
                  <a:pt x="820580" y="158834"/>
                </a:lnTo>
                <a:lnTo>
                  <a:pt x="821055" y="160020"/>
                </a:lnTo>
                <a:lnTo>
                  <a:pt x="820950" y="158451"/>
                </a:lnTo>
                <a:lnTo>
                  <a:pt x="833306" y="158451"/>
                </a:lnTo>
                <a:lnTo>
                  <a:pt x="833501" y="157480"/>
                </a:lnTo>
                <a:close/>
              </a:path>
              <a:path w="833754" h="327660">
                <a:moveTo>
                  <a:pt x="820801" y="156210"/>
                </a:moveTo>
                <a:lnTo>
                  <a:pt x="820427" y="158451"/>
                </a:lnTo>
                <a:lnTo>
                  <a:pt x="820580" y="158834"/>
                </a:lnTo>
                <a:lnTo>
                  <a:pt x="820715" y="158451"/>
                </a:lnTo>
                <a:lnTo>
                  <a:pt x="821246" y="158451"/>
                </a:lnTo>
                <a:lnTo>
                  <a:pt x="820217" y="157480"/>
                </a:lnTo>
                <a:lnTo>
                  <a:pt x="820950" y="158451"/>
                </a:lnTo>
                <a:lnTo>
                  <a:pt x="820885" y="157480"/>
                </a:lnTo>
                <a:lnTo>
                  <a:pt x="820801" y="156210"/>
                </a:lnTo>
                <a:close/>
              </a:path>
              <a:path w="833754" h="327660">
                <a:moveTo>
                  <a:pt x="820091" y="157480"/>
                </a:moveTo>
                <a:lnTo>
                  <a:pt x="819150" y="157480"/>
                </a:lnTo>
                <a:lnTo>
                  <a:pt x="821723" y="158834"/>
                </a:lnTo>
                <a:lnTo>
                  <a:pt x="821246" y="158451"/>
                </a:lnTo>
                <a:lnTo>
                  <a:pt x="820393" y="158451"/>
                </a:lnTo>
                <a:lnTo>
                  <a:pt x="820091" y="157480"/>
                </a:lnTo>
                <a:close/>
              </a:path>
              <a:path w="833754" h="327660">
                <a:moveTo>
                  <a:pt x="832950" y="154939"/>
                </a:moveTo>
                <a:lnTo>
                  <a:pt x="815848" y="154939"/>
                </a:lnTo>
                <a:lnTo>
                  <a:pt x="818070" y="156210"/>
                </a:lnTo>
                <a:lnTo>
                  <a:pt x="820217" y="157480"/>
                </a:lnTo>
                <a:lnTo>
                  <a:pt x="821652" y="158834"/>
                </a:lnTo>
                <a:lnTo>
                  <a:pt x="833230" y="158834"/>
                </a:lnTo>
                <a:lnTo>
                  <a:pt x="833306" y="158451"/>
                </a:lnTo>
                <a:lnTo>
                  <a:pt x="820427" y="158451"/>
                </a:lnTo>
                <a:lnTo>
                  <a:pt x="820801" y="156210"/>
                </a:lnTo>
                <a:lnTo>
                  <a:pt x="833374" y="156210"/>
                </a:lnTo>
                <a:lnTo>
                  <a:pt x="832950" y="154939"/>
                </a:lnTo>
                <a:close/>
              </a:path>
              <a:path w="833754" h="327660">
                <a:moveTo>
                  <a:pt x="833374" y="156210"/>
                </a:moveTo>
                <a:lnTo>
                  <a:pt x="820801" y="156210"/>
                </a:lnTo>
                <a:lnTo>
                  <a:pt x="820885" y="157480"/>
                </a:lnTo>
                <a:lnTo>
                  <a:pt x="820950" y="158451"/>
                </a:lnTo>
                <a:lnTo>
                  <a:pt x="820326" y="158451"/>
                </a:lnTo>
                <a:lnTo>
                  <a:pt x="821055" y="157480"/>
                </a:lnTo>
                <a:lnTo>
                  <a:pt x="833501" y="157480"/>
                </a:lnTo>
                <a:lnTo>
                  <a:pt x="833374" y="156210"/>
                </a:lnTo>
                <a:close/>
              </a:path>
              <a:path w="833754" h="327660">
                <a:moveTo>
                  <a:pt x="821055" y="157480"/>
                </a:moveTo>
                <a:lnTo>
                  <a:pt x="820326" y="158451"/>
                </a:lnTo>
                <a:lnTo>
                  <a:pt x="820715" y="158451"/>
                </a:lnTo>
                <a:lnTo>
                  <a:pt x="821055" y="157480"/>
                </a:lnTo>
                <a:close/>
              </a:path>
              <a:path w="833754" h="327660">
                <a:moveTo>
                  <a:pt x="832104" y="152400"/>
                </a:moveTo>
                <a:lnTo>
                  <a:pt x="802005" y="152400"/>
                </a:lnTo>
                <a:lnTo>
                  <a:pt x="807212" y="153670"/>
                </a:lnTo>
                <a:lnTo>
                  <a:pt x="811530" y="153670"/>
                </a:lnTo>
                <a:lnTo>
                  <a:pt x="814832" y="154939"/>
                </a:lnTo>
                <a:lnTo>
                  <a:pt x="817118" y="156210"/>
                </a:lnTo>
                <a:lnTo>
                  <a:pt x="815848" y="154939"/>
                </a:lnTo>
                <a:lnTo>
                  <a:pt x="832950" y="154939"/>
                </a:lnTo>
                <a:lnTo>
                  <a:pt x="832104" y="152400"/>
                </a:lnTo>
                <a:close/>
              </a:path>
              <a:path w="833754" h="327660">
                <a:moveTo>
                  <a:pt x="831215" y="151130"/>
                </a:moveTo>
                <a:lnTo>
                  <a:pt x="781558" y="151130"/>
                </a:lnTo>
                <a:lnTo>
                  <a:pt x="789178" y="152400"/>
                </a:lnTo>
                <a:lnTo>
                  <a:pt x="831723" y="152400"/>
                </a:lnTo>
                <a:lnTo>
                  <a:pt x="831215" y="151130"/>
                </a:lnTo>
                <a:close/>
              </a:path>
              <a:path w="833754" h="327660">
                <a:moveTo>
                  <a:pt x="781939" y="138430"/>
                </a:moveTo>
                <a:lnTo>
                  <a:pt x="710184" y="138430"/>
                </a:lnTo>
                <a:lnTo>
                  <a:pt x="684911" y="139700"/>
                </a:lnTo>
                <a:lnTo>
                  <a:pt x="789686" y="139700"/>
                </a:lnTo>
                <a:lnTo>
                  <a:pt x="781939" y="138430"/>
                </a:lnTo>
                <a:close/>
              </a:path>
              <a:path w="833754" h="327660">
                <a:moveTo>
                  <a:pt x="740283" y="2539"/>
                </a:moveTo>
                <a:lnTo>
                  <a:pt x="466090" y="2539"/>
                </a:lnTo>
                <a:lnTo>
                  <a:pt x="406400" y="5080"/>
                </a:lnTo>
                <a:lnTo>
                  <a:pt x="375285" y="5080"/>
                </a:lnTo>
                <a:lnTo>
                  <a:pt x="277875" y="8889"/>
                </a:lnTo>
                <a:lnTo>
                  <a:pt x="210312" y="12700"/>
                </a:lnTo>
                <a:lnTo>
                  <a:pt x="0" y="21589"/>
                </a:lnTo>
                <a:lnTo>
                  <a:pt x="101" y="24130"/>
                </a:lnTo>
                <a:lnTo>
                  <a:pt x="203" y="26670"/>
                </a:lnTo>
                <a:lnTo>
                  <a:pt x="304" y="29210"/>
                </a:lnTo>
                <a:lnTo>
                  <a:pt x="406" y="31750"/>
                </a:lnTo>
                <a:lnTo>
                  <a:pt x="508" y="34289"/>
                </a:lnTo>
                <a:lnTo>
                  <a:pt x="141605" y="27939"/>
                </a:lnTo>
                <a:lnTo>
                  <a:pt x="210820" y="24130"/>
                </a:lnTo>
                <a:lnTo>
                  <a:pt x="375793" y="17780"/>
                </a:lnTo>
                <a:lnTo>
                  <a:pt x="494919" y="15239"/>
                </a:lnTo>
                <a:lnTo>
                  <a:pt x="522224" y="13970"/>
                </a:lnTo>
                <a:lnTo>
                  <a:pt x="548767" y="13970"/>
                </a:lnTo>
                <a:lnTo>
                  <a:pt x="573913" y="12700"/>
                </a:lnTo>
                <a:lnTo>
                  <a:pt x="776224" y="12700"/>
                </a:lnTo>
                <a:lnTo>
                  <a:pt x="773684" y="10160"/>
                </a:lnTo>
                <a:lnTo>
                  <a:pt x="772668" y="10160"/>
                </a:lnTo>
                <a:lnTo>
                  <a:pt x="767461" y="7620"/>
                </a:lnTo>
                <a:lnTo>
                  <a:pt x="766572" y="7620"/>
                </a:lnTo>
                <a:lnTo>
                  <a:pt x="759587" y="6350"/>
                </a:lnTo>
                <a:lnTo>
                  <a:pt x="750697" y="3810"/>
                </a:lnTo>
                <a:lnTo>
                  <a:pt x="740283" y="2539"/>
                </a:lnTo>
                <a:close/>
              </a:path>
              <a:path w="833754" h="327660">
                <a:moveTo>
                  <a:pt x="766292" y="20929"/>
                </a:moveTo>
                <a:lnTo>
                  <a:pt x="768223" y="22860"/>
                </a:lnTo>
                <a:lnTo>
                  <a:pt x="767569" y="21771"/>
                </a:lnTo>
                <a:lnTo>
                  <a:pt x="767461" y="21589"/>
                </a:lnTo>
                <a:lnTo>
                  <a:pt x="766292" y="20929"/>
                </a:lnTo>
                <a:close/>
              </a:path>
              <a:path w="833754" h="327660">
                <a:moveTo>
                  <a:pt x="776224" y="12700"/>
                </a:moveTo>
                <a:lnTo>
                  <a:pt x="697992" y="12700"/>
                </a:lnTo>
                <a:lnTo>
                  <a:pt x="727202" y="15239"/>
                </a:lnTo>
                <a:lnTo>
                  <a:pt x="767969" y="15239"/>
                </a:lnTo>
                <a:lnTo>
                  <a:pt x="766885" y="16073"/>
                </a:lnTo>
                <a:lnTo>
                  <a:pt x="766172" y="19127"/>
                </a:lnTo>
                <a:lnTo>
                  <a:pt x="765983" y="19127"/>
                </a:lnTo>
                <a:lnTo>
                  <a:pt x="768223" y="22860"/>
                </a:lnTo>
                <a:lnTo>
                  <a:pt x="777113" y="22860"/>
                </a:lnTo>
                <a:lnTo>
                  <a:pt x="778637" y="20320"/>
                </a:lnTo>
                <a:lnTo>
                  <a:pt x="778994" y="19127"/>
                </a:lnTo>
                <a:lnTo>
                  <a:pt x="778764" y="17780"/>
                </a:lnTo>
                <a:lnTo>
                  <a:pt x="778256" y="15239"/>
                </a:lnTo>
                <a:lnTo>
                  <a:pt x="777494" y="13970"/>
                </a:lnTo>
                <a:lnTo>
                  <a:pt x="776224" y="12700"/>
                </a:lnTo>
                <a:close/>
              </a:path>
              <a:path w="833754" h="327660">
                <a:moveTo>
                  <a:pt x="765683" y="20320"/>
                </a:moveTo>
                <a:lnTo>
                  <a:pt x="766292" y="20929"/>
                </a:lnTo>
                <a:lnTo>
                  <a:pt x="767532" y="21589"/>
                </a:lnTo>
                <a:lnTo>
                  <a:pt x="767334" y="21589"/>
                </a:lnTo>
                <a:lnTo>
                  <a:pt x="765683" y="20320"/>
                </a:lnTo>
                <a:close/>
              </a:path>
              <a:path w="833754" h="327660">
                <a:moveTo>
                  <a:pt x="766699" y="20320"/>
                </a:moveTo>
                <a:lnTo>
                  <a:pt x="765683" y="20320"/>
                </a:lnTo>
                <a:lnTo>
                  <a:pt x="767334" y="21589"/>
                </a:lnTo>
                <a:lnTo>
                  <a:pt x="767064" y="20929"/>
                </a:lnTo>
                <a:lnTo>
                  <a:pt x="766699" y="20320"/>
                </a:lnTo>
                <a:close/>
              </a:path>
              <a:path w="833754" h="327660">
                <a:moveTo>
                  <a:pt x="765983" y="19127"/>
                </a:moveTo>
                <a:lnTo>
                  <a:pt x="762907" y="19127"/>
                </a:lnTo>
                <a:lnTo>
                  <a:pt x="766292" y="20929"/>
                </a:lnTo>
                <a:lnTo>
                  <a:pt x="765683" y="20320"/>
                </a:lnTo>
                <a:lnTo>
                  <a:pt x="766699" y="20320"/>
                </a:lnTo>
                <a:lnTo>
                  <a:pt x="765983" y="19127"/>
                </a:lnTo>
                <a:close/>
              </a:path>
              <a:path w="833754" h="327660">
                <a:moveTo>
                  <a:pt x="767080" y="15239"/>
                </a:moveTo>
                <a:lnTo>
                  <a:pt x="739140" y="15239"/>
                </a:lnTo>
                <a:lnTo>
                  <a:pt x="749427" y="16510"/>
                </a:lnTo>
                <a:lnTo>
                  <a:pt x="757428" y="17780"/>
                </a:lnTo>
                <a:lnTo>
                  <a:pt x="763651" y="20320"/>
                </a:lnTo>
                <a:lnTo>
                  <a:pt x="762816" y="19127"/>
                </a:lnTo>
                <a:lnTo>
                  <a:pt x="760891" y="19127"/>
                </a:lnTo>
                <a:lnTo>
                  <a:pt x="764032" y="16510"/>
                </a:lnTo>
                <a:lnTo>
                  <a:pt x="766318" y="16510"/>
                </a:lnTo>
                <a:lnTo>
                  <a:pt x="767080" y="15239"/>
                </a:lnTo>
                <a:close/>
              </a:path>
              <a:path w="833754" h="327660">
                <a:moveTo>
                  <a:pt x="766885" y="16073"/>
                </a:moveTo>
                <a:lnTo>
                  <a:pt x="766318" y="16510"/>
                </a:lnTo>
                <a:lnTo>
                  <a:pt x="764032" y="16510"/>
                </a:lnTo>
                <a:lnTo>
                  <a:pt x="760891" y="19127"/>
                </a:lnTo>
                <a:lnTo>
                  <a:pt x="766172" y="19127"/>
                </a:lnTo>
                <a:lnTo>
                  <a:pt x="766783" y="16510"/>
                </a:lnTo>
                <a:lnTo>
                  <a:pt x="766885" y="16073"/>
                </a:lnTo>
                <a:close/>
              </a:path>
              <a:path w="833754" h="327660">
                <a:moveTo>
                  <a:pt x="767080" y="15239"/>
                </a:moveTo>
                <a:lnTo>
                  <a:pt x="766318" y="16510"/>
                </a:lnTo>
                <a:lnTo>
                  <a:pt x="766064" y="16510"/>
                </a:lnTo>
                <a:lnTo>
                  <a:pt x="766916" y="15941"/>
                </a:lnTo>
                <a:lnTo>
                  <a:pt x="767080" y="15239"/>
                </a:lnTo>
                <a:close/>
              </a:path>
              <a:path w="833754" h="327660">
                <a:moveTo>
                  <a:pt x="766916" y="15941"/>
                </a:moveTo>
                <a:lnTo>
                  <a:pt x="766064" y="16510"/>
                </a:lnTo>
                <a:lnTo>
                  <a:pt x="766318" y="16510"/>
                </a:lnTo>
                <a:lnTo>
                  <a:pt x="766885" y="16073"/>
                </a:lnTo>
                <a:lnTo>
                  <a:pt x="766916" y="15941"/>
                </a:lnTo>
                <a:close/>
              </a:path>
              <a:path w="833754" h="327660">
                <a:moveTo>
                  <a:pt x="767969" y="15239"/>
                </a:moveTo>
                <a:lnTo>
                  <a:pt x="766916" y="15941"/>
                </a:lnTo>
                <a:lnTo>
                  <a:pt x="766885" y="16073"/>
                </a:lnTo>
                <a:lnTo>
                  <a:pt x="767969" y="15239"/>
                </a:lnTo>
                <a:close/>
              </a:path>
              <a:path w="833754" h="327660">
                <a:moveTo>
                  <a:pt x="767969" y="15239"/>
                </a:moveTo>
                <a:lnTo>
                  <a:pt x="767080" y="15239"/>
                </a:lnTo>
                <a:lnTo>
                  <a:pt x="766916" y="15941"/>
                </a:lnTo>
                <a:lnTo>
                  <a:pt x="767969" y="15239"/>
                </a:lnTo>
                <a:close/>
              </a:path>
              <a:path w="833754" h="327660">
                <a:moveTo>
                  <a:pt x="698373" y="0"/>
                </a:moveTo>
                <a:lnTo>
                  <a:pt x="573786" y="0"/>
                </a:lnTo>
                <a:lnTo>
                  <a:pt x="548513" y="1270"/>
                </a:lnTo>
                <a:lnTo>
                  <a:pt x="494538" y="2539"/>
                </a:lnTo>
                <a:lnTo>
                  <a:pt x="727964" y="2539"/>
                </a:lnTo>
                <a:lnTo>
                  <a:pt x="698373" y="0"/>
                </a:lnTo>
                <a:close/>
              </a:path>
            </a:pathLst>
          </a:custGeom>
          <a:solidFill>
            <a:srgbClr val="FF0000"/>
          </a:solidFill>
        </p:spPr>
        <p:txBody>
          <a:bodyPr wrap="square" lIns="0" tIns="0" rIns="0" bIns="0" rtlCol="0"/>
          <a:lstStyle/>
          <a:p>
            <a:endParaRPr/>
          </a:p>
        </p:txBody>
      </p:sp>
      <p:sp>
        <p:nvSpPr>
          <p:cNvPr id="8" name="object 8"/>
          <p:cNvSpPr txBox="1"/>
          <p:nvPr/>
        </p:nvSpPr>
        <p:spPr>
          <a:xfrm>
            <a:off x="6030848" y="2662504"/>
            <a:ext cx="1787525" cy="391795"/>
          </a:xfrm>
          <a:prstGeom prst="rect">
            <a:avLst/>
          </a:prstGeom>
        </p:spPr>
        <p:txBody>
          <a:bodyPr vert="horz" wrap="square" lIns="0" tIns="12700" rIns="0" bIns="0" rtlCol="0">
            <a:spAutoFit/>
          </a:bodyPr>
          <a:lstStyle/>
          <a:p>
            <a:pPr marL="12700">
              <a:lnSpc>
                <a:spcPct val="100000"/>
              </a:lnSpc>
              <a:spcBef>
                <a:spcPts val="100"/>
              </a:spcBef>
            </a:pPr>
            <a:r>
              <a:rPr sz="2400" b="1" spc="-10" dirty="0">
                <a:solidFill>
                  <a:srgbClr val="FF0000"/>
                </a:solidFill>
                <a:latin typeface="Arial"/>
                <a:cs typeface="Arial"/>
              </a:rPr>
              <a:t>MPI_Status*</a:t>
            </a:r>
            <a:endParaRPr sz="2400">
              <a:latin typeface="Arial"/>
              <a:cs typeface="Arial"/>
            </a:endParaRPr>
          </a:p>
        </p:txBody>
      </p:sp>
      <p:sp>
        <p:nvSpPr>
          <p:cNvPr id="9" name="object 9"/>
          <p:cNvSpPr txBox="1"/>
          <p:nvPr/>
        </p:nvSpPr>
        <p:spPr>
          <a:xfrm>
            <a:off x="2135123" y="3860291"/>
            <a:ext cx="3213100" cy="1792605"/>
          </a:xfrm>
          <a:prstGeom prst="rect">
            <a:avLst/>
          </a:prstGeom>
          <a:ln w="9144">
            <a:solidFill>
              <a:srgbClr val="0066FF"/>
            </a:solidFill>
          </a:ln>
        </p:spPr>
        <p:txBody>
          <a:bodyPr vert="horz" wrap="square" lIns="0" tIns="39370" rIns="0" bIns="0" rtlCol="0">
            <a:spAutoFit/>
          </a:bodyPr>
          <a:lstStyle/>
          <a:p>
            <a:pPr marL="91440">
              <a:lnSpc>
                <a:spcPct val="100000"/>
              </a:lnSpc>
              <a:spcBef>
                <a:spcPts val="310"/>
              </a:spcBef>
              <a:tabLst>
                <a:tab pos="2022475" algn="l"/>
              </a:tabLst>
            </a:pPr>
            <a:r>
              <a:rPr sz="2400" b="1" spc="-10" dirty="0">
                <a:solidFill>
                  <a:srgbClr val="0066FF"/>
                </a:solidFill>
                <a:latin typeface="Arial"/>
                <a:cs typeface="Arial"/>
              </a:rPr>
              <a:t>MPI_Status*</a:t>
            </a:r>
            <a:r>
              <a:rPr sz="2400" b="1" dirty="0">
                <a:solidFill>
                  <a:srgbClr val="0066FF"/>
                </a:solidFill>
                <a:latin typeface="Arial"/>
                <a:cs typeface="Arial"/>
              </a:rPr>
              <a:t>	</a:t>
            </a:r>
            <a:r>
              <a:rPr sz="2400" b="1" spc="-10" dirty="0">
                <a:solidFill>
                  <a:srgbClr val="0066FF"/>
                </a:solidFill>
                <a:latin typeface="Arial"/>
                <a:cs typeface="Arial"/>
              </a:rPr>
              <a:t>status;</a:t>
            </a:r>
            <a:endParaRPr sz="2400">
              <a:latin typeface="Arial"/>
              <a:cs typeface="Arial"/>
            </a:endParaRPr>
          </a:p>
          <a:p>
            <a:pPr>
              <a:lnSpc>
                <a:spcPct val="100000"/>
              </a:lnSpc>
              <a:spcBef>
                <a:spcPts val="700"/>
              </a:spcBef>
            </a:pPr>
            <a:endParaRPr sz="2400">
              <a:latin typeface="Arial"/>
              <a:cs typeface="Arial"/>
            </a:endParaRPr>
          </a:p>
          <a:p>
            <a:pPr marL="91440" marR="116205">
              <a:lnSpc>
                <a:spcPct val="120000"/>
              </a:lnSpc>
            </a:pPr>
            <a:r>
              <a:rPr sz="2400" b="1" spc="-10" dirty="0">
                <a:solidFill>
                  <a:srgbClr val="0066FF"/>
                </a:solidFill>
                <a:latin typeface="Arial"/>
                <a:cs typeface="Arial"/>
              </a:rPr>
              <a:t>status.MPI_SOURCE status.MPI_TAG</a:t>
            </a:r>
            <a:endParaRPr sz="2400">
              <a:latin typeface="Arial"/>
              <a:cs typeface="Arial"/>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dirty="0"/>
              <a:t>How</a:t>
            </a:r>
            <a:r>
              <a:rPr spc="-20" dirty="0"/>
              <a:t> </a:t>
            </a:r>
            <a:r>
              <a:rPr dirty="0"/>
              <a:t>much</a:t>
            </a:r>
            <a:r>
              <a:rPr spc="-15" dirty="0"/>
              <a:t> </a:t>
            </a:r>
            <a:r>
              <a:rPr dirty="0"/>
              <a:t>data</a:t>
            </a:r>
            <a:r>
              <a:rPr spc="-15" dirty="0"/>
              <a:t> </a:t>
            </a:r>
            <a:r>
              <a:rPr dirty="0"/>
              <a:t>am</a:t>
            </a:r>
            <a:r>
              <a:rPr spc="-15" dirty="0"/>
              <a:t> </a:t>
            </a:r>
            <a:r>
              <a:rPr dirty="0"/>
              <a:t>I</a:t>
            </a:r>
            <a:r>
              <a:rPr spc="-30" dirty="0"/>
              <a:t> </a:t>
            </a:r>
            <a:r>
              <a:rPr spc="-10" dirty="0"/>
              <a:t>receiving?</a:t>
            </a:r>
          </a:p>
        </p:txBody>
      </p:sp>
      <p:pic>
        <p:nvPicPr>
          <p:cNvPr id="3" name="object 3"/>
          <p:cNvPicPr/>
          <p:nvPr/>
        </p:nvPicPr>
        <p:blipFill>
          <a:blip r:embed="rId2" cstate="print"/>
          <a:stretch>
            <a:fillRect/>
          </a:stretch>
        </p:blipFill>
        <p:spPr>
          <a:xfrm>
            <a:off x="2424683" y="1557527"/>
            <a:ext cx="7107935" cy="1511808"/>
          </a:xfrm>
          <a:prstGeom prst="rect">
            <a:avLst/>
          </a:prstGeom>
        </p:spPr>
      </p:pic>
      <p:pic>
        <p:nvPicPr>
          <p:cNvPr id="4" name="object 4"/>
          <p:cNvPicPr/>
          <p:nvPr/>
        </p:nvPicPr>
        <p:blipFill>
          <a:blip r:embed="rId3" cstate="print"/>
          <a:stretch>
            <a:fillRect/>
          </a:stretch>
        </p:blipFill>
        <p:spPr>
          <a:xfrm>
            <a:off x="2351532" y="3788664"/>
            <a:ext cx="1828799" cy="1828800"/>
          </a:xfrm>
          <a:prstGeom prst="rect">
            <a:avLst/>
          </a:prstGeom>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dirty="0"/>
              <a:t>Issues</a:t>
            </a:r>
            <a:r>
              <a:rPr spc="-15" dirty="0"/>
              <a:t> </a:t>
            </a:r>
            <a:r>
              <a:rPr dirty="0"/>
              <a:t>with</a:t>
            </a:r>
            <a:r>
              <a:rPr spc="-10" dirty="0"/>
              <a:t> </a:t>
            </a:r>
            <a:r>
              <a:rPr dirty="0"/>
              <a:t>send</a:t>
            </a:r>
            <a:r>
              <a:rPr spc="-15" dirty="0"/>
              <a:t> </a:t>
            </a:r>
            <a:r>
              <a:rPr dirty="0"/>
              <a:t>and</a:t>
            </a:r>
            <a:r>
              <a:rPr spc="-10" dirty="0"/>
              <a:t> receive</a:t>
            </a:r>
          </a:p>
        </p:txBody>
      </p:sp>
      <p:sp>
        <p:nvSpPr>
          <p:cNvPr id="3" name="object 3"/>
          <p:cNvSpPr txBox="1"/>
          <p:nvPr/>
        </p:nvSpPr>
        <p:spPr>
          <a:xfrm>
            <a:off x="850493" y="1252397"/>
            <a:ext cx="10061575" cy="2727960"/>
          </a:xfrm>
          <a:prstGeom prst="rect">
            <a:avLst/>
          </a:prstGeom>
        </p:spPr>
        <p:txBody>
          <a:bodyPr vert="horz" wrap="square" lIns="0" tIns="138430" rIns="0" bIns="0" rtlCol="0">
            <a:spAutoFit/>
          </a:bodyPr>
          <a:lstStyle/>
          <a:p>
            <a:pPr marL="393065" indent="-380365">
              <a:lnSpc>
                <a:spcPct val="100000"/>
              </a:lnSpc>
              <a:spcBef>
                <a:spcPts val="1090"/>
              </a:spcBef>
              <a:buChar char="•"/>
              <a:tabLst>
                <a:tab pos="393065" algn="l"/>
              </a:tabLst>
            </a:pPr>
            <a:r>
              <a:rPr sz="2400" dirty="0">
                <a:latin typeface="Arial MT"/>
                <a:cs typeface="Arial MT"/>
              </a:rPr>
              <a:t>Exact</a:t>
            </a:r>
            <a:r>
              <a:rPr sz="2400" spc="-50" dirty="0">
                <a:latin typeface="Arial MT"/>
                <a:cs typeface="Arial MT"/>
              </a:rPr>
              <a:t> </a:t>
            </a:r>
            <a:r>
              <a:rPr sz="2400" dirty="0">
                <a:latin typeface="Arial MT"/>
                <a:cs typeface="Arial MT"/>
              </a:rPr>
              <a:t>behavior</a:t>
            </a:r>
            <a:r>
              <a:rPr sz="2400" spc="-25" dirty="0">
                <a:latin typeface="Arial MT"/>
                <a:cs typeface="Arial MT"/>
              </a:rPr>
              <a:t> </a:t>
            </a:r>
            <a:r>
              <a:rPr sz="2400" dirty="0">
                <a:latin typeface="Arial MT"/>
                <a:cs typeface="Arial MT"/>
              </a:rPr>
              <a:t>is</a:t>
            </a:r>
            <a:r>
              <a:rPr sz="2400" spc="-50" dirty="0">
                <a:latin typeface="Arial MT"/>
                <a:cs typeface="Arial MT"/>
              </a:rPr>
              <a:t> </a:t>
            </a:r>
            <a:r>
              <a:rPr sz="2400" dirty="0">
                <a:latin typeface="Arial MT"/>
                <a:cs typeface="Arial MT"/>
              </a:rPr>
              <a:t>determined</a:t>
            </a:r>
            <a:r>
              <a:rPr sz="2400" spc="-50" dirty="0">
                <a:latin typeface="Arial MT"/>
                <a:cs typeface="Arial MT"/>
              </a:rPr>
              <a:t> </a:t>
            </a:r>
            <a:r>
              <a:rPr sz="2400" dirty="0">
                <a:latin typeface="Arial MT"/>
                <a:cs typeface="Arial MT"/>
              </a:rPr>
              <a:t>by</a:t>
            </a:r>
            <a:r>
              <a:rPr sz="2400" spc="-50" dirty="0">
                <a:latin typeface="Arial MT"/>
                <a:cs typeface="Arial MT"/>
              </a:rPr>
              <a:t> </a:t>
            </a:r>
            <a:r>
              <a:rPr sz="2400" dirty="0">
                <a:latin typeface="Arial MT"/>
                <a:cs typeface="Arial MT"/>
              </a:rPr>
              <a:t>the</a:t>
            </a:r>
            <a:r>
              <a:rPr sz="2400" spc="-65" dirty="0">
                <a:latin typeface="Arial MT"/>
                <a:cs typeface="Arial MT"/>
              </a:rPr>
              <a:t> </a:t>
            </a:r>
            <a:r>
              <a:rPr sz="2400" dirty="0">
                <a:latin typeface="Arial MT"/>
                <a:cs typeface="Arial MT"/>
              </a:rPr>
              <a:t>MPI</a:t>
            </a:r>
            <a:r>
              <a:rPr sz="2400" spc="-55" dirty="0">
                <a:latin typeface="Arial MT"/>
                <a:cs typeface="Arial MT"/>
              </a:rPr>
              <a:t> </a:t>
            </a:r>
            <a:r>
              <a:rPr sz="2400" spc="-10" dirty="0">
                <a:latin typeface="Arial MT"/>
                <a:cs typeface="Arial MT"/>
              </a:rPr>
              <a:t>implementation.</a:t>
            </a:r>
            <a:endParaRPr sz="2400">
              <a:latin typeface="Arial MT"/>
              <a:cs typeface="Arial MT"/>
            </a:endParaRPr>
          </a:p>
          <a:p>
            <a:pPr marL="393065" indent="-380365">
              <a:lnSpc>
                <a:spcPct val="100000"/>
              </a:lnSpc>
              <a:spcBef>
                <a:spcPts val="994"/>
              </a:spcBef>
              <a:buChar char="•"/>
              <a:tabLst>
                <a:tab pos="393065" algn="l"/>
              </a:tabLst>
            </a:pPr>
            <a:r>
              <a:rPr sz="2400" dirty="0">
                <a:latin typeface="Arial MT"/>
                <a:cs typeface="Arial MT"/>
              </a:rPr>
              <a:t>MPI_Send</a:t>
            </a:r>
            <a:r>
              <a:rPr sz="2400" spc="-45" dirty="0">
                <a:latin typeface="Arial MT"/>
                <a:cs typeface="Arial MT"/>
              </a:rPr>
              <a:t> </a:t>
            </a:r>
            <a:r>
              <a:rPr sz="2400" dirty="0">
                <a:latin typeface="Arial MT"/>
                <a:cs typeface="Arial MT"/>
              </a:rPr>
              <a:t>may</a:t>
            </a:r>
            <a:r>
              <a:rPr sz="2400" spc="-65" dirty="0">
                <a:latin typeface="Arial MT"/>
                <a:cs typeface="Arial MT"/>
              </a:rPr>
              <a:t> </a:t>
            </a:r>
            <a:r>
              <a:rPr sz="2400" dirty="0">
                <a:latin typeface="Arial MT"/>
                <a:cs typeface="Arial MT"/>
              </a:rPr>
              <a:t>behave</a:t>
            </a:r>
            <a:r>
              <a:rPr sz="2400" spc="-55" dirty="0">
                <a:latin typeface="Arial MT"/>
                <a:cs typeface="Arial MT"/>
              </a:rPr>
              <a:t> </a:t>
            </a:r>
            <a:r>
              <a:rPr sz="2400" dirty="0">
                <a:latin typeface="Arial MT"/>
                <a:cs typeface="Arial MT"/>
              </a:rPr>
              <a:t>differently</a:t>
            </a:r>
            <a:r>
              <a:rPr sz="2400" spc="-55" dirty="0">
                <a:latin typeface="Arial MT"/>
                <a:cs typeface="Arial MT"/>
              </a:rPr>
              <a:t> </a:t>
            </a:r>
            <a:r>
              <a:rPr sz="2400" dirty="0">
                <a:latin typeface="Arial MT"/>
                <a:cs typeface="Arial MT"/>
              </a:rPr>
              <a:t>with</a:t>
            </a:r>
            <a:r>
              <a:rPr sz="2400" spc="-40" dirty="0">
                <a:latin typeface="Arial MT"/>
                <a:cs typeface="Arial MT"/>
              </a:rPr>
              <a:t> </a:t>
            </a:r>
            <a:r>
              <a:rPr sz="2400" dirty="0">
                <a:latin typeface="Arial MT"/>
                <a:cs typeface="Arial MT"/>
              </a:rPr>
              <a:t>regard</a:t>
            </a:r>
            <a:r>
              <a:rPr sz="2400" spc="-55" dirty="0">
                <a:latin typeface="Arial MT"/>
                <a:cs typeface="Arial MT"/>
              </a:rPr>
              <a:t> </a:t>
            </a:r>
            <a:r>
              <a:rPr sz="2400" dirty="0">
                <a:latin typeface="Arial MT"/>
                <a:cs typeface="Arial MT"/>
              </a:rPr>
              <a:t>to</a:t>
            </a:r>
            <a:r>
              <a:rPr sz="2400" spc="-60" dirty="0">
                <a:latin typeface="Arial MT"/>
                <a:cs typeface="Arial MT"/>
              </a:rPr>
              <a:t> </a:t>
            </a:r>
            <a:r>
              <a:rPr sz="2400" dirty="0">
                <a:latin typeface="Arial MT"/>
                <a:cs typeface="Arial MT"/>
              </a:rPr>
              <a:t>buffer</a:t>
            </a:r>
            <a:r>
              <a:rPr sz="2400" spc="-65" dirty="0">
                <a:latin typeface="Arial MT"/>
                <a:cs typeface="Arial MT"/>
              </a:rPr>
              <a:t> </a:t>
            </a:r>
            <a:r>
              <a:rPr sz="2400" dirty="0">
                <a:latin typeface="Arial MT"/>
                <a:cs typeface="Arial MT"/>
              </a:rPr>
              <a:t>size,</a:t>
            </a:r>
            <a:r>
              <a:rPr sz="2400" spc="-65" dirty="0">
                <a:latin typeface="Arial MT"/>
                <a:cs typeface="Arial MT"/>
              </a:rPr>
              <a:t> </a:t>
            </a:r>
            <a:r>
              <a:rPr sz="2400" dirty="0">
                <a:latin typeface="Arial MT"/>
                <a:cs typeface="Arial MT"/>
              </a:rPr>
              <a:t>cutoffs</a:t>
            </a:r>
            <a:r>
              <a:rPr sz="2400" spc="-70" dirty="0">
                <a:latin typeface="Arial MT"/>
                <a:cs typeface="Arial MT"/>
              </a:rPr>
              <a:t> </a:t>
            </a:r>
            <a:r>
              <a:rPr sz="2400" spc="-25" dirty="0">
                <a:latin typeface="Arial MT"/>
                <a:cs typeface="Arial MT"/>
              </a:rPr>
              <a:t>and</a:t>
            </a:r>
            <a:endParaRPr sz="2400">
              <a:latin typeface="Arial MT"/>
              <a:cs typeface="Arial MT"/>
            </a:endParaRPr>
          </a:p>
          <a:p>
            <a:pPr marL="393700">
              <a:lnSpc>
                <a:spcPct val="100000"/>
              </a:lnSpc>
              <a:spcBef>
                <a:spcPts val="5"/>
              </a:spcBef>
            </a:pPr>
            <a:r>
              <a:rPr sz="2400" spc="-10" dirty="0">
                <a:latin typeface="Arial MT"/>
                <a:cs typeface="Arial MT"/>
              </a:rPr>
              <a:t>blocking.</a:t>
            </a:r>
            <a:endParaRPr sz="2400">
              <a:latin typeface="Arial MT"/>
              <a:cs typeface="Arial MT"/>
            </a:endParaRPr>
          </a:p>
          <a:p>
            <a:pPr marL="393065" indent="-380365">
              <a:lnSpc>
                <a:spcPct val="100000"/>
              </a:lnSpc>
              <a:spcBef>
                <a:spcPts val="1005"/>
              </a:spcBef>
              <a:buChar char="•"/>
              <a:tabLst>
                <a:tab pos="393065" algn="l"/>
              </a:tabLst>
            </a:pPr>
            <a:r>
              <a:rPr sz="2400" dirty="0">
                <a:latin typeface="Arial MT"/>
                <a:cs typeface="Arial MT"/>
              </a:rPr>
              <a:t>MPI_Recv</a:t>
            </a:r>
            <a:r>
              <a:rPr sz="2400" spc="-75" dirty="0">
                <a:latin typeface="Arial MT"/>
                <a:cs typeface="Arial MT"/>
              </a:rPr>
              <a:t> </a:t>
            </a:r>
            <a:r>
              <a:rPr sz="2400" dirty="0">
                <a:latin typeface="Arial MT"/>
                <a:cs typeface="Arial MT"/>
              </a:rPr>
              <a:t>always</a:t>
            </a:r>
            <a:r>
              <a:rPr sz="2400" spc="-45" dirty="0">
                <a:latin typeface="Arial MT"/>
                <a:cs typeface="Arial MT"/>
              </a:rPr>
              <a:t> </a:t>
            </a:r>
            <a:r>
              <a:rPr sz="2400" dirty="0">
                <a:latin typeface="Arial MT"/>
                <a:cs typeface="Arial MT"/>
              </a:rPr>
              <a:t>blocks</a:t>
            </a:r>
            <a:r>
              <a:rPr sz="2400" spc="-65" dirty="0">
                <a:latin typeface="Arial MT"/>
                <a:cs typeface="Arial MT"/>
              </a:rPr>
              <a:t> </a:t>
            </a:r>
            <a:r>
              <a:rPr sz="2400" dirty="0">
                <a:latin typeface="Arial MT"/>
                <a:cs typeface="Arial MT"/>
              </a:rPr>
              <a:t>until</a:t>
            </a:r>
            <a:r>
              <a:rPr sz="2400" spc="-70" dirty="0">
                <a:latin typeface="Arial MT"/>
                <a:cs typeface="Arial MT"/>
              </a:rPr>
              <a:t> </a:t>
            </a:r>
            <a:r>
              <a:rPr sz="2400" dirty="0">
                <a:latin typeface="Arial MT"/>
                <a:cs typeface="Arial MT"/>
              </a:rPr>
              <a:t>a</a:t>
            </a:r>
            <a:r>
              <a:rPr sz="2400" spc="-80" dirty="0">
                <a:latin typeface="Arial MT"/>
                <a:cs typeface="Arial MT"/>
              </a:rPr>
              <a:t> </a:t>
            </a:r>
            <a:r>
              <a:rPr sz="2400" dirty="0">
                <a:latin typeface="Arial MT"/>
                <a:cs typeface="Arial MT"/>
              </a:rPr>
              <a:t>matching</a:t>
            </a:r>
            <a:r>
              <a:rPr sz="2400" spc="-65" dirty="0">
                <a:latin typeface="Arial MT"/>
                <a:cs typeface="Arial MT"/>
              </a:rPr>
              <a:t> </a:t>
            </a:r>
            <a:r>
              <a:rPr sz="2400" dirty="0">
                <a:latin typeface="Arial MT"/>
                <a:cs typeface="Arial MT"/>
              </a:rPr>
              <a:t>message</a:t>
            </a:r>
            <a:r>
              <a:rPr sz="2400" spc="-65" dirty="0">
                <a:latin typeface="Arial MT"/>
                <a:cs typeface="Arial MT"/>
              </a:rPr>
              <a:t> </a:t>
            </a:r>
            <a:r>
              <a:rPr sz="2400" dirty="0">
                <a:latin typeface="Arial MT"/>
                <a:cs typeface="Arial MT"/>
              </a:rPr>
              <a:t>is</a:t>
            </a:r>
            <a:r>
              <a:rPr sz="2400" spc="-70" dirty="0">
                <a:latin typeface="Arial MT"/>
                <a:cs typeface="Arial MT"/>
              </a:rPr>
              <a:t> </a:t>
            </a:r>
            <a:r>
              <a:rPr sz="2400" spc="-10" dirty="0">
                <a:latin typeface="Arial MT"/>
                <a:cs typeface="Arial MT"/>
              </a:rPr>
              <a:t>received.</a:t>
            </a:r>
            <a:endParaRPr sz="2400">
              <a:latin typeface="Arial MT"/>
              <a:cs typeface="Arial MT"/>
            </a:endParaRPr>
          </a:p>
          <a:p>
            <a:pPr marL="393065" indent="-380365">
              <a:lnSpc>
                <a:spcPct val="100000"/>
              </a:lnSpc>
              <a:spcBef>
                <a:spcPts val="1000"/>
              </a:spcBef>
              <a:buChar char="•"/>
              <a:tabLst>
                <a:tab pos="393065" algn="l"/>
              </a:tabLst>
            </a:pPr>
            <a:r>
              <a:rPr sz="2400" dirty="0">
                <a:latin typeface="Arial MT"/>
                <a:cs typeface="Arial MT"/>
              </a:rPr>
              <a:t>Know</a:t>
            </a:r>
            <a:r>
              <a:rPr sz="2400" spc="-50" dirty="0">
                <a:latin typeface="Arial MT"/>
                <a:cs typeface="Arial MT"/>
              </a:rPr>
              <a:t> </a:t>
            </a:r>
            <a:r>
              <a:rPr sz="2400" dirty="0">
                <a:latin typeface="Arial MT"/>
                <a:cs typeface="Arial MT"/>
              </a:rPr>
              <a:t>your</a:t>
            </a:r>
            <a:r>
              <a:rPr sz="2400" spc="-50" dirty="0">
                <a:latin typeface="Arial MT"/>
                <a:cs typeface="Arial MT"/>
              </a:rPr>
              <a:t> </a:t>
            </a:r>
            <a:r>
              <a:rPr sz="2400" spc="-10" dirty="0">
                <a:latin typeface="Arial MT"/>
                <a:cs typeface="Arial MT"/>
              </a:rPr>
              <a:t>implementation;</a:t>
            </a:r>
            <a:endParaRPr sz="2400">
              <a:latin typeface="Arial MT"/>
              <a:cs typeface="Arial MT"/>
            </a:endParaRPr>
          </a:p>
          <a:p>
            <a:pPr marL="393700">
              <a:lnSpc>
                <a:spcPct val="100000"/>
              </a:lnSpc>
            </a:pPr>
            <a:r>
              <a:rPr sz="2400" dirty="0">
                <a:latin typeface="Arial MT"/>
                <a:cs typeface="Arial MT"/>
              </a:rPr>
              <a:t>don’t</a:t>
            </a:r>
            <a:r>
              <a:rPr sz="2400" spc="-55" dirty="0">
                <a:latin typeface="Arial MT"/>
                <a:cs typeface="Arial MT"/>
              </a:rPr>
              <a:t> </a:t>
            </a:r>
            <a:r>
              <a:rPr sz="2400" dirty="0">
                <a:latin typeface="Arial MT"/>
                <a:cs typeface="Arial MT"/>
              </a:rPr>
              <a:t>make</a:t>
            </a:r>
            <a:r>
              <a:rPr sz="2400" spc="-65" dirty="0">
                <a:latin typeface="Arial MT"/>
                <a:cs typeface="Arial MT"/>
              </a:rPr>
              <a:t> </a:t>
            </a:r>
            <a:r>
              <a:rPr sz="2400" spc="-10" dirty="0">
                <a:latin typeface="Arial MT"/>
                <a:cs typeface="Arial MT"/>
              </a:rPr>
              <a:t>assumptions!</a:t>
            </a:r>
            <a:endParaRPr sz="2400">
              <a:latin typeface="Arial MT"/>
              <a:cs typeface="Arial MT"/>
            </a:endParaRPr>
          </a:p>
        </p:txBody>
      </p:sp>
      <p:pic>
        <p:nvPicPr>
          <p:cNvPr id="4" name="object 4"/>
          <p:cNvPicPr/>
          <p:nvPr/>
        </p:nvPicPr>
        <p:blipFill>
          <a:blip r:embed="rId2" cstate="print"/>
          <a:stretch>
            <a:fillRect/>
          </a:stretch>
        </p:blipFill>
        <p:spPr>
          <a:xfrm>
            <a:off x="8471916" y="4005071"/>
            <a:ext cx="1828800" cy="1828800"/>
          </a:xfrm>
          <a:prstGeom prst="rect">
            <a:avLst/>
          </a:prstGeom>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10" dirty="0"/>
              <a:t>Input</a:t>
            </a:r>
          </a:p>
        </p:txBody>
      </p:sp>
      <p:sp>
        <p:nvSpPr>
          <p:cNvPr id="3" name="object 3"/>
          <p:cNvSpPr txBox="1"/>
          <p:nvPr/>
        </p:nvSpPr>
        <p:spPr>
          <a:xfrm>
            <a:off x="850493" y="1378458"/>
            <a:ext cx="10217150" cy="1249680"/>
          </a:xfrm>
          <a:prstGeom prst="rect">
            <a:avLst/>
          </a:prstGeom>
        </p:spPr>
        <p:txBody>
          <a:bodyPr vert="horz" wrap="square" lIns="0" tIns="12700" rIns="0" bIns="0" rtlCol="0">
            <a:spAutoFit/>
          </a:bodyPr>
          <a:lstStyle/>
          <a:p>
            <a:pPr marL="393700" marR="5080" indent="-381000">
              <a:lnSpc>
                <a:spcPct val="100000"/>
              </a:lnSpc>
              <a:spcBef>
                <a:spcPts val="100"/>
              </a:spcBef>
              <a:buChar char="•"/>
              <a:tabLst>
                <a:tab pos="393700" algn="l"/>
              </a:tabLst>
            </a:pPr>
            <a:r>
              <a:rPr sz="2400" dirty="0">
                <a:latin typeface="Arial MT"/>
                <a:cs typeface="Arial MT"/>
              </a:rPr>
              <a:t>Most</a:t>
            </a:r>
            <a:r>
              <a:rPr sz="2400" spc="-40" dirty="0">
                <a:latin typeface="Arial MT"/>
                <a:cs typeface="Arial MT"/>
              </a:rPr>
              <a:t> </a:t>
            </a:r>
            <a:r>
              <a:rPr sz="2400" dirty="0">
                <a:latin typeface="Arial MT"/>
                <a:cs typeface="Arial MT"/>
              </a:rPr>
              <a:t>MPI</a:t>
            </a:r>
            <a:r>
              <a:rPr sz="2400" spc="-55" dirty="0">
                <a:latin typeface="Arial MT"/>
                <a:cs typeface="Arial MT"/>
              </a:rPr>
              <a:t> </a:t>
            </a:r>
            <a:r>
              <a:rPr sz="2400" spc="-10" dirty="0">
                <a:latin typeface="Arial MT"/>
                <a:cs typeface="Arial MT"/>
              </a:rPr>
              <a:t>implementations</a:t>
            </a:r>
            <a:r>
              <a:rPr sz="2400" spc="-5" dirty="0">
                <a:latin typeface="Arial MT"/>
                <a:cs typeface="Arial MT"/>
              </a:rPr>
              <a:t> </a:t>
            </a:r>
            <a:r>
              <a:rPr sz="2400" dirty="0">
                <a:latin typeface="Arial MT"/>
                <a:cs typeface="Arial MT"/>
              </a:rPr>
              <a:t>only</a:t>
            </a:r>
            <a:r>
              <a:rPr sz="2400" spc="-40" dirty="0">
                <a:latin typeface="Arial MT"/>
                <a:cs typeface="Arial MT"/>
              </a:rPr>
              <a:t> </a:t>
            </a:r>
            <a:r>
              <a:rPr sz="2400" dirty="0">
                <a:latin typeface="Arial MT"/>
                <a:cs typeface="Arial MT"/>
              </a:rPr>
              <a:t>allow</a:t>
            </a:r>
            <a:r>
              <a:rPr sz="2400" spc="-15" dirty="0">
                <a:latin typeface="Arial MT"/>
                <a:cs typeface="Arial MT"/>
              </a:rPr>
              <a:t> </a:t>
            </a:r>
            <a:r>
              <a:rPr sz="2400" dirty="0">
                <a:latin typeface="Arial MT"/>
                <a:cs typeface="Arial MT"/>
              </a:rPr>
              <a:t>process</a:t>
            </a:r>
            <a:r>
              <a:rPr sz="2400" spc="-40" dirty="0">
                <a:latin typeface="Arial MT"/>
                <a:cs typeface="Arial MT"/>
              </a:rPr>
              <a:t> </a:t>
            </a:r>
            <a:r>
              <a:rPr sz="2400" dirty="0">
                <a:latin typeface="Arial MT"/>
                <a:cs typeface="Arial MT"/>
              </a:rPr>
              <a:t>0</a:t>
            </a:r>
            <a:r>
              <a:rPr sz="2400" spc="-40" dirty="0">
                <a:latin typeface="Arial MT"/>
                <a:cs typeface="Arial MT"/>
              </a:rPr>
              <a:t> </a:t>
            </a:r>
            <a:r>
              <a:rPr sz="2400" dirty="0">
                <a:latin typeface="Arial MT"/>
                <a:cs typeface="Arial MT"/>
              </a:rPr>
              <a:t>in</a:t>
            </a:r>
            <a:r>
              <a:rPr sz="2400" spc="-40" dirty="0">
                <a:latin typeface="Arial MT"/>
                <a:cs typeface="Arial MT"/>
              </a:rPr>
              <a:t> </a:t>
            </a:r>
            <a:r>
              <a:rPr sz="2400" spc="-10" dirty="0">
                <a:latin typeface="Arial MT"/>
                <a:cs typeface="Arial MT"/>
              </a:rPr>
              <a:t>MPI_COMM_WORLD </a:t>
            </a:r>
            <a:r>
              <a:rPr sz="2400" dirty="0">
                <a:latin typeface="Arial MT"/>
                <a:cs typeface="Arial MT"/>
              </a:rPr>
              <a:t>access</a:t>
            </a:r>
            <a:r>
              <a:rPr sz="2400" spc="-40" dirty="0">
                <a:latin typeface="Arial MT"/>
                <a:cs typeface="Arial MT"/>
              </a:rPr>
              <a:t> </a:t>
            </a:r>
            <a:r>
              <a:rPr sz="2400" dirty="0">
                <a:latin typeface="Arial MT"/>
                <a:cs typeface="Arial MT"/>
              </a:rPr>
              <a:t>to</a:t>
            </a:r>
            <a:r>
              <a:rPr sz="2400" spc="-45" dirty="0">
                <a:latin typeface="Arial MT"/>
                <a:cs typeface="Arial MT"/>
              </a:rPr>
              <a:t> </a:t>
            </a:r>
            <a:r>
              <a:rPr sz="2400" spc="-10" dirty="0">
                <a:solidFill>
                  <a:srgbClr val="0066FF"/>
                </a:solidFill>
                <a:latin typeface="Arial MT"/>
                <a:cs typeface="Arial MT"/>
              </a:rPr>
              <a:t>stdin</a:t>
            </a:r>
            <a:r>
              <a:rPr sz="2400" spc="-10" dirty="0">
                <a:latin typeface="Arial MT"/>
                <a:cs typeface="Arial MT"/>
              </a:rPr>
              <a:t>.</a:t>
            </a:r>
            <a:endParaRPr sz="2400">
              <a:latin typeface="Arial MT"/>
              <a:cs typeface="Arial MT"/>
            </a:endParaRPr>
          </a:p>
          <a:p>
            <a:pPr marL="393065" indent="-380365">
              <a:lnSpc>
                <a:spcPct val="100000"/>
              </a:lnSpc>
              <a:spcBef>
                <a:spcPts val="994"/>
              </a:spcBef>
              <a:buChar char="•"/>
              <a:tabLst>
                <a:tab pos="393065" algn="l"/>
              </a:tabLst>
            </a:pPr>
            <a:r>
              <a:rPr sz="2400" dirty="0">
                <a:latin typeface="Arial MT"/>
                <a:cs typeface="Arial MT"/>
              </a:rPr>
              <a:t>Process</a:t>
            </a:r>
            <a:r>
              <a:rPr sz="2400" spc="-50" dirty="0">
                <a:latin typeface="Arial MT"/>
                <a:cs typeface="Arial MT"/>
              </a:rPr>
              <a:t> </a:t>
            </a:r>
            <a:r>
              <a:rPr sz="2400" dirty="0">
                <a:latin typeface="Arial MT"/>
                <a:cs typeface="Arial MT"/>
              </a:rPr>
              <a:t>0</a:t>
            </a:r>
            <a:r>
              <a:rPr sz="2400" spc="-45" dirty="0">
                <a:latin typeface="Arial MT"/>
                <a:cs typeface="Arial MT"/>
              </a:rPr>
              <a:t> </a:t>
            </a:r>
            <a:r>
              <a:rPr sz="2400" dirty="0">
                <a:latin typeface="Arial MT"/>
                <a:cs typeface="Arial MT"/>
              </a:rPr>
              <a:t>must</a:t>
            </a:r>
            <a:r>
              <a:rPr sz="2400" spc="-65" dirty="0">
                <a:latin typeface="Arial MT"/>
                <a:cs typeface="Arial MT"/>
              </a:rPr>
              <a:t> </a:t>
            </a:r>
            <a:r>
              <a:rPr sz="2400" dirty="0">
                <a:latin typeface="Arial MT"/>
                <a:cs typeface="Arial MT"/>
              </a:rPr>
              <a:t>read</a:t>
            </a:r>
            <a:r>
              <a:rPr sz="2400" spc="-40" dirty="0">
                <a:latin typeface="Arial MT"/>
                <a:cs typeface="Arial MT"/>
              </a:rPr>
              <a:t> </a:t>
            </a:r>
            <a:r>
              <a:rPr sz="2400" dirty="0">
                <a:latin typeface="Arial MT"/>
                <a:cs typeface="Arial MT"/>
              </a:rPr>
              <a:t>the</a:t>
            </a:r>
            <a:r>
              <a:rPr sz="2400" spc="-45" dirty="0">
                <a:latin typeface="Arial MT"/>
                <a:cs typeface="Arial MT"/>
              </a:rPr>
              <a:t> </a:t>
            </a:r>
            <a:r>
              <a:rPr sz="2400" dirty="0">
                <a:latin typeface="Arial MT"/>
                <a:cs typeface="Arial MT"/>
              </a:rPr>
              <a:t>data</a:t>
            </a:r>
            <a:r>
              <a:rPr sz="2400" spc="-45" dirty="0">
                <a:latin typeface="Arial MT"/>
                <a:cs typeface="Arial MT"/>
              </a:rPr>
              <a:t> </a:t>
            </a:r>
            <a:r>
              <a:rPr sz="2400" dirty="0">
                <a:latin typeface="Arial MT"/>
                <a:cs typeface="Arial MT"/>
              </a:rPr>
              <a:t>(scanf)</a:t>
            </a:r>
            <a:r>
              <a:rPr sz="2400" spc="-60" dirty="0">
                <a:latin typeface="Arial MT"/>
                <a:cs typeface="Arial MT"/>
              </a:rPr>
              <a:t> </a:t>
            </a:r>
            <a:r>
              <a:rPr sz="2400" dirty="0">
                <a:latin typeface="Arial MT"/>
                <a:cs typeface="Arial MT"/>
              </a:rPr>
              <a:t>and</a:t>
            </a:r>
            <a:r>
              <a:rPr sz="2400" spc="-45" dirty="0">
                <a:latin typeface="Arial MT"/>
                <a:cs typeface="Arial MT"/>
              </a:rPr>
              <a:t> </a:t>
            </a:r>
            <a:r>
              <a:rPr sz="2400" dirty="0">
                <a:latin typeface="Arial MT"/>
                <a:cs typeface="Arial MT"/>
              </a:rPr>
              <a:t>send</a:t>
            </a:r>
            <a:r>
              <a:rPr sz="2400" spc="-40" dirty="0">
                <a:latin typeface="Arial MT"/>
                <a:cs typeface="Arial MT"/>
              </a:rPr>
              <a:t> </a:t>
            </a:r>
            <a:r>
              <a:rPr sz="2400" dirty="0">
                <a:latin typeface="Arial MT"/>
                <a:cs typeface="Arial MT"/>
              </a:rPr>
              <a:t>to</a:t>
            </a:r>
            <a:r>
              <a:rPr sz="2400" spc="-65" dirty="0">
                <a:latin typeface="Arial MT"/>
                <a:cs typeface="Arial MT"/>
              </a:rPr>
              <a:t> </a:t>
            </a:r>
            <a:r>
              <a:rPr sz="2400" dirty="0">
                <a:latin typeface="Arial MT"/>
                <a:cs typeface="Arial MT"/>
              </a:rPr>
              <a:t>the</a:t>
            </a:r>
            <a:r>
              <a:rPr sz="2400" spc="-50" dirty="0">
                <a:latin typeface="Arial MT"/>
                <a:cs typeface="Arial MT"/>
              </a:rPr>
              <a:t> </a:t>
            </a:r>
            <a:r>
              <a:rPr sz="2400" dirty="0">
                <a:latin typeface="Arial MT"/>
                <a:cs typeface="Arial MT"/>
              </a:rPr>
              <a:t>other</a:t>
            </a:r>
            <a:r>
              <a:rPr sz="2400" spc="-45" dirty="0">
                <a:latin typeface="Arial MT"/>
                <a:cs typeface="Arial MT"/>
              </a:rPr>
              <a:t> </a:t>
            </a:r>
            <a:r>
              <a:rPr sz="2400" spc="-10" dirty="0">
                <a:latin typeface="Arial MT"/>
                <a:cs typeface="Arial MT"/>
              </a:rPr>
              <a:t>processes.</a:t>
            </a:r>
            <a:endParaRPr sz="2400">
              <a:latin typeface="Arial MT"/>
              <a:cs typeface="Arial MT"/>
            </a:endParaRPr>
          </a:p>
        </p:txBody>
      </p:sp>
      <p:pic>
        <p:nvPicPr>
          <p:cNvPr id="4" name="object 4"/>
          <p:cNvPicPr/>
          <p:nvPr/>
        </p:nvPicPr>
        <p:blipFill>
          <a:blip r:embed="rId2" cstate="print"/>
          <a:stretch>
            <a:fillRect/>
          </a:stretch>
        </p:blipFill>
        <p:spPr>
          <a:xfrm>
            <a:off x="3287267" y="3933444"/>
            <a:ext cx="5277612" cy="2171700"/>
          </a:xfrm>
          <a:prstGeom prst="rect">
            <a:avLst/>
          </a:prstGeom>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dirty="0"/>
              <a:t>Function</a:t>
            </a:r>
            <a:r>
              <a:rPr spc="-50" dirty="0"/>
              <a:t> </a:t>
            </a:r>
            <a:r>
              <a:rPr dirty="0"/>
              <a:t>for</a:t>
            </a:r>
            <a:r>
              <a:rPr spc="-55" dirty="0"/>
              <a:t> </a:t>
            </a:r>
            <a:r>
              <a:rPr dirty="0"/>
              <a:t>reading</a:t>
            </a:r>
            <a:r>
              <a:rPr spc="-55" dirty="0"/>
              <a:t> </a:t>
            </a:r>
            <a:r>
              <a:rPr dirty="0"/>
              <a:t>user</a:t>
            </a:r>
            <a:r>
              <a:rPr spc="-50" dirty="0"/>
              <a:t> </a:t>
            </a:r>
            <a:r>
              <a:rPr spc="-10" dirty="0"/>
              <a:t>input</a:t>
            </a:r>
          </a:p>
        </p:txBody>
      </p:sp>
      <p:pic>
        <p:nvPicPr>
          <p:cNvPr id="3" name="object 3"/>
          <p:cNvPicPr/>
          <p:nvPr/>
        </p:nvPicPr>
        <p:blipFill>
          <a:blip r:embed="rId2" cstate="print"/>
          <a:stretch>
            <a:fillRect/>
          </a:stretch>
        </p:blipFill>
        <p:spPr>
          <a:xfrm>
            <a:off x="2927604" y="908303"/>
            <a:ext cx="6481572" cy="5269992"/>
          </a:xfrm>
          <a:prstGeom prst="rect">
            <a:avLst/>
          </a:prstGeom>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dirty="0"/>
              <a:t>Collective</a:t>
            </a:r>
            <a:r>
              <a:rPr spc="-10" dirty="0"/>
              <a:t> communication</a:t>
            </a:r>
          </a:p>
        </p:txBody>
      </p:sp>
      <p:pic>
        <p:nvPicPr>
          <p:cNvPr id="3" name="object 3"/>
          <p:cNvPicPr/>
          <p:nvPr/>
        </p:nvPicPr>
        <p:blipFill>
          <a:blip r:embed="rId2" cstate="print"/>
          <a:stretch>
            <a:fillRect/>
          </a:stretch>
        </p:blipFill>
        <p:spPr>
          <a:xfrm>
            <a:off x="7033259" y="2205227"/>
            <a:ext cx="3339084" cy="3340608"/>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2904744" y="1987295"/>
            <a:ext cx="876300" cy="1042415"/>
          </a:xfrm>
          <a:prstGeom prst="rect">
            <a:avLst/>
          </a:prstGeom>
        </p:spPr>
      </p:pic>
      <p:grpSp>
        <p:nvGrpSpPr>
          <p:cNvPr id="3" name="object 3"/>
          <p:cNvGrpSpPr/>
          <p:nvPr/>
        </p:nvGrpSpPr>
        <p:grpSpPr>
          <a:xfrm>
            <a:off x="1798320" y="1269215"/>
            <a:ext cx="8595360" cy="4337685"/>
            <a:chOff x="1798320" y="1269215"/>
            <a:chExt cx="8595360" cy="4337685"/>
          </a:xfrm>
        </p:grpSpPr>
        <p:pic>
          <p:nvPicPr>
            <p:cNvPr id="4" name="object 4"/>
            <p:cNvPicPr/>
            <p:nvPr/>
          </p:nvPicPr>
          <p:blipFill>
            <a:blip r:embed="rId3" cstate="print"/>
            <a:stretch>
              <a:fillRect/>
            </a:stretch>
          </p:blipFill>
          <p:spPr>
            <a:xfrm>
              <a:off x="6859523" y="1476756"/>
              <a:ext cx="876300" cy="1040891"/>
            </a:xfrm>
            <a:prstGeom prst="rect">
              <a:avLst/>
            </a:prstGeom>
          </p:spPr>
        </p:pic>
        <p:pic>
          <p:nvPicPr>
            <p:cNvPr id="5" name="object 5"/>
            <p:cNvPicPr/>
            <p:nvPr/>
          </p:nvPicPr>
          <p:blipFill>
            <a:blip r:embed="rId4" cstate="print"/>
            <a:stretch>
              <a:fillRect/>
            </a:stretch>
          </p:blipFill>
          <p:spPr>
            <a:xfrm>
              <a:off x="6487667" y="2103119"/>
              <a:ext cx="1496567" cy="1348739"/>
            </a:xfrm>
            <a:prstGeom prst="rect">
              <a:avLst/>
            </a:prstGeom>
          </p:spPr>
        </p:pic>
        <p:pic>
          <p:nvPicPr>
            <p:cNvPr id="6" name="object 6"/>
            <p:cNvPicPr/>
            <p:nvPr/>
          </p:nvPicPr>
          <p:blipFill>
            <a:blip r:embed="rId5" cstate="print"/>
            <a:stretch>
              <a:fillRect/>
            </a:stretch>
          </p:blipFill>
          <p:spPr>
            <a:xfrm>
              <a:off x="6534911" y="2127503"/>
              <a:ext cx="1406652" cy="1258824"/>
            </a:xfrm>
            <a:prstGeom prst="rect">
              <a:avLst/>
            </a:prstGeom>
          </p:spPr>
        </p:pic>
        <p:sp>
          <p:nvSpPr>
            <p:cNvPr id="7" name="object 7"/>
            <p:cNvSpPr/>
            <p:nvPr/>
          </p:nvSpPr>
          <p:spPr>
            <a:xfrm>
              <a:off x="6534911" y="2127503"/>
              <a:ext cx="1407160" cy="1259205"/>
            </a:xfrm>
            <a:custGeom>
              <a:avLst/>
              <a:gdLst/>
              <a:ahLst/>
              <a:cxnLst/>
              <a:rect l="l" t="t" r="r" b="b"/>
              <a:pathLst>
                <a:path w="1407159" h="1259204">
                  <a:moveTo>
                    <a:pt x="0" y="209804"/>
                  </a:moveTo>
                  <a:lnTo>
                    <a:pt x="5543" y="161712"/>
                  </a:lnTo>
                  <a:lnTo>
                    <a:pt x="21333" y="117558"/>
                  </a:lnTo>
                  <a:lnTo>
                    <a:pt x="46106" y="78602"/>
                  </a:lnTo>
                  <a:lnTo>
                    <a:pt x="78602" y="46106"/>
                  </a:lnTo>
                  <a:lnTo>
                    <a:pt x="117558" y="21333"/>
                  </a:lnTo>
                  <a:lnTo>
                    <a:pt x="161712" y="5543"/>
                  </a:lnTo>
                  <a:lnTo>
                    <a:pt x="209804" y="0"/>
                  </a:lnTo>
                  <a:lnTo>
                    <a:pt x="1196848" y="0"/>
                  </a:lnTo>
                  <a:lnTo>
                    <a:pt x="1244939" y="5543"/>
                  </a:lnTo>
                  <a:lnTo>
                    <a:pt x="1289093" y="21333"/>
                  </a:lnTo>
                  <a:lnTo>
                    <a:pt x="1328049" y="46106"/>
                  </a:lnTo>
                  <a:lnTo>
                    <a:pt x="1360545" y="78602"/>
                  </a:lnTo>
                  <a:lnTo>
                    <a:pt x="1385318" y="117558"/>
                  </a:lnTo>
                  <a:lnTo>
                    <a:pt x="1401108" y="161712"/>
                  </a:lnTo>
                  <a:lnTo>
                    <a:pt x="1406652" y="209804"/>
                  </a:lnTo>
                  <a:lnTo>
                    <a:pt x="1406652" y="1049020"/>
                  </a:lnTo>
                  <a:lnTo>
                    <a:pt x="1401108" y="1097111"/>
                  </a:lnTo>
                  <a:lnTo>
                    <a:pt x="1385318" y="1141265"/>
                  </a:lnTo>
                  <a:lnTo>
                    <a:pt x="1360545" y="1180221"/>
                  </a:lnTo>
                  <a:lnTo>
                    <a:pt x="1328049" y="1212717"/>
                  </a:lnTo>
                  <a:lnTo>
                    <a:pt x="1289093" y="1237490"/>
                  </a:lnTo>
                  <a:lnTo>
                    <a:pt x="1244939" y="1253280"/>
                  </a:lnTo>
                  <a:lnTo>
                    <a:pt x="1196848" y="1258824"/>
                  </a:lnTo>
                  <a:lnTo>
                    <a:pt x="209804" y="1258824"/>
                  </a:lnTo>
                  <a:lnTo>
                    <a:pt x="161712" y="1253280"/>
                  </a:lnTo>
                  <a:lnTo>
                    <a:pt x="117558" y="1237490"/>
                  </a:lnTo>
                  <a:lnTo>
                    <a:pt x="78602" y="1212717"/>
                  </a:lnTo>
                  <a:lnTo>
                    <a:pt x="46106" y="1180221"/>
                  </a:lnTo>
                  <a:lnTo>
                    <a:pt x="21333" y="1141265"/>
                  </a:lnTo>
                  <a:lnTo>
                    <a:pt x="5543" y="1097111"/>
                  </a:lnTo>
                  <a:lnTo>
                    <a:pt x="0" y="1049020"/>
                  </a:lnTo>
                  <a:lnTo>
                    <a:pt x="0" y="209804"/>
                  </a:lnTo>
                  <a:close/>
                </a:path>
              </a:pathLst>
            </a:custGeom>
            <a:ln w="9144">
              <a:solidFill>
                <a:srgbClr val="2E2E97"/>
              </a:solidFill>
            </a:ln>
          </p:spPr>
          <p:txBody>
            <a:bodyPr wrap="square" lIns="0" tIns="0" rIns="0" bIns="0" rtlCol="0"/>
            <a:lstStyle/>
            <a:p>
              <a:endParaRPr/>
            </a:p>
          </p:txBody>
        </p:sp>
        <p:pic>
          <p:nvPicPr>
            <p:cNvPr id="8" name="object 8"/>
            <p:cNvPicPr/>
            <p:nvPr/>
          </p:nvPicPr>
          <p:blipFill>
            <a:blip r:embed="rId6" cstate="print"/>
            <a:stretch>
              <a:fillRect/>
            </a:stretch>
          </p:blipFill>
          <p:spPr>
            <a:xfrm>
              <a:off x="6704076" y="2231136"/>
              <a:ext cx="1062227" cy="1016508"/>
            </a:xfrm>
            <a:prstGeom prst="rect">
              <a:avLst/>
            </a:prstGeom>
          </p:spPr>
        </p:pic>
        <p:pic>
          <p:nvPicPr>
            <p:cNvPr id="9" name="object 9"/>
            <p:cNvPicPr/>
            <p:nvPr/>
          </p:nvPicPr>
          <p:blipFill>
            <a:blip r:embed="rId7" cstate="print"/>
            <a:stretch>
              <a:fillRect/>
            </a:stretch>
          </p:blipFill>
          <p:spPr>
            <a:xfrm>
              <a:off x="2564892" y="2686811"/>
              <a:ext cx="1495044" cy="1348739"/>
            </a:xfrm>
            <a:prstGeom prst="rect">
              <a:avLst/>
            </a:prstGeom>
          </p:spPr>
        </p:pic>
        <p:pic>
          <p:nvPicPr>
            <p:cNvPr id="10" name="object 10"/>
            <p:cNvPicPr/>
            <p:nvPr/>
          </p:nvPicPr>
          <p:blipFill>
            <a:blip r:embed="rId8" cstate="print"/>
            <a:stretch>
              <a:fillRect/>
            </a:stretch>
          </p:blipFill>
          <p:spPr>
            <a:xfrm>
              <a:off x="2612136" y="2711196"/>
              <a:ext cx="1405127" cy="1258823"/>
            </a:xfrm>
            <a:prstGeom prst="rect">
              <a:avLst/>
            </a:prstGeom>
          </p:spPr>
        </p:pic>
        <p:sp>
          <p:nvSpPr>
            <p:cNvPr id="11" name="object 11"/>
            <p:cNvSpPr/>
            <p:nvPr/>
          </p:nvSpPr>
          <p:spPr>
            <a:xfrm>
              <a:off x="2612136" y="2711196"/>
              <a:ext cx="1405255" cy="1259205"/>
            </a:xfrm>
            <a:custGeom>
              <a:avLst/>
              <a:gdLst/>
              <a:ahLst/>
              <a:cxnLst/>
              <a:rect l="l" t="t" r="r" b="b"/>
              <a:pathLst>
                <a:path w="1405254" h="1259204">
                  <a:moveTo>
                    <a:pt x="0" y="209803"/>
                  </a:moveTo>
                  <a:lnTo>
                    <a:pt x="5543" y="161712"/>
                  </a:lnTo>
                  <a:lnTo>
                    <a:pt x="21333" y="117558"/>
                  </a:lnTo>
                  <a:lnTo>
                    <a:pt x="46106" y="78602"/>
                  </a:lnTo>
                  <a:lnTo>
                    <a:pt x="78602" y="46106"/>
                  </a:lnTo>
                  <a:lnTo>
                    <a:pt x="117558" y="21333"/>
                  </a:lnTo>
                  <a:lnTo>
                    <a:pt x="161712" y="5543"/>
                  </a:lnTo>
                  <a:lnTo>
                    <a:pt x="209803" y="0"/>
                  </a:lnTo>
                  <a:lnTo>
                    <a:pt x="1195324" y="0"/>
                  </a:lnTo>
                  <a:lnTo>
                    <a:pt x="1243415" y="5543"/>
                  </a:lnTo>
                  <a:lnTo>
                    <a:pt x="1287569" y="21333"/>
                  </a:lnTo>
                  <a:lnTo>
                    <a:pt x="1326525" y="46106"/>
                  </a:lnTo>
                  <a:lnTo>
                    <a:pt x="1359021" y="78602"/>
                  </a:lnTo>
                  <a:lnTo>
                    <a:pt x="1383794" y="117558"/>
                  </a:lnTo>
                  <a:lnTo>
                    <a:pt x="1399584" y="161712"/>
                  </a:lnTo>
                  <a:lnTo>
                    <a:pt x="1405127" y="209803"/>
                  </a:lnTo>
                  <a:lnTo>
                    <a:pt x="1405127" y="1049020"/>
                  </a:lnTo>
                  <a:lnTo>
                    <a:pt x="1399584" y="1097111"/>
                  </a:lnTo>
                  <a:lnTo>
                    <a:pt x="1383794" y="1141265"/>
                  </a:lnTo>
                  <a:lnTo>
                    <a:pt x="1359021" y="1180221"/>
                  </a:lnTo>
                  <a:lnTo>
                    <a:pt x="1326525" y="1212717"/>
                  </a:lnTo>
                  <a:lnTo>
                    <a:pt x="1287569" y="1237490"/>
                  </a:lnTo>
                  <a:lnTo>
                    <a:pt x="1243415" y="1253280"/>
                  </a:lnTo>
                  <a:lnTo>
                    <a:pt x="1195324" y="1258823"/>
                  </a:lnTo>
                  <a:lnTo>
                    <a:pt x="209803" y="1258823"/>
                  </a:lnTo>
                  <a:lnTo>
                    <a:pt x="161712" y="1253280"/>
                  </a:lnTo>
                  <a:lnTo>
                    <a:pt x="117558" y="1237490"/>
                  </a:lnTo>
                  <a:lnTo>
                    <a:pt x="78602" y="1212717"/>
                  </a:lnTo>
                  <a:lnTo>
                    <a:pt x="46106" y="1180221"/>
                  </a:lnTo>
                  <a:lnTo>
                    <a:pt x="21333" y="1141265"/>
                  </a:lnTo>
                  <a:lnTo>
                    <a:pt x="5543" y="1097111"/>
                  </a:lnTo>
                  <a:lnTo>
                    <a:pt x="0" y="1049020"/>
                  </a:lnTo>
                  <a:lnTo>
                    <a:pt x="0" y="209803"/>
                  </a:lnTo>
                  <a:close/>
                </a:path>
              </a:pathLst>
            </a:custGeom>
            <a:ln w="9144">
              <a:solidFill>
                <a:srgbClr val="2E2E97"/>
              </a:solidFill>
            </a:ln>
          </p:spPr>
          <p:txBody>
            <a:bodyPr wrap="square" lIns="0" tIns="0" rIns="0" bIns="0" rtlCol="0"/>
            <a:lstStyle/>
            <a:p>
              <a:endParaRPr/>
            </a:p>
          </p:txBody>
        </p:sp>
        <p:pic>
          <p:nvPicPr>
            <p:cNvPr id="12" name="object 12"/>
            <p:cNvPicPr/>
            <p:nvPr/>
          </p:nvPicPr>
          <p:blipFill>
            <a:blip r:embed="rId6" cstate="print"/>
            <a:stretch>
              <a:fillRect/>
            </a:stretch>
          </p:blipFill>
          <p:spPr>
            <a:xfrm>
              <a:off x="2779776" y="2814827"/>
              <a:ext cx="1062227" cy="1016508"/>
            </a:xfrm>
            <a:prstGeom prst="rect">
              <a:avLst/>
            </a:prstGeom>
          </p:spPr>
        </p:pic>
        <p:pic>
          <p:nvPicPr>
            <p:cNvPr id="13" name="object 13"/>
            <p:cNvPicPr/>
            <p:nvPr/>
          </p:nvPicPr>
          <p:blipFill>
            <a:blip r:embed="rId9" cstate="print"/>
            <a:stretch>
              <a:fillRect/>
            </a:stretch>
          </p:blipFill>
          <p:spPr>
            <a:xfrm>
              <a:off x="8595360" y="2918459"/>
              <a:ext cx="876300" cy="1040891"/>
            </a:xfrm>
            <a:prstGeom prst="rect">
              <a:avLst/>
            </a:prstGeom>
          </p:spPr>
        </p:pic>
        <p:pic>
          <p:nvPicPr>
            <p:cNvPr id="14" name="object 14"/>
            <p:cNvPicPr/>
            <p:nvPr/>
          </p:nvPicPr>
          <p:blipFill>
            <a:blip r:embed="rId10" cstate="print"/>
            <a:stretch>
              <a:fillRect/>
            </a:stretch>
          </p:blipFill>
          <p:spPr>
            <a:xfrm>
              <a:off x="8279891" y="3517391"/>
              <a:ext cx="1498092" cy="1348740"/>
            </a:xfrm>
            <a:prstGeom prst="rect">
              <a:avLst/>
            </a:prstGeom>
          </p:spPr>
        </p:pic>
        <p:pic>
          <p:nvPicPr>
            <p:cNvPr id="15" name="object 15"/>
            <p:cNvPicPr/>
            <p:nvPr/>
          </p:nvPicPr>
          <p:blipFill>
            <a:blip r:embed="rId11" cstate="print"/>
            <a:stretch>
              <a:fillRect/>
            </a:stretch>
          </p:blipFill>
          <p:spPr>
            <a:xfrm>
              <a:off x="8327136" y="3541775"/>
              <a:ext cx="1408176" cy="1258824"/>
            </a:xfrm>
            <a:prstGeom prst="rect">
              <a:avLst/>
            </a:prstGeom>
          </p:spPr>
        </p:pic>
        <p:sp>
          <p:nvSpPr>
            <p:cNvPr id="16" name="object 16"/>
            <p:cNvSpPr/>
            <p:nvPr/>
          </p:nvSpPr>
          <p:spPr>
            <a:xfrm>
              <a:off x="8327136" y="3541775"/>
              <a:ext cx="1408430" cy="1259205"/>
            </a:xfrm>
            <a:custGeom>
              <a:avLst/>
              <a:gdLst/>
              <a:ahLst/>
              <a:cxnLst/>
              <a:rect l="l" t="t" r="r" b="b"/>
              <a:pathLst>
                <a:path w="1408429" h="1259204">
                  <a:moveTo>
                    <a:pt x="0" y="209804"/>
                  </a:moveTo>
                  <a:lnTo>
                    <a:pt x="5543" y="161712"/>
                  </a:lnTo>
                  <a:lnTo>
                    <a:pt x="21333" y="117558"/>
                  </a:lnTo>
                  <a:lnTo>
                    <a:pt x="46106" y="78602"/>
                  </a:lnTo>
                  <a:lnTo>
                    <a:pt x="78602" y="46106"/>
                  </a:lnTo>
                  <a:lnTo>
                    <a:pt x="117558" y="21333"/>
                  </a:lnTo>
                  <a:lnTo>
                    <a:pt x="161712" y="5543"/>
                  </a:lnTo>
                  <a:lnTo>
                    <a:pt x="209804" y="0"/>
                  </a:lnTo>
                  <a:lnTo>
                    <a:pt x="1198372" y="0"/>
                  </a:lnTo>
                  <a:lnTo>
                    <a:pt x="1246463" y="5543"/>
                  </a:lnTo>
                  <a:lnTo>
                    <a:pt x="1290617" y="21333"/>
                  </a:lnTo>
                  <a:lnTo>
                    <a:pt x="1329573" y="46106"/>
                  </a:lnTo>
                  <a:lnTo>
                    <a:pt x="1362069" y="78602"/>
                  </a:lnTo>
                  <a:lnTo>
                    <a:pt x="1386842" y="117558"/>
                  </a:lnTo>
                  <a:lnTo>
                    <a:pt x="1402632" y="161712"/>
                  </a:lnTo>
                  <a:lnTo>
                    <a:pt x="1408176" y="209804"/>
                  </a:lnTo>
                  <a:lnTo>
                    <a:pt x="1408176" y="1049020"/>
                  </a:lnTo>
                  <a:lnTo>
                    <a:pt x="1402632" y="1097111"/>
                  </a:lnTo>
                  <a:lnTo>
                    <a:pt x="1386842" y="1141265"/>
                  </a:lnTo>
                  <a:lnTo>
                    <a:pt x="1362069" y="1180221"/>
                  </a:lnTo>
                  <a:lnTo>
                    <a:pt x="1329573" y="1212717"/>
                  </a:lnTo>
                  <a:lnTo>
                    <a:pt x="1290617" y="1237490"/>
                  </a:lnTo>
                  <a:lnTo>
                    <a:pt x="1246463" y="1253280"/>
                  </a:lnTo>
                  <a:lnTo>
                    <a:pt x="1198372" y="1258824"/>
                  </a:lnTo>
                  <a:lnTo>
                    <a:pt x="209804" y="1258824"/>
                  </a:lnTo>
                  <a:lnTo>
                    <a:pt x="161712" y="1253280"/>
                  </a:lnTo>
                  <a:lnTo>
                    <a:pt x="117558" y="1237490"/>
                  </a:lnTo>
                  <a:lnTo>
                    <a:pt x="78602" y="1212717"/>
                  </a:lnTo>
                  <a:lnTo>
                    <a:pt x="46106" y="1180221"/>
                  </a:lnTo>
                  <a:lnTo>
                    <a:pt x="21333" y="1141265"/>
                  </a:lnTo>
                  <a:lnTo>
                    <a:pt x="5543" y="1097111"/>
                  </a:lnTo>
                  <a:lnTo>
                    <a:pt x="0" y="1049020"/>
                  </a:lnTo>
                  <a:lnTo>
                    <a:pt x="0" y="209804"/>
                  </a:lnTo>
                  <a:close/>
                </a:path>
              </a:pathLst>
            </a:custGeom>
            <a:ln w="9144">
              <a:solidFill>
                <a:srgbClr val="2E2E97"/>
              </a:solidFill>
            </a:ln>
          </p:spPr>
          <p:txBody>
            <a:bodyPr wrap="square" lIns="0" tIns="0" rIns="0" bIns="0" rtlCol="0"/>
            <a:lstStyle/>
            <a:p>
              <a:endParaRPr/>
            </a:p>
          </p:txBody>
        </p:sp>
        <p:pic>
          <p:nvPicPr>
            <p:cNvPr id="17" name="object 17"/>
            <p:cNvPicPr/>
            <p:nvPr/>
          </p:nvPicPr>
          <p:blipFill>
            <a:blip r:embed="rId6" cstate="print"/>
            <a:stretch>
              <a:fillRect/>
            </a:stretch>
          </p:blipFill>
          <p:spPr>
            <a:xfrm>
              <a:off x="8496300" y="3646931"/>
              <a:ext cx="1062227" cy="1014983"/>
            </a:xfrm>
            <a:prstGeom prst="rect">
              <a:avLst/>
            </a:prstGeom>
          </p:spPr>
        </p:pic>
        <p:pic>
          <p:nvPicPr>
            <p:cNvPr id="18" name="object 18"/>
            <p:cNvPicPr/>
            <p:nvPr/>
          </p:nvPicPr>
          <p:blipFill>
            <a:blip r:embed="rId9" cstate="print"/>
            <a:stretch>
              <a:fillRect/>
            </a:stretch>
          </p:blipFill>
          <p:spPr>
            <a:xfrm>
              <a:off x="8590788" y="4367784"/>
              <a:ext cx="876300" cy="1040891"/>
            </a:xfrm>
            <a:prstGeom prst="rect">
              <a:avLst/>
            </a:prstGeom>
          </p:spPr>
        </p:pic>
        <p:pic>
          <p:nvPicPr>
            <p:cNvPr id="19" name="object 19"/>
            <p:cNvPicPr/>
            <p:nvPr/>
          </p:nvPicPr>
          <p:blipFill>
            <a:blip r:embed="rId9" cstate="print"/>
            <a:stretch>
              <a:fillRect/>
            </a:stretch>
          </p:blipFill>
          <p:spPr>
            <a:xfrm>
              <a:off x="7636764" y="3607308"/>
              <a:ext cx="876300" cy="1042415"/>
            </a:xfrm>
            <a:prstGeom prst="rect">
              <a:avLst/>
            </a:prstGeom>
          </p:spPr>
        </p:pic>
        <p:pic>
          <p:nvPicPr>
            <p:cNvPr id="20" name="object 20"/>
            <p:cNvPicPr/>
            <p:nvPr/>
          </p:nvPicPr>
          <p:blipFill>
            <a:blip r:embed="rId9" cstate="print"/>
            <a:stretch>
              <a:fillRect/>
            </a:stretch>
          </p:blipFill>
          <p:spPr>
            <a:xfrm>
              <a:off x="9517379" y="3657600"/>
              <a:ext cx="876300" cy="1040892"/>
            </a:xfrm>
            <a:prstGeom prst="rect">
              <a:avLst/>
            </a:prstGeom>
          </p:spPr>
        </p:pic>
        <p:pic>
          <p:nvPicPr>
            <p:cNvPr id="21" name="object 21"/>
            <p:cNvPicPr/>
            <p:nvPr/>
          </p:nvPicPr>
          <p:blipFill>
            <a:blip r:embed="rId12" cstate="print"/>
            <a:stretch>
              <a:fillRect/>
            </a:stretch>
          </p:blipFill>
          <p:spPr>
            <a:xfrm>
              <a:off x="5082540" y="3182112"/>
              <a:ext cx="874776" cy="1040892"/>
            </a:xfrm>
            <a:prstGeom prst="rect">
              <a:avLst/>
            </a:prstGeom>
          </p:spPr>
        </p:pic>
        <p:pic>
          <p:nvPicPr>
            <p:cNvPr id="22" name="object 22"/>
            <p:cNvPicPr/>
            <p:nvPr/>
          </p:nvPicPr>
          <p:blipFill>
            <a:blip r:embed="rId4" cstate="print"/>
            <a:stretch>
              <a:fillRect/>
            </a:stretch>
          </p:blipFill>
          <p:spPr>
            <a:xfrm>
              <a:off x="4741164" y="3823715"/>
              <a:ext cx="1496567" cy="1348740"/>
            </a:xfrm>
            <a:prstGeom prst="rect">
              <a:avLst/>
            </a:prstGeom>
          </p:spPr>
        </p:pic>
        <p:pic>
          <p:nvPicPr>
            <p:cNvPr id="23" name="object 23"/>
            <p:cNvPicPr/>
            <p:nvPr/>
          </p:nvPicPr>
          <p:blipFill>
            <a:blip r:embed="rId5" cstate="print"/>
            <a:stretch>
              <a:fillRect/>
            </a:stretch>
          </p:blipFill>
          <p:spPr>
            <a:xfrm>
              <a:off x="4788408" y="3848100"/>
              <a:ext cx="1406652" cy="1258824"/>
            </a:xfrm>
            <a:prstGeom prst="rect">
              <a:avLst/>
            </a:prstGeom>
          </p:spPr>
        </p:pic>
        <p:sp>
          <p:nvSpPr>
            <p:cNvPr id="24" name="object 24"/>
            <p:cNvSpPr/>
            <p:nvPr/>
          </p:nvSpPr>
          <p:spPr>
            <a:xfrm>
              <a:off x="4788408" y="3848100"/>
              <a:ext cx="1407160" cy="1259205"/>
            </a:xfrm>
            <a:custGeom>
              <a:avLst/>
              <a:gdLst/>
              <a:ahLst/>
              <a:cxnLst/>
              <a:rect l="l" t="t" r="r" b="b"/>
              <a:pathLst>
                <a:path w="1407160" h="1259204">
                  <a:moveTo>
                    <a:pt x="0" y="209804"/>
                  </a:moveTo>
                  <a:lnTo>
                    <a:pt x="5543" y="161712"/>
                  </a:lnTo>
                  <a:lnTo>
                    <a:pt x="21333" y="117558"/>
                  </a:lnTo>
                  <a:lnTo>
                    <a:pt x="46106" y="78602"/>
                  </a:lnTo>
                  <a:lnTo>
                    <a:pt x="78602" y="46106"/>
                  </a:lnTo>
                  <a:lnTo>
                    <a:pt x="117558" y="21333"/>
                  </a:lnTo>
                  <a:lnTo>
                    <a:pt x="161712" y="5543"/>
                  </a:lnTo>
                  <a:lnTo>
                    <a:pt x="209803" y="0"/>
                  </a:lnTo>
                  <a:lnTo>
                    <a:pt x="1196847" y="0"/>
                  </a:lnTo>
                  <a:lnTo>
                    <a:pt x="1244939" y="5543"/>
                  </a:lnTo>
                  <a:lnTo>
                    <a:pt x="1289093" y="21333"/>
                  </a:lnTo>
                  <a:lnTo>
                    <a:pt x="1328049" y="46106"/>
                  </a:lnTo>
                  <a:lnTo>
                    <a:pt x="1360545" y="78602"/>
                  </a:lnTo>
                  <a:lnTo>
                    <a:pt x="1385318" y="117558"/>
                  </a:lnTo>
                  <a:lnTo>
                    <a:pt x="1401108" y="161712"/>
                  </a:lnTo>
                  <a:lnTo>
                    <a:pt x="1406652" y="209804"/>
                  </a:lnTo>
                  <a:lnTo>
                    <a:pt x="1406652" y="1049020"/>
                  </a:lnTo>
                  <a:lnTo>
                    <a:pt x="1401108" y="1097111"/>
                  </a:lnTo>
                  <a:lnTo>
                    <a:pt x="1385318" y="1141265"/>
                  </a:lnTo>
                  <a:lnTo>
                    <a:pt x="1360545" y="1180221"/>
                  </a:lnTo>
                  <a:lnTo>
                    <a:pt x="1328049" y="1212717"/>
                  </a:lnTo>
                  <a:lnTo>
                    <a:pt x="1289093" y="1237490"/>
                  </a:lnTo>
                  <a:lnTo>
                    <a:pt x="1244939" y="1253280"/>
                  </a:lnTo>
                  <a:lnTo>
                    <a:pt x="1196847" y="1258824"/>
                  </a:lnTo>
                  <a:lnTo>
                    <a:pt x="209803" y="1258824"/>
                  </a:lnTo>
                  <a:lnTo>
                    <a:pt x="161712" y="1253280"/>
                  </a:lnTo>
                  <a:lnTo>
                    <a:pt x="117558" y="1237490"/>
                  </a:lnTo>
                  <a:lnTo>
                    <a:pt x="78602" y="1212717"/>
                  </a:lnTo>
                  <a:lnTo>
                    <a:pt x="46106" y="1180221"/>
                  </a:lnTo>
                  <a:lnTo>
                    <a:pt x="21333" y="1141265"/>
                  </a:lnTo>
                  <a:lnTo>
                    <a:pt x="5543" y="1097111"/>
                  </a:lnTo>
                  <a:lnTo>
                    <a:pt x="0" y="1049020"/>
                  </a:lnTo>
                  <a:lnTo>
                    <a:pt x="0" y="209804"/>
                  </a:lnTo>
                  <a:close/>
                </a:path>
              </a:pathLst>
            </a:custGeom>
            <a:ln w="9144">
              <a:solidFill>
                <a:srgbClr val="2E2E97"/>
              </a:solidFill>
            </a:ln>
          </p:spPr>
          <p:txBody>
            <a:bodyPr wrap="square" lIns="0" tIns="0" rIns="0" bIns="0" rtlCol="0"/>
            <a:lstStyle/>
            <a:p>
              <a:endParaRPr/>
            </a:p>
          </p:txBody>
        </p:sp>
        <p:pic>
          <p:nvPicPr>
            <p:cNvPr id="25" name="object 25"/>
            <p:cNvPicPr/>
            <p:nvPr/>
          </p:nvPicPr>
          <p:blipFill>
            <a:blip r:embed="rId6" cstate="print"/>
            <a:stretch>
              <a:fillRect/>
            </a:stretch>
          </p:blipFill>
          <p:spPr>
            <a:xfrm>
              <a:off x="4957572" y="3951731"/>
              <a:ext cx="1060703" cy="1016508"/>
            </a:xfrm>
            <a:prstGeom prst="rect">
              <a:avLst/>
            </a:prstGeom>
          </p:spPr>
        </p:pic>
        <p:pic>
          <p:nvPicPr>
            <p:cNvPr id="26" name="object 26"/>
            <p:cNvPicPr/>
            <p:nvPr/>
          </p:nvPicPr>
          <p:blipFill>
            <a:blip r:embed="rId12" cstate="print"/>
            <a:stretch>
              <a:fillRect/>
            </a:stretch>
          </p:blipFill>
          <p:spPr>
            <a:xfrm>
              <a:off x="5070348" y="4565903"/>
              <a:ext cx="876300" cy="1040891"/>
            </a:xfrm>
            <a:prstGeom prst="rect">
              <a:avLst/>
            </a:prstGeom>
          </p:spPr>
        </p:pic>
        <p:pic>
          <p:nvPicPr>
            <p:cNvPr id="27" name="object 27"/>
            <p:cNvPicPr/>
            <p:nvPr/>
          </p:nvPicPr>
          <p:blipFill>
            <a:blip r:embed="rId12" cstate="print"/>
            <a:stretch>
              <a:fillRect/>
            </a:stretch>
          </p:blipFill>
          <p:spPr>
            <a:xfrm>
              <a:off x="4102608" y="3906012"/>
              <a:ext cx="876300" cy="1040892"/>
            </a:xfrm>
            <a:prstGeom prst="rect">
              <a:avLst/>
            </a:prstGeom>
          </p:spPr>
        </p:pic>
        <p:pic>
          <p:nvPicPr>
            <p:cNvPr id="28" name="object 28"/>
            <p:cNvPicPr/>
            <p:nvPr/>
          </p:nvPicPr>
          <p:blipFill>
            <a:blip r:embed="rId12" cstate="print"/>
            <a:stretch>
              <a:fillRect/>
            </a:stretch>
          </p:blipFill>
          <p:spPr>
            <a:xfrm>
              <a:off x="5925311" y="4012691"/>
              <a:ext cx="876299" cy="1040892"/>
            </a:xfrm>
            <a:prstGeom prst="rect">
              <a:avLst/>
            </a:prstGeom>
          </p:spPr>
        </p:pic>
        <p:pic>
          <p:nvPicPr>
            <p:cNvPr id="29" name="object 29"/>
            <p:cNvPicPr/>
            <p:nvPr/>
          </p:nvPicPr>
          <p:blipFill>
            <a:blip r:embed="rId3" cstate="print"/>
            <a:stretch>
              <a:fillRect/>
            </a:stretch>
          </p:blipFill>
          <p:spPr>
            <a:xfrm>
              <a:off x="5775960" y="2159508"/>
              <a:ext cx="876299" cy="1040891"/>
            </a:xfrm>
            <a:prstGeom prst="rect">
              <a:avLst/>
            </a:prstGeom>
          </p:spPr>
        </p:pic>
        <p:pic>
          <p:nvPicPr>
            <p:cNvPr id="30" name="object 30"/>
            <p:cNvPicPr/>
            <p:nvPr/>
          </p:nvPicPr>
          <p:blipFill>
            <a:blip r:embed="rId3" cstate="print"/>
            <a:stretch>
              <a:fillRect/>
            </a:stretch>
          </p:blipFill>
          <p:spPr>
            <a:xfrm>
              <a:off x="6844284" y="3066287"/>
              <a:ext cx="876300" cy="1042416"/>
            </a:xfrm>
            <a:prstGeom prst="rect">
              <a:avLst/>
            </a:prstGeom>
          </p:spPr>
        </p:pic>
        <p:pic>
          <p:nvPicPr>
            <p:cNvPr id="31" name="object 31"/>
            <p:cNvPicPr/>
            <p:nvPr/>
          </p:nvPicPr>
          <p:blipFill>
            <a:blip r:embed="rId3" cstate="print"/>
            <a:stretch>
              <a:fillRect/>
            </a:stretch>
          </p:blipFill>
          <p:spPr>
            <a:xfrm>
              <a:off x="7763255" y="2132075"/>
              <a:ext cx="876300" cy="1040891"/>
            </a:xfrm>
            <a:prstGeom prst="rect">
              <a:avLst/>
            </a:prstGeom>
          </p:spPr>
        </p:pic>
        <p:pic>
          <p:nvPicPr>
            <p:cNvPr id="32" name="object 32"/>
            <p:cNvPicPr/>
            <p:nvPr/>
          </p:nvPicPr>
          <p:blipFill>
            <a:blip r:embed="rId2" cstate="print"/>
            <a:stretch>
              <a:fillRect/>
            </a:stretch>
          </p:blipFill>
          <p:spPr>
            <a:xfrm>
              <a:off x="1798320" y="2735580"/>
              <a:ext cx="876300" cy="1040891"/>
            </a:xfrm>
            <a:prstGeom prst="rect">
              <a:avLst/>
            </a:prstGeom>
          </p:spPr>
        </p:pic>
        <p:pic>
          <p:nvPicPr>
            <p:cNvPr id="33" name="object 33"/>
            <p:cNvPicPr/>
            <p:nvPr/>
          </p:nvPicPr>
          <p:blipFill>
            <a:blip r:embed="rId2" cstate="print"/>
            <a:stretch>
              <a:fillRect/>
            </a:stretch>
          </p:blipFill>
          <p:spPr>
            <a:xfrm>
              <a:off x="2866644" y="3540252"/>
              <a:ext cx="876300" cy="1040892"/>
            </a:xfrm>
            <a:prstGeom prst="rect">
              <a:avLst/>
            </a:prstGeom>
          </p:spPr>
        </p:pic>
        <p:pic>
          <p:nvPicPr>
            <p:cNvPr id="34" name="object 34"/>
            <p:cNvPicPr/>
            <p:nvPr/>
          </p:nvPicPr>
          <p:blipFill>
            <a:blip r:embed="rId2" cstate="print"/>
            <a:stretch>
              <a:fillRect/>
            </a:stretch>
          </p:blipFill>
          <p:spPr>
            <a:xfrm>
              <a:off x="3829812" y="2750819"/>
              <a:ext cx="873251" cy="1042415"/>
            </a:xfrm>
            <a:prstGeom prst="rect">
              <a:avLst/>
            </a:prstGeom>
          </p:spPr>
        </p:pic>
        <p:sp>
          <p:nvSpPr>
            <p:cNvPr id="35" name="object 35"/>
            <p:cNvSpPr/>
            <p:nvPr/>
          </p:nvSpPr>
          <p:spPr>
            <a:xfrm>
              <a:off x="2342642" y="1282169"/>
              <a:ext cx="5797550" cy="2026285"/>
            </a:xfrm>
            <a:custGeom>
              <a:avLst/>
              <a:gdLst/>
              <a:ahLst/>
              <a:cxnLst/>
              <a:rect l="l" t="t" r="r" b="b"/>
              <a:pathLst>
                <a:path w="5797550" h="2026285">
                  <a:moveTo>
                    <a:pt x="2983813" y="0"/>
                  </a:moveTo>
                  <a:lnTo>
                    <a:pt x="2925029" y="289"/>
                  </a:lnTo>
                  <a:lnTo>
                    <a:pt x="2866134" y="1030"/>
                  </a:lnTo>
                  <a:lnTo>
                    <a:pt x="2807143" y="2225"/>
                  </a:lnTo>
                  <a:lnTo>
                    <a:pt x="2748075" y="3877"/>
                  </a:lnTo>
                  <a:lnTo>
                    <a:pt x="2688947" y="5989"/>
                  </a:lnTo>
                  <a:lnTo>
                    <a:pt x="2629776" y="8564"/>
                  </a:lnTo>
                  <a:lnTo>
                    <a:pt x="2570579" y="11606"/>
                  </a:lnTo>
                  <a:lnTo>
                    <a:pt x="2511374" y="15118"/>
                  </a:lnTo>
                  <a:lnTo>
                    <a:pt x="2452179" y="19102"/>
                  </a:lnTo>
                  <a:lnTo>
                    <a:pt x="2393009" y="23562"/>
                  </a:lnTo>
                  <a:lnTo>
                    <a:pt x="2333884" y="28501"/>
                  </a:lnTo>
                  <a:lnTo>
                    <a:pt x="2274819" y="33922"/>
                  </a:lnTo>
                  <a:lnTo>
                    <a:pt x="2215834" y="39828"/>
                  </a:lnTo>
                  <a:lnTo>
                    <a:pt x="2156943" y="46222"/>
                  </a:lnTo>
                  <a:lnTo>
                    <a:pt x="2098167" y="53108"/>
                  </a:lnTo>
                  <a:lnTo>
                    <a:pt x="2028777" y="61896"/>
                  </a:lnTo>
                  <a:lnTo>
                    <a:pt x="1960428" y="71273"/>
                  </a:lnTo>
                  <a:lnTo>
                    <a:pt x="1893133" y="81227"/>
                  </a:lnTo>
                  <a:lnTo>
                    <a:pt x="1826907" y="91748"/>
                  </a:lnTo>
                  <a:lnTo>
                    <a:pt x="1761764" y="102825"/>
                  </a:lnTo>
                  <a:lnTo>
                    <a:pt x="1697720" y="114448"/>
                  </a:lnTo>
                  <a:lnTo>
                    <a:pt x="1634788" y="126606"/>
                  </a:lnTo>
                  <a:lnTo>
                    <a:pt x="1572983" y="139289"/>
                  </a:lnTo>
                  <a:lnTo>
                    <a:pt x="1512320" y="152486"/>
                  </a:lnTo>
                  <a:lnTo>
                    <a:pt x="1452813" y="166187"/>
                  </a:lnTo>
                  <a:lnTo>
                    <a:pt x="1394476" y="180381"/>
                  </a:lnTo>
                  <a:lnTo>
                    <a:pt x="1337325" y="195057"/>
                  </a:lnTo>
                  <a:lnTo>
                    <a:pt x="1281373" y="210205"/>
                  </a:lnTo>
                  <a:lnTo>
                    <a:pt x="1226635" y="225814"/>
                  </a:lnTo>
                  <a:lnTo>
                    <a:pt x="1173126" y="241874"/>
                  </a:lnTo>
                  <a:lnTo>
                    <a:pt x="1120861" y="258374"/>
                  </a:lnTo>
                  <a:lnTo>
                    <a:pt x="1069853" y="275304"/>
                  </a:lnTo>
                  <a:lnTo>
                    <a:pt x="1020117" y="292653"/>
                  </a:lnTo>
                  <a:lnTo>
                    <a:pt x="971668" y="310410"/>
                  </a:lnTo>
                  <a:lnTo>
                    <a:pt x="924521" y="328565"/>
                  </a:lnTo>
                  <a:lnTo>
                    <a:pt x="878689" y="347108"/>
                  </a:lnTo>
                  <a:lnTo>
                    <a:pt x="834188" y="366028"/>
                  </a:lnTo>
                  <a:lnTo>
                    <a:pt x="791031" y="385313"/>
                  </a:lnTo>
                  <a:lnTo>
                    <a:pt x="749234" y="404955"/>
                  </a:lnTo>
                  <a:lnTo>
                    <a:pt x="708811" y="424941"/>
                  </a:lnTo>
                  <a:lnTo>
                    <a:pt x="669776" y="445262"/>
                  </a:lnTo>
                  <a:lnTo>
                    <a:pt x="632144" y="465907"/>
                  </a:lnTo>
                  <a:lnTo>
                    <a:pt x="595930" y="486866"/>
                  </a:lnTo>
                  <a:lnTo>
                    <a:pt x="561147" y="508127"/>
                  </a:lnTo>
                  <a:lnTo>
                    <a:pt x="527811" y="529681"/>
                  </a:lnTo>
                  <a:lnTo>
                    <a:pt x="495937" y="551517"/>
                  </a:lnTo>
                  <a:lnTo>
                    <a:pt x="436628" y="595990"/>
                  </a:lnTo>
                  <a:lnTo>
                    <a:pt x="383338" y="641465"/>
                  </a:lnTo>
                  <a:lnTo>
                    <a:pt x="336183" y="687854"/>
                  </a:lnTo>
                  <a:lnTo>
                    <a:pt x="295278" y="735075"/>
                  </a:lnTo>
                  <a:lnTo>
                    <a:pt x="260740" y="783043"/>
                  </a:lnTo>
                  <a:lnTo>
                    <a:pt x="232685" y="831673"/>
                  </a:lnTo>
                  <a:lnTo>
                    <a:pt x="211230" y="880881"/>
                  </a:lnTo>
                  <a:lnTo>
                    <a:pt x="196490" y="930582"/>
                  </a:lnTo>
                  <a:lnTo>
                    <a:pt x="188581" y="980692"/>
                  </a:lnTo>
                  <a:lnTo>
                    <a:pt x="187225" y="1005874"/>
                  </a:lnTo>
                  <a:lnTo>
                    <a:pt x="187620" y="1031126"/>
                  </a:lnTo>
                  <a:lnTo>
                    <a:pt x="193723" y="1081800"/>
                  </a:lnTo>
                  <a:lnTo>
                    <a:pt x="207007" y="1132629"/>
                  </a:lnTo>
                  <a:lnTo>
                    <a:pt x="227586" y="1183529"/>
                  </a:lnTo>
                  <a:lnTo>
                    <a:pt x="255578" y="1234415"/>
                  </a:lnTo>
                  <a:lnTo>
                    <a:pt x="291098" y="1285203"/>
                  </a:lnTo>
                  <a:lnTo>
                    <a:pt x="334263" y="1335808"/>
                  </a:lnTo>
                  <a:lnTo>
                    <a:pt x="0" y="1626638"/>
                  </a:lnTo>
                  <a:lnTo>
                    <a:pt x="862710" y="1671850"/>
                  </a:lnTo>
                  <a:lnTo>
                    <a:pt x="899649" y="1687114"/>
                  </a:lnTo>
                  <a:lnTo>
                    <a:pt x="937302" y="1702063"/>
                  </a:lnTo>
                  <a:lnTo>
                    <a:pt x="975655" y="1716695"/>
                  </a:lnTo>
                  <a:lnTo>
                    <a:pt x="1014692" y="1731009"/>
                  </a:lnTo>
                  <a:lnTo>
                    <a:pt x="1054400" y="1745003"/>
                  </a:lnTo>
                  <a:lnTo>
                    <a:pt x="1094762" y="1758676"/>
                  </a:lnTo>
                  <a:lnTo>
                    <a:pt x="1135765" y="1772027"/>
                  </a:lnTo>
                  <a:lnTo>
                    <a:pt x="1177392" y="1785053"/>
                  </a:lnTo>
                  <a:lnTo>
                    <a:pt x="1219630" y="1797754"/>
                  </a:lnTo>
                  <a:lnTo>
                    <a:pt x="1262462" y="1810128"/>
                  </a:lnTo>
                  <a:lnTo>
                    <a:pt x="1305875" y="1822173"/>
                  </a:lnTo>
                  <a:lnTo>
                    <a:pt x="1349853" y="1833889"/>
                  </a:lnTo>
                  <a:lnTo>
                    <a:pt x="1394382" y="1845272"/>
                  </a:lnTo>
                  <a:lnTo>
                    <a:pt x="1439446" y="1856323"/>
                  </a:lnTo>
                  <a:lnTo>
                    <a:pt x="1485030" y="1867040"/>
                  </a:lnTo>
                  <a:lnTo>
                    <a:pt x="1531120" y="1877420"/>
                  </a:lnTo>
                  <a:lnTo>
                    <a:pt x="1577701" y="1887463"/>
                  </a:lnTo>
                  <a:lnTo>
                    <a:pt x="1624757" y="1897167"/>
                  </a:lnTo>
                  <a:lnTo>
                    <a:pt x="1672274" y="1906531"/>
                  </a:lnTo>
                  <a:lnTo>
                    <a:pt x="1720236" y="1915553"/>
                  </a:lnTo>
                  <a:lnTo>
                    <a:pt x="1768629" y="1924231"/>
                  </a:lnTo>
                  <a:lnTo>
                    <a:pt x="1817438" y="1932565"/>
                  </a:lnTo>
                  <a:lnTo>
                    <a:pt x="1866649" y="1940552"/>
                  </a:lnTo>
                  <a:lnTo>
                    <a:pt x="1916245" y="1948192"/>
                  </a:lnTo>
                  <a:lnTo>
                    <a:pt x="1966212" y="1955483"/>
                  </a:lnTo>
                  <a:lnTo>
                    <a:pt x="2016535" y="1962422"/>
                  </a:lnTo>
                  <a:lnTo>
                    <a:pt x="2067199" y="1969010"/>
                  </a:lnTo>
                  <a:lnTo>
                    <a:pt x="2118189" y="1975243"/>
                  </a:lnTo>
                  <a:lnTo>
                    <a:pt x="2169491" y="1981122"/>
                  </a:lnTo>
                  <a:lnTo>
                    <a:pt x="2221089" y="1986644"/>
                  </a:lnTo>
                  <a:lnTo>
                    <a:pt x="2272969" y="1991807"/>
                  </a:lnTo>
                  <a:lnTo>
                    <a:pt x="2325114" y="1996612"/>
                  </a:lnTo>
                  <a:lnTo>
                    <a:pt x="2377512" y="2001055"/>
                  </a:lnTo>
                  <a:lnTo>
                    <a:pt x="2430146" y="2005135"/>
                  </a:lnTo>
                  <a:lnTo>
                    <a:pt x="2483001" y="2008851"/>
                  </a:lnTo>
                  <a:lnTo>
                    <a:pt x="2536063" y="2012202"/>
                  </a:lnTo>
                  <a:lnTo>
                    <a:pt x="2589317" y="2015186"/>
                  </a:lnTo>
                  <a:lnTo>
                    <a:pt x="2642748" y="2017801"/>
                  </a:lnTo>
                  <a:lnTo>
                    <a:pt x="2696340" y="2020047"/>
                  </a:lnTo>
                  <a:lnTo>
                    <a:pt x="2750079" y="2021920"/>
                  </a:lnTo>
                  <a:lnTo>
                    <a:pt x="2803951" y="2023421"/>
                  </a:lnTo>
                  <a:lnTo>
                    <a:pt x="2857939" y="2024548"/>
                  </a:lnTo>
                  <a:lnTo>
                    <a:pt x="2912029" y="2025298"/>
                  </a:lnTo>
                  <a:lnTo>
                    <a:pt x="2966207" y="2025671"/>
                  </a:lnTo>
                  <a:lnTo>
                    <a:pt x="3020456" y="2025666"/>
                  </a:lnTo>
                  <a:lnTo>
                    <a:pt x="3074763" y="2025280"/>
                  </a:lnTo>
                  <a:lnTo>
                    <a:pt x="3129112" y="2024512"/>
                  </a:lnTo>
                  <a:lnTo>
                    <a:pt x="3183489" y="2023361"/>
                  </a:lnTo>
                  <a:lnTo>
                    <a:pt x="3237877" y="2021825"/>
                  </a:lnTo>
                  <a:lnTo>
                    <a:pt x="3292264" y="2019902"/>
                  </a:lnTo>
                  <a:lnTo>
                    <a:pt x="3346633" y="2017592"/>
                  </a:lnTo>
                  <a:lnTo>
                    <a:pt x="3400969" y="2014893"/>
                  </a:lnTo>
                  <a:lnTo>
                    <a:pt x="3455258" y="2011803"/>
                  </a:lnTo>
                  <a:lnTo>
                    <a:pt x="3509485" y="2008321"/>
                  </a:lnTo>
                  <a:lnTo>
                    <a:pt x="3563634" y="2004445"/>
                  </a:lnTo>
                  <a:lnTo>
                    <a:pt x="3617692" y="2000174"/>
                  </a:lnTo>
                  <a:lnTo>
                    <a:pt x="3671642" y="1995506"/>
                  </a:lnTo>
                  <a:lnTo>
                    <a:pt x="3725470" y="1990441"/>
                  </a:lnTo>
                  <a:lnTo>
                    <a:pt x="3779161" y="1984975"/>
                  </a:lnTo>
                  <a:lnTo>
                    <a:pt x="3832700" y="1979109"/>
                  </a:lnTo>
                  <a:lnTo>
                    <a:pt x="3886073" y="1972840"/>
                  </a:lnTo>
                  <a:lnTo>
                    <a:pt x="3955462" y="1964051"/>
                  </a:lnTo>
                  <a:lnTo>
                    <a:pt x="4023811" y="1954675"/>
                  </a:lnTo>
                  <a:lnTo>
                    <a:pt x="4091106" y="1944721"/>
                  </a:lnTo>
                  <a:lnTo>
                    <a:pt x="4157332" y="1934200"/>
                  </a:lnTo>
                  <a:lnTo>
                    <a:pt x="4222475" y="1923123"/>
                  </a:lnTo>
                  <a:lnTo>
                    <a:pt x="4286519" y="1911500"/>
                  </a:lnTo>
                  <a:lnTo>
                    <a:pt x="4349451" y="1899342"/>
                  </a:lnTo>
                  <a:lnTo>
                    <a:pt x="4411256" y="1886659"/>
                  </a:lnTo>
                  <a:lnTo>
                    <a:pt x="4471919" y="1873461"/>
                  </a:lnTo>
                  <a:lnTo>
                    <a:pt x="4531426" y="1859761"/>
                  </a:lnTo>
                  <a:lnTo>
                    <a:pt x="4589763" y="1845567"/>
                  </a:lnTo>
                  <a:lnTo>
                    <a:pt x="4646914" y="1830891"/>
                  </a:lnTo>
                  <a:lnTo>
                    <a:pt x="4702866" y="1815743"/>
                  </a:lnTo>
                  <a:lnTo>
                    <a:pt x="4757604" y="1800134"/>
                  </a:lnTo>
                  <a:lnTo>
                    <a:pt x="4811113" y="1784074"/>
                  </a:lnTo>
                  <a:lnTo>
                    <a:pt x="4863378" y="1767574"/>
                  </a:lnTo>
                  <a:lnTo>
                    <a:pt x="4914386" y="1750644"/>
                  </a:lnTo>
                  <a:lnTo>
                    <a:pt x="4964122" y="1733295"/>
                  </a:lnTo>
                  <a:lnTo>
                    <a:pt x="5012571" y="1715538"/>
                  </a:lnTo>
                  <a:lnTo>
                    <a:pt x="5059718" y="1697382"/>
                  </a:lnTo>
                  <a:lnTo>
                    <a:pt x="5105550" y="1678840"/>
                  </a:lnTo>
                  <a:lnTo>
                    <a:pt x="5150051" y="1659920"/>
                  </a:lnTo>
                  <a:lnTo>
                    <a:pt x="5193208" y="1640634"/>
                  </a:lnTo>
                  <a:lnTo>
                    <a:pt x="5235005" y="1620993"/>
                  </a:lnTo>
                  <a:lnTo>
                    <a:pt x="5275428" y="1601006"/>
                  </a:lnTo>
                  <a:lnTo>
                    <a:pt x="5314463" y="1580685"/>
                  </a:lnTo>
                  <a:lnTo>
                    <a:pt x="5352095" y="1560040"/>
                  </a:lnTo>
                  <a:lnTo>
                    <a:pt x="5388309" y="1539082"/>
                  </a:lnTo>
                  <a:lnTo>
                    <a:pt x="5423092" y="1517820"/>
                  </a:lnTo>
                  <a:lnTo>
                    <a:pt x="5456428" y="1496267"/>
                  </a:lnTo>
                  <a:lnTo>
                    <a:pt x="5488302" y="1474431"/>
                  </a:lnTo>
                  <a:lnTo>
                    <a:pt x="5547611" y="1429957"/>
                  </a:lnTo>
                  <a:lnTo>
                    <a:pt x="5600901" y="1384483"/>
                  </a:lnTo>
                  <a:lnTo>
                    <a:pt x="5648056" y="1338093"/>
                  </a:lnTo>
                  <a:lnTo>
                    <a:pt x="5688961" y="1290872"/>
                  </a:lnTo>
                  <a:lnTo>
                    <a:pt x="5723499" y="1242904"/>
                  </a:lnTo>
                  <a:lnTo>
                    <a:pt x="5751554" y="1194274"/>
                  </a:lnTo>
                  <a:lnTo>
                    <a:pt x="5773009" y="1145066"/>
                  </a:lnTo>
                  <a:lnTo>
                    <a:pt x="5787749" y="1095365"/>
                  </a:lnTo>
                  <a:lnTo>
                    <a:pt x="5795658" y="1045256"/>
                  </a:lnTo>
                  <a:lnTo>
                    <a:pt x="5797014" y="1020074"/>
                  </a:lnTo>
                  <a:lnTo>
                    <a:pt x="5796619" y="994821"/>
                  </a:lnTo>
                  <a:lnTo>
                    <a:pt x="5790516" y="944148"/>
                  </a:lnTo>
                  <a:lnTo>
                    <a:pt x="5777232" y="893319"/>
                  </a:lnTo>
                  <a:lnTo>
                    <a:pt x="5756653" y="842419"/>
                  </a:lnTo>
                  <a:lnTo>
                    <a:pt x="5728661" y="791533"/>
                  </a:lnTo>
                  <a:lnTo>
                    <a:pt x="5693141" y="740745"/>
                  </a:lnTo>
                  <a:lnTo>
                    <a:pt x="5649976" y="690140"/>
                  </a:lnTo>
                  <a:lnTo>
                    <a:pt x="5608158" y="648259"/>
                  </a:lnTo>
                  <a:lnTo>
                    <a:pt x="5561800" y="607447"/>
                  </a:lnTo>
                  <a:lnTo>
                    <a:pt x="5511043" y="567730"/>
                  </a:lnTo>
                  <a:lnTo>
                    <a:pt x="5456023" y="529132"/>
                  </a:lnTo>
                  <a:lnTo>
                    <a:pt x="5396880" y="491678"/>
                  </a:lnTo>
                  <a:lnTo>
                    <a:pt x="5333752" y="455394"/>
                  </a:lnTo>
                  <a:lnTo>
                    <a:pt x="5266778" y="420303"/>
                  </a:lnTo>
                  <a:lnTo>
                    <a:pt x="5231893" y="403213"/>
                  </a:lnTo>
                  <a:lnTo>
                    <a:pt x="5196097" y="386431"/>
                  </a:lnTo>
                  <a:lnTo>
                    <a:pt x="5159410" y="369961"/>
                  </a:lnTo>
                  <a:lnTo>
                    <a:pt x="5121848" y="353804"/>
                  </a:lnTo>
                  <a:lnTo>
                    <a:pt x="5083428" y="337964"/>
                  </a:lnTo>
                  <a:lnTo>
                    <a:pt x="5044168" y="322444"/>
                  </a:lnTo>
                  <a:lnTo>
                    <a:pt x="5004085" y="307248"/>
                  </a:lnTo>
                  <a:lnTo>
                    <a:pt x="4963197" y="292379"/>
                  </a:lnTo>
                  <a:lnTo>
                    <a:pt x="4921521" y="277839"/>
                  </a:lnTo>
                  <a:lnTo>
                    <a:pt x="4879073" y="263632"/>
                  </a:lnTo>
                  <a:lnTo>
                    <a:pt x="4835873" y="249760"/>
                  </a:lnTo>
                  <a:lnTo>
                    <a:pt x="4791936" y="236228"/>
                  </a:lnTo>
                  <a:lnTo>
                    <a:pt x="4747280" y="223037"/>
                  </a:lnTo>
                  <a:lnTo>
                    <a:pt x="4701923" y="210192"/>
                  </a:lnTo>
                  <a:lnTo>
                    <a:pt x="4655881" y="197695"/>
                  </a:lnTo>
                  <a:lnTo>
                    <a:pt x="4609173" y="185550"/>
                  </a:lnTo>
                  <a:lnTo>
                    <a:pt x="4561815" y="173758"/>
                  </a:lnTo>
                  <a:lnTo>
                    <a:pt x="4513825" y="162325"/>
                  </a:lnTo>
                  <a:lnTo>
                    <a:pt x="4465220" y="151252"/>
                  </a:lnTo>
                  <a:lnTo>
                    <a:pt x="4416018" y="140543"/>
                  </a:lnTo>
                  <a:lnTo>
                    <a:pt x="4366236" y="130201"/>
                  </a:lnTo>
                  <a:lnTo>
                    <a:pt x="4315890" y="120229"/>
                  </a:lnTo>
                  <a:lnTo>
                    <a:pt x="4264999" y="110630"/>
                  </a:lnTo>
                  <a:lnTo>
                    <a:pt x="4213580" y="101408"/>
                  </a:lnTo>
                  <a:lnTo>
                    <a:pt x="4161650" y="92564"/>
                  </a:lnTo>
                  <a:lnTo>
                    <a:pt x="4109227" y="84104"/>
                  </a:lnTo>
                  <a:lnTo>
                    <a:pt x="4056327" y="76028"/>
                  </a:lnTo>
                  <a:lnTo>
                    <a:pt x="4002969" y="68342"/>
                  </a:lnTo>
                  <a:lnTo>
                    <a:pt x="3949169" y="61047"/>
                  </a:lnTo>
                  <a:lnTo>
                    <a:pt x="3894945" y="54148"/>
                  </a:lnTo>
                  <a:lnTo>
                    <a:pt x="3840314" y="47646"/>
                  </a:lnTo>
                  <a:lnTo>
                    <a:pt x="3785293" y="41545"/>
                  </a:lnTo>
                  <a:lnTo>
                    <a:pt x="3729901" y="35849"/>
                  </a:lnTo>
                  <a:lnTo>
                    <a:pt x="3674153" y="30560"/>
                  </a:lnTo>
                  <a:lnTo>
                    <a:pt x="3618068" y="25682"/>
                  </a:lnTo>
                  <a:lnTo>
                    <a:pt x="3561663" y="21217"/>
                  </a:lnTo>
                  <a:lnTo>
                    <a:pt x="3504955" y="17169"/>
                  </a:lnTo>
                  <a:lnTo>
                    <a:pt x="3447961" y="13540"/>
                  </a:lnTo>
                  <a:lnTo>
                    <a:pt x="3390699" y="10335"/>
                  </a:lnTo>
                  <a:lnTo>
                    <a:pt x="3333186" y="7555"/>
                  </a:lnTo>
                  <a:lnTo>
                    <a:pt x="3275440" y="5205"/>
                  </a:lnTo>
                  <a:lnTo>
                    <a:pt x="3217478" y="3287"/>
                  </a:lnTo>
                  <a:lnTo>
                    <a:pt x="3159316" y="1804"/>
                  </a:lnTo>
                  <a:lnTo>
                    <a:pt x="3100974" y="760"/>
                  </a:lnTo>
                  <a:lnTo>
                    <a:pt x="3042467" y="157"/>
                  </a:lnTo>
                  <a:lnTo>
                    <a:pt x="2983813" y="0"/>
                  </a:lnTo>
                  <a:close/>
                </a:path>
              </a:pathLst>
            </a:custGeom>
            <a:solidFill>
              <a:srgbClr val="7B7B7B"/>
            </a:solidFill>
          </p:spPr>
          <p:txBody>
            <a:bodyPr wrap="square" lIns="0" tIns="0" rIns="0" bIns="0" rtlCol="0"/>
            <a:lstStyle/>
            <a:p>
              <a:endParaRPr/>
            </a:p>
          </p:txBody>
        </p:sp>
        <p:sp>
          <p:nvSpPr>
            <p:cNvPr id="36" name="object 36"/>
            <p:cNvSpPr/>
            <p:nvPr/>
          </p:nvSpPr>
          <p:spPr>
            <a:xfrm>
              <a:off x="2342642" y="1282169"/>
              <a:ext cx="5797550" cy="2026285"/>
            </a:xfrm>
            <a:custGeom>
              <a:avLst/>
              <a:gdLst/>
              <a:ahLst/>
              <a:cxnLst/>
              <a:rect l="l" t="t" r="r" b="b"/>
              <a:pathLst>
                <a:path w="5797550" h="2026285">
                  <a:moveTo>
                    <a:pt x="0" y="1626638"/>
                  </a:moveTo>
                  <a:lnTo>
                    <a:pt x="334263" y="1335808"/>
                  </a:lnTo>
                  <a:lnTo>
                    <a:pt x="311718" y="1310533"/>
                  </a:lnTo>
                  <a:lnTo>
                    <a:pt x="291098" y="1285203"/>
                  </a:lnTo>
                  <a:lnTo>
                    <a:pt x="255578" y="1234415"/>
                  </a:lnTo>
                  <a:lnTo>
                    <a:pt x="227586" y="1183529"/>
                  </a:lnTo>
                  <a:lnTo>
                    <a:pt x="207007" y="1132629"/>
                  </a:lnTo>
                  <a:lnTo>
                    <a:pt x="193723" y="1081800"/>
                  </a:lnTo>
                  <a:lnTo>
                    <a:pt x="187620" y="1031126"/>
                  </a:lnTo>
                  <a:lnTo>
                    <a:pt x="187225" y="1005874"/>
                  </a:lnTo>
                  <a:lnTo>
                    <a:pt x="188581" y="980692"/>
                  </a:lnTo>
                  <a:lnTo>
                    <a:pt x="196490" y="930582"/>
                  </a:lnTo>
                  <a:lnTo>
                    <a:pt x="211230" y="880881"/>
                  </a:lnTo>
                  <a:lnTo>
                    <a:pt x="232685" y="831673"/>
                  </a:lnTo>
                  <a:lnTo>
                    <a:pt x="260740" y="783043"/>
                  </a:lnTo>
                  <a:lnTo>
                    <a:pt x="295278" y="735075"/>
                  </a:lnTo>
                  <a:lnTo>
                    <a:pt x="336183" y="687854"/>
                  </a:lnTo>
                  <a:lnTo>
                    <a:pt x="383338" y="641465"/>
                  </a:lnTo>
                  <a:lnTo>
                    <a:pt x="436628" y="595990"/>
                  </a:lnTo>
                  <a:lnTo>
                    <a:pt x="495937" y="551517"/>
                  </a:lnTo>
                  <a:lnTo>
                    <a:pt x="527811" y="529681"/>
                  </a:lnTo>
                  <a:lnTo>
                    <a:pt x="561147" y="508127"/>
                  </a:lnTo>
                  <a:lnTo>
                    <a:pt x="595930" y="486866"/>
                  </a:lnTo>
                  <a:lnTo>
                    <a:pt x="632144" y="465907"/>
                  </a:lnTo>
                  <a:lnTo>
                    <a:pt x="669776" y="445262"/>
                  </a:lnTo>
                  <a:lnTo>
                    <a:pt x="708811" y="424941"/>
                  </a:lnTo>
                  <a:lnTo>
                    <a:pt x="749234" y="404955"/>
                  </a:lnTo>
                  <a:lnTo>
                    <a:pt x="791031" y="385313"/>
                  </a:lnTo>
                  <a:lnTo>
                    <a:pt x="834188" y="366028"/>
                  </a:lnTo>
                  <a:lnTo>
                    <a:pt x="878689" y="347108"/>
                  </a:lnTo>
                  <a:lnTo>
                    <a:pt x="924521" y="328565"/>
                  </a:lnTo>
                  <a:lnTo>
                    <a:pt x="971668" y="310410"/>
                  </a:lnTo>
                  <a:lnTo>
                    <a:pt x="1020117" y="292653"/>
                  </a:lnTo>
                  <a:lnTo>
                    <a:pt x="1069853" y="275304"/>
                  </a:lnTo>
                  <a:lnTo>
                    <a:pt x="1120861" y="258374"/>
                  </a:lnTo>
                  <a:lnTo>
                    <a:pt x="1173126" y="241874"/>
                  </a:lnTo>
                  <a:lnTo>
                    <a:pt x="1226635" y="225814"/>
                  </a:lnTo>
                  <a:lnTo>
                    <a:pt x="1281373" y="210205"/>
                  </a:lnTo>
                  <a:lnTo>
                    <a:pt x="1337325" y="195057"/>
                  </a:lnTo>
                  <a:lnTo>
                    <a:pt x="1394476" y="180381"/>
                  </a:lnTo>
                  <a:lnTo>
                    <a:pt x="1452813" y="166187"/>
                  </a:lnTo>
                  <a:lnTo>
                    <a:pt x="1512320" y="152486"/>
                  </a:lnTo>
                  <a:lnTo>
                    <a:pt x="1572983" y="139289"/>
                  </a:lnTo>
                  <a:lnTo>
                    <a:pt x="1634788" y="126606"/>
                  </a:lnTo>
                  <a:lnTo>
                    <a:pt x="1697720" y="114448"/>
                  </a:lnTo>
                  <a:lnTo>
                    <a:pt x="1761764" y="102825"/>
                  </a:lnTo>
                  <a:lnTo>
                    <a:pt x="1826907" y="91748"/>
                  </a:lnTo>
                  <a:lnTo>
                    <a:pt x="1893133" y="81227"/>
                  </a:lnTo>
                  <a:lnTo>
                    <a:pt x="1960428" y="71273"/>
                  </a:lnTo>
                  <a:lnTo>
                    <a:pt x="2028777" y="61896"/>
                  </a:lnTo>
                  <a:lnTo>
                    <a:pt x="2098167" y="53108"/>
                  </a:lnTo>
                  <a:lnTo>
                    <a:pt x="2156943" y="46222"/>
                  </a:lnTo>
                  <a:lnTo>
                    <a:pt x="2215834" y="39828"/>
                  </a:lnTo>
                  <a:lnTo>
                    <a:pt x="2274819" y="33922"/>
                  </a:lnTo>
                  <a:lnTo>
                    <a:pt x="2333884" y="28501"/>
                  </a:lnTo>
                  <a:lnTo>
                    <a:pt x="2393009" y="23562"/>
                  </a:lnTo>
                  <a:lnTo>
                    <a:pt x="2452179" y="19102"/>
                  </a:lnTo>
                  <a:lnTo>
                    <a:pt x="2511374" y="15118"/>
                  </a:lnTo>
                  <a:lnTo>
                    <a:pt x="2570579" y="11606"/>
                  </a:lnTo>
                  <a:lnTo>
                    <a:pt x="2629776" y="8564"/>
                  </a:lnTo>
                  <a:lnTo>
                    <a:pt x="2688947" y="5989"/>
                  </a:lnTo>
                  <a:lnTo>
                    <a:pt x="2748075" y="3877"/>
                  </a:lnTo>
                  <a:lnTo>
                    <a:pt x="2807143" y="2225"/>
                  </a:lnTo>
                  <a:lnTo>
                    <a:pt x="2866134" y="1030"/>
                  </a:lnTo>
                  <a:lnTo>
                    <a:pt x="2925029" y="289"/>
                  </a:lnTo>
                  <a:lnTo>
                    <a:pt x="2983813" y="0"/>
                  </a:lnTo>
                  <a:lnTo>
                    <a:pt x="3042467" y="157"/>
                  </a:lnTo>
                  <a:lnTo>
                    <a:pt x="3100974" y="760"/>
                  </a:lnTo>
                  <a:lnTo>
                    <a:pt x="3159316" y="1804"/>
                  </a:lnTo>
                  <a:lnTo>
                    <a:pt x="3217478" y="3287"/>
                  </a:lnTo>
                  <a:lnTo>
                    <a:pt x="3275440" y="5205"/>
                  </a:lnTo>
                  <a:lnTo>
                    <a:pt x="3333186" y="7555"/>
                  </a:lnTo>
                  <a:lnTo>
                    <a:pt x="3390699" y="10335"/>
                  </a:lnTo>
                  <a:lnTo>
                    <a:pt x="3447961" y="13540"/>
                  </a:lnTo>
                  <a:lnTo>
                    <a:pt x="3504955" y="17169"/>
                  </a:lnTo>
                  <a:lnTo>
                    <a:pt x="3561663" y="21217"/>
                  </a:lnTo>
                  <a:lnTo>
                    <a:pt x="3618068" y="25682"/>
                  </a:lnTo>
                  <a:lnTo>
                    <a:pt x="3674153" y="30560"/>
                  </a:lnTo>
                  <a:lnTo>
                    <a:pt x="3729901" y="35849"/>
                  </a:lnTo>
                  <a:lnTo>
                    <a:pt x="3785293" y="41545"/>
                  </a:lnTo>
                  <a:lnTo>
                    <a:pt x="3840314" y="47646"/>
                  </a:lnTo>
                  <a:lnTo>
                    <a:pt x="3894945" y="54148"/>
                  </a:lnTo>
                  <a:lnTo>
                    <a:pt x="3949169" y="61047"/>
                  </a:lnTo>
                  <a:lnTo>
                    <a:pt x="4002969" y="68342"/>
                  </a:lnTo>
                  <a:lnTo>
                    <a:pt x="4056327" y="76028"/>
                  </a:lnTo>
                  <a:lnTo>
                    <a:pt x="4109227" y="84104"/>
                  </a:lnTo>
                  <a:lnTo>
                    <a:pt x="4161650" y="92564"/>
                  </a:lnTo>
                  <a:lnTo>
                    <a:pt x="4213580" y="101408"/>
                  </a:lnTo>
                  <a:lnTo>
                    <a:pt x="4264999" y="110630"/>
                  </a:lnTo>
                  <a:lnTo>
                    <a:pt x="4315890" y="120229"/>
                  </a:lnTo>
                  <a:lnTo>
                    <a:pt x="4366236" y="130201"/>
                  </a:lnTo>
                  <a:lnTo>
                    <a:pt x="4416018" y="140543"/>
                  </a:lnTo>
                  <a:lnTo>
                    <a:pt x="4465220" y="151252"/>
                  </a:lnTo>
                  <a:lnTo>
                    <a:pt x="4513825" y="162325"/>
                  </a:lnTo>
                  <a:lnTo>
                    <a:pt x="4561815" y="173758"/>
                  </a:lnTo>
                  <a:lnTo>
                    <a:pt x="4609173" y="185550"/>
                  </a:lnTo>
                  <a:lnTo>
                    <a:pt x="4655881" y="197695"/>
                  </a:lnTo>
                  <a:lnTo>
                    <a:pt x="4701923" y="210192"/>
                  </a:lnTo>
                  <a:lnTo>
                    <a:pt x="4747280" y="223037"/>
                  </a:lnTo>
                  <a:lnTo>
                    <a:pt x="4791936" y="236228"/>
                  </a:lnTo>
                  <a:lnTo>
                    <a:pt x="4835873" y="249760"/>
                  </a:lnTo>
                  <a:lnTo>
                    <a:pt x="4879073" y="263632"/>
                  </a:lnTo>
                  <a:lnTo>
                    <a:pt x="4921521" y="277839"/>
                  </a:lnTo>
                  <a:lnTo>
                    <a:pt x="4963197" y="292379"/>
                  </a:lnTo>
                  <a:lnTo>
                    <a:pt x="5004085" y="307248"/>
                  </a:lnTo>
                  <a:lnTo>
                    <a:pt x="5044168" y="322444"/>
                  </a:lnTo>
                  <a:lnTo>
                    <a:pt x="5083428" y="337964"/>
                  </a:lnTo>
                  <a:lnTo>
                    <a:pt x="5121848" y="353804"/>
                  </a:lnTo>
                  <a:lnTo>
                    <a:pt x="5159410" y="369961"/>
                  </a:lnTo>
                  <a:lnTo>
                    <a:pt x="5196097" y="386431"/>
                  </a:lnTo>
                  <a:lnTo>
                    <a:pt x="5231893" y="403213"/>
                  </a:lnTo>
                  <a:lnTo>
                    <a:pt x="5266778" y="420303"/>
                  </a:lnTo>
                  <a:lnTo>
                    <a:pt x="5300737" y="437697"/>
                  </a:lnTo>
                  <a:lnTo>
                    <a:pt x="5365805" y="473388"/>
                  </a:lnTo>
                  <a:lnTo>
                    <a:pt x="5426958" y="510260"/>
                  </a:lnTo>
                  <a:lnTo>
                    <a:pt x="5484057" y="548289"/>
                  </a:lnTo>
                  <a:lnTo>
                    <a:pt x="5536963" y="587450"/>
                  </a:lnTo>
                  <a:lnTo>
                    <a:pt x="5585538" y="627717"/>
                  </a:lnTo>
                  <a:lnTo>
                    <a:pt x="5629643" y="669067"/>
                  </a:lnTo>
                  <a:lnTo>
                    <a:pt x="5672521" y="715414"/>
                  </a:lnTo>
                  <a:lnTo>
                    <a:pt x="5711849" y="766121"/>
                  </a:lnTo>
                  <a:lnTo>
                    <a:pt x="5743591" y="816969"/>
                  </a:lnTo>
                  <a:lnTo>
                    <a:pt x="5767862" y="867872"/>
                  </a:lnTo>
                  <a:lnTo>
                    <a:pt x="5784779" y="918747"/>
                  </a:lnTo>
                  <a:lnTo>
                    <a:pt x="5794457" y="969509"/>
                  </a:lnTo>
                  <a:lnTo>
                    <a:pt x="5797014" y="1020074"/>
                  </a:lnTo>
                  <a:lnTo>
                    <a:pt x="5795658" y="1045256"/>
                  </a:lnTo>
                  <a:lnTo>
                    <a:pt x="5787749" y="1095365"/>
                  </a:lnTo>
                  <a:lnTo>
                    <a:pt x="5773009" y="1145066"/>
                  </a:lnTo>
                  <a:lnTo>
                    <a:pt x="5751554" y="1194274"/>
                  </a:lnTo>
                  <a:lnTo>
                    <a:pt x="5723499" y="1242904"/>
                  </a:lnTo>
                  <a:lnTo>
                    <a:pt x="5688961" y="1290872"/>
                  </a:lnTo>
                  <a:lnTo>
                    <a:pt x="5648056" y="1338093"/>
                  </a:lnTo>
                  <a:lnTo>
                    <a:pt x="5600901" y="1384483"/>
                  </a:lnTo>
                  <a:lnTo>
                    <a:pt x="5547611" y="1429957"/>
                  </a:lnTo>
                  <a:lnTo>
                    <a:pt x="5488302" y="1474431"/>
                  </a:lnTo>
                  <a:lnTo>
                    <a:pt x="5456428" y="1496267"/>
                  </a:lnTo>
                  <a:lnTo>
                    <a:pt x="5423092" y="1517820"/>
                  </a:lnTo>
                  <a:lnTo>
                    <a:pt x="5388309" y="1539082"/>
                  </a:lnTo>
                  <a:lnTo>
                    <a:pt x="5352095" y="1560040"/>
                  </a:lnTo>
                  <a:lnTo>
                    <a:pt x="5314463" y="1580685"/>
                  </a:lnTo>
                  <a:lnTo>
                    <a:pt x="5275428" y="1601006"/>
                  </a:lnTo>
                  <a:lnTo>
                    <a:pt x="5235005" y="1620993"/>
                  </a:lnTo>
                  <a:lnTo>
                    <a:pt x="5193208" y="1640634"/>
                  </a:lnTo>
                  <a:lnTo>
                    <a:pt x="5150051" y="1659920"/>
                  </a:lnTo>
                  <a:lnTo>
                    <a:pt x="5105550" y="1678840"/>
                  </a:lnTo>
                  <a:lnTo>
                    <a:pt x="5059718" y="1697382"/>
                  </a:lnTo>
                  <a:lnTo>
                    <a:pt x="5012571" y="1715538"/>
                  </a:lnTo>
                  <a:lnTo>
                    <a:pt x="4964122" y="1733295"/>
                  </a:lnTo>
                  <a:lnTo>
                    <a:pt x="4914386" y="1750644"/>
                  </a:lnTo>
                  <a:lnTo>
                    <a:pt x="4863378" y="1767574"/>
                  </a:lnTo>
                  <a:lnTo>
                    <a:pt x="4811113" y="1784074"/>
                  </a:lnTo>
                  <a:lnTo>
                    <a:pt x="4757604" y="1800134"/>
                  </a:lnTo>
                  <a:lnTo>
                    <a:pt x="4702866" y="1815743"/>
                  </a:lnTo>
                  <a:lnTo>
                    <a:pt x="4646914" y="1830891"/>
                  </a:lnTo>
                  <a:lnTo>
                    <a:pt x="4589763" y="1845567"/>
                  </a:lnTo>
                  <a:lnTo>
                    <a:pt x="4531426" y="1859761"/>
                  </a:lnTo>
                  <a:lnTo>
                    <a:pt x="4471919" y="1873461"/>
                  </a:lnTo>
                  <a:lnTo>
                    <a:pt x="4411256" y="1886659"/>
                  </a:lnTo>
                  <a:lnTo>
                    <a:pt x="4349451" y="1899342"/>
                  </a:lnTo>
                  <a:lnTo>
                    <a:pt x="4286519" y="1911500"/>
                  </a:lnTo>
                  <a:lnTo>
                    <a:pt x="4222475" y="1923123"/>
                  </a:lnTo>
                  <a:lnTo>
                    <a:pt x="4157332" y="1934200"/>
                  </a:lnTo>
                  <a:lnTo>
                    <a:pt x="4091106" y="1944721"/>
                  </a:lnTo>
                  <a:lnTo>
                    <a:pt x="4023811" y="1954675"/>
                  </a:lnTo>
                  <a:lnTo>
                    <a:pt x="3955462" y="1964051"/>
                  </a:lnTo>
                  <a:lnTo>
                    <a:pt x="3886073" y="1972840"/>
                  </a:lnTo>
                  <a:lnTo>
                    <a:pt x="3832700" y="1979109"/>
                  </a:lnTo>
                  <a:lnTo>
                    <a:pt x="3779161" y="1984975"/>
                  </a:lnTo>
                  <a:lnTo>
                    <a:pt x="3725470" y="1990441"/>
                  </a:lnTo>
                  <a:lnTo>
                    <a:pt x="3671642" y="1995506"/>
                  </a:lnTo>
                  <a:lnTo>
                    <a:pt x="3617692" y="2000174"/>
                  </a:lnTo>
                  <a:lnTo>
                    <a:pt x="3563634" y="2004445"/>
                  </a:lnTo>
                  <a:lnTo>
                    <a:pt x="3509485" y="2008321"/>
                  </a:lnTo>
                  <a:lnTo>
                    <a:pt x="3455258" y="2011803"/>
                  </a:lnTo>
                  <a:lnTo>
                    <a:pt x="3400969" y="2014893"/>
                  </a:lnTo>
                  <a:lnTo>
                    <a:pt x="3346633" y="2017592"/>
                  </a:lnTo>
                  <a:lnTo>
                    <a:pt x="3292264" y="2019902"/>
                  </a:lnTo>
                  <a:lnTo>
                    <a:pt x="3237877" y="2021825"/>
                  </a:lnTo>
                  <a:lnTo>
                    <a:pt x="3183489" y="2023361"/>
                  </a:lnTo>
                  <a:lnTo>
                    <a:pt x="3129112" y="2024512"/>
                  </a:lnTo>
                  <a:lnTo>
                    <a:pt x="3074763" y="2025280"/>
                  </a:lnTo>
                  <a:lnTo>
                    <a:pt x="3020456" y="2025666"/>
                  </a:lnTo>
                  <a:lnTo>
                    <a:pt x="2966207" y="2025671"/>
                  </a:lnTo>
                  <a:lnTo>
                    <a:pt x="2912029" y="2025298"/>
                  </a:lnTo>
                  <a:lnTo>
                    <a:pt x="2857939" y="2024548"/>
                  </a:lnTo>
                  <a:lnTo>
                    <a:pt x="2803951" y="2023421"/>
                  </a:lnTo>
                  <a:lnTo>
                    <a:pt x="2750079" y="2021920"/>
                  </a:lnTo>
                  <a:lnTo>
                    <a:pt x="2696340" y="2020047"/>
                  </a:lnTo>
                  <a:lnTo>
                    <a:pt x="2642748" y="2017801"/>
                  </a:lnTo>
                  <a:lnTo>
                    <a:pt x="2589317" y="2015186"/>
                  </a:lnTo>
                  <a:lnTo>
                    <a:pt x="2536063" y="2012202"/>
                  </a:lnTo>
                  <a:lnTo>
                    <a:pt x="2483001" y="2008851"/>
                  </a:lnTo>
                  <a:lnTo>
                    <a:pt x="2430146" y="2005135"/>
                  </a:lnTo>
                  <a:lnTo>
                    <a:pt x="2377512" y="2001055"/>
                  </a:lnTo>
                  <a:lnTo>
                    <a:pt x="2325114" y="1996612"/>
                  </a:lnTo>
                  <a:lnTo>
                    <a:pt x="2272969" y="1991807"/>
                  </a:lnTo>
                  <a:lnTo>
                    <a:pt x="2221089" y="1986644"/>
                  </a:lnTo>
                  <a:lnTo>
                    <a:pt x="2169491" y="1981122"/>
                  </a:lnTo>
                  <a:lnTo>
                    <a:pt x="2118189" y="1975243"/>
                  </a:lnTo>
                  <a:lnTo>
                    <a:pt x="2067199" y="1969010"/>
                  </a:lnTo>
                  <a:lnTo>
                    <a:pt x="2016535" y="1962422"/>
                  </a:lnTo>
                  <a:lnTo>
                    <a:pt x="1966212" y="1955483"/>
                  </a:lnTo>
                  <a:lnTo>
                    <a:pt x="1916245" y="1948192"/>
                  </a:lnTo>
                  <a:lnTo>
                    <a:pt x="1866649" y="1940552"/>
                  </a:lnTo>
                  <a:lnTo>
                    <a:pt x="1817438" y="1932565"/>
                  </a:lnTo>
                  <a:lnTo>
                    <a:pt x="1768629" y="1924231"/>
                  </a:lnTo>
                  <a:lnTo>
                    <a:pt x="1720236" y="1915553"/>
                  </a:lnTo>
                  <a:lnTo>
                    <a:pt x="1672274" y="1906531"/>
                  </a:lnTo>
                  <a:lnTo>
                    <a:pt x="1624757" y="1897167"/>
                  </a:lnTo>
                  <a:lnTo>
                    <a:pt x="1577701" y="1887463"/>
                  </a:lnTo>
                  <a:lnTo>
                    <a:pt x="1531120" y="1877420"/>
                  </a:lnTo>
                  <a:lnTo>
                    <a:pt x="1485030" y="1867040"/>
                  </a:lnTo>
                  <a:lnTo>
                    <a:pt x="1439446" y="1856323"/>
                  </a:lnTo>
                  <a:lnTo>
                    <a:pt x="1394382" y="1845272"/>
                  </a:lnTo>
                  <a:lnTo>
                    <a:pt x="1349853" y="1833889"/>
                  </a:lnTo>
                  <a:lnTo>
                    <a:pt x="1305875" y="1822173"/>
                  </a:lnTo>
                  <a:lnTo>
                    <a:pt x="1262462" y="1810128"/>
                  </a:lnTo>
                  <a:lnTo>
                    <a:pt x="1219630" y="1797754"/>
                  </a:lnTo>
                  <a:lnTo>
                    <a:pt x="1177392" y="1785053"/>
                  </a:lnTo>
                  <a:lnTo>
                    <a:pt x="1135765" y="1772027"/>
                  </a:lnTo>
                  <a:lnTo>
                    <a:pt x="1094762" y="1758676"/>
                  </a:lnTo>
                  <a:lnTo>
                    <a:pt x="1054400" y="1745003"/>
                  </a:lnTo>
                  <a:lnTo>
                    <a:pt x="1014692" y="1731009"/>
                  </a:lnTo>
                  <a:lnTo>
                    <a:pt x="975655" y="1716695"/>
                  </a:lnTo>
                  <a:lnTo>
                    <a:pt x="937302" y="1702063"/>
                  </a:lnTo>
                  <a:lnTo>
                    <a:pt x="899649" y="1687114"/>
                  </a:lnTo>
                  <a:lnTo>
                    <a:pt x="862710" y="1671850"/>
                  </a:lnTo>
                  <a:lnTo>
                    <a:pt x="0" y="1626638"/>
                  </a:lnTo>
                  <a:close/>
                </a:path>
              </a:pathLst>
            </a:custGeom>
            <a:ln w="25908">
              <a:solidFill>
                <a:srgbClr val="AD5A20"/>
              </a:solidFill>
            </a:ln>
          </p:spPr>
          <p:txBody>
            <a:bodyPr wrap="square" lIns="0" tIns="0" rIns="0" bIns="0" rtlCol="0"/>
            <a:lstStyle/>
            <a:p>
              <a:endParaRPr/>
            </a:p>
          </p:txBody>
        </p:sp>
      </p:grpSp>
      <p:sp>
        <p:nvSpPr>
          <p:cNvPr id="37" name="object 37"/>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dirty="0">
                <a:solidFill>
                  <a:srgbClr val="001F5F"/>
                </a:solidFill>
              </a:rPr>
              <a:t>What</a:t>
            </a:r>
            <a:r>
              <a:rPr spc="-35" dirty="0">
                <a:solidFill>
                  <a:srgbClr val="001F5F"/>
                </a:solidFill>
              </a:rPr>
              <a:t> </a:t>
            </a:r>
            <a:r>
              <a:rPr dirty="0">
                <a:solidFill>
                  <a:srgbClr val="001F5F"/>
                </a:solidFill>
              </a:rPr>
              <a:t>we</a:t>
            </a:r>
            <a:r>
              <a:rPr spc="-30" dirty="0">
                <a:solidFill>
                  <a:srgbClr val="001F5F"/>
                </a:solidFill>
              </a:rPr>
              <a:t> </a:t>
            </a:r>
            <a:r>
              <a:rPr dirty="0">
                <a:solidFill>
                  <a:srgbClr val="001F5F"/>
                </a:solidFill>
              </a:rPr>
              <a:t>need</a:t>
            </a:r>
            <a:r>
              <a:rPr spc="-35" dirty="0">
                <a:solidFill>
                  <a:srgbClr val="001F5F"/>
                </a:solidFill>
              </a:rPr>
              <a:t> </a:t>
            </a:r>
            <a:r>
              <a:rPr dirty="0">
                <a:solidFill>
                  <a:srgbClr val="001F5F"/>
                </a:solidFill>
              </a:rPr>
              <a:t>to</a:t>
            </a:r>
            <a:r>
              <a:rPr spc="-40" dirty="0">
                <a:solidFill>
                  <a:srgbClr val="001F5F"/>
                </a:solidFill>
              </a:rPr>
              <a:t> </a:t>
            </a:r>
            <a:r>
              <a:rPr spc="-10" dirty="0">
                <a:solidFill>
                  <a:srgbClr val="001F5F"/>
                </a:solidFill>
              </a:rPr>
              <a:t>know…</a:t>
            </a:r>
          </a:p>
        </p:txBody>
      </p:sp>
      <p:sp>
        <p:nvSpPr>
          <p:cNvPr id="38" name="object 38"/>
          <p:cNvSpPr txBox="1"/>
          <p:nvPr/>
        </p:nvSpPr>
        <p:spPr>
          <a:xfrm>
            <a:off x="3187445" y="1725548"/>
            <a:ext cx="4297045" cy="1123315"/>
          </a:xfrm>
          <a:prstGeom prst="rect">
            <a:avLst/>
          </a:prstGeom>
        </p:spPr>
        <p:txBody>
          <a:bodyPr vert="horz" wrap="square" lIns="0" tIns="12700" rIns="0" bIns="0" rtlCol="0">
            <a:spAutoFit/>
          </a:bodyPr>
          <a:lstStyle/>
          <a:p>
            <a:pPr algn="ctr">
              <a:lnSpc>
                <a:spcPct val="100000"/>
              </a:lnSpc>
              <a:spcBef>
                <a:spcPts val="100"/>
              </a:spcBef>
            </a:pPr>
            <a:r>
              <a:rPr sz="2400" dirty="0">
                <a:solidFill>
                  <a:srgbClr val="FFFFFF"/>
                </a:solidFill>
                <a:latin typeface="Arial MT"/>
                <a:cs typeface="Arial MT"/>
              </a:rPr>
              <a:t>How</a:t>
            </a:r>
            <a:r>
              <a:rPr sz="2400" spc="-65" dirty="0">
                <a:solidFill>
                  <a:srgbClr val="FFFFFF"/>
                </a:solidFill>
                <a:latin typeface="Arial MT"/>
                <a:cs typeface="Arial MT"/>
              </a:rPr>
              <a:t> </a:t>
            </a:r>
            <a:r>
              <a:rPr sz="2400" dirty="0">
                <a:solidFill>
                  <a:srgbClr val="FFFFFF"/>
                </a:solidFill>
                <a:latin typeface="Arial MT"/>
                <a:cs typeface="Arial MT"/>
              </a:rPr>
              <a:t>many</a:t>
            </a:r>
            <a:r>
              <a:rPr sz="2400" spc="-65" dirty="0">
                <a:solidFill>
                  <a:srgbClr val="FFFFFF"/>
                </a:solidFill>
                <a:latin typeface="Arial MT"/>
                <a:cs typeface="Arial MT"/>
              </a:rPr>
              <a:t> </a:t>
            </a:r>
            <a:r>
              <a:rPr sz="2400" dirty="0">
                <a:solidFill>
                  <a:srgbClr val="FFFFFF"/>
                </a:solidFill>
                <a:latin typeface="Arial MT"/>
                <a:cs typeface="Arial MT"/>
              </a:rPr>
              <a:t>people</a:t>
            </a:r>
            <a:r>
              <a:rPr sz="2400" spc="-50" dirty="0">
                <a:solidFill>
                  <a:srgbClr val="FFFFFF"/>
                </a:solidFill>
                <a:latin typeface="Arial MT"/>
                <a:cs typeface="Arial MT"/>
              </a:rPr>
              <a:t> </a:t>
            </a:r>
            <a:r>
              <a:rPr sz="2400" dirty="0">
                <a:solidFill>
                  <a:srgbClr val="FFFFFF"/>
                </a:solidFill>
                <a:latin typeface="Arial MT"/>
                <a:cs typeface="Arial MT"/>
              </a:rPr>
              <a:t>are</a:t>
            </a:r>
            <a:r>
              <a:rPr sz="2400" spc="-65" dirty="0">
                <a:solidFill>
                  <a:srgbClr val="FFFFFF"/>
                </a:solidFill>
                <a:latin typeface="Arial MT"/>
                <a:cs typeface="Arial MT"/>
              </a:rPr>
              <a:t> </a:t>
            </a:r>
            <a:r>
              <a:rPr sz="2400" spc="-10" dirty="0">
                <a:solidFill>
                  <a:srgbClr val="FFFFFF"/>
                </a:solidFill>
                <a:latin typeface="Arial MT"/>
                <a:cs typeface="Arial MT"/>
              </a:rPr>
              <a:t>working?</a:t>
            </a:r>
            <a:endParaRPr sz="2400">
              <a:latin typeface="Arial MT"/>
              <a:cs typeface="Arial MT"/>
            </a:endParaRPr>
          </a:p>
          <a:p>
            <a:pPr algn="ctr">
              <a:lnSpc>
                <a:spcPct val="100000"/>
              </a:lnSpc>
            </a:pPr>
            <a:r>
              <a:rPr sz="2400" dirty="0">
                <a:solidFill>
                  <a:srgbClr val="FFFFFF"/>
                </a:solidFill>
                <a:latin typeface="Arial MT"/>
                <a:cs typeface="Arial MT"/>
              </a:rPr>
              <a:t>What</a:t>
            </a:r>
            <a:r>
              <a:rPr sz="2400" spc="-15" dirty="0">
                <a:solidFill>
                  <a:srgbClr val="FFFFFF"/>
                </a:solidFill>
                <a:latin typeface="Arial MT"/>
                <a:cs typeface="Arial MT"/>
              </a:rPr>
              <a:t> </a:t>
            </a:r>
            <a:r>
              <a:rPr sz="2400" dirty="0">
                <a:solidFill>
                  <a:srgbClr val="FFFFFF"/>
                </a:solidFill>
                <a:latin typeface="Arial MT"/>
                <a:cs typeface="Arial MT"/>
              </a:rPr>
              <a:t>is</a:t>
            </a:r>
            <a:r>
              <a:rPr sz="2400" spc="-10" dirty="0">
                <a:solidFill>
                  <a:srgbClr val="FFFFFF"/>
                </a:solidFill>
                <a:latin typeface="Arial MT"/>
                <a:cs typeface="Arial MT"/>
              </a:rPr>
              <a:t> </a:t>
            </a:r>
            <a:r>
              <a:rPr sz="2400" dirty="0">
                <a:solidFill>
                  <a:srgbClr val="FFFFFF"/>
                </a:solidFill>
                <a:latin typeface="Arial MT"/>
                <a:cs typeface="Arial MT"/>
              </a:rPr>
              <a:t>my</a:t>
            </a:r>
            <a:r>
              <a:rPr sz="2400" spc="-20" dirty="0">
                <a:solidFill>
                  <a:srgbClr val="FFFFFF"/>
                </a:solidFill>
                <a:latin typeface="Arial MT"/>
                <a:cs typeface="Arial MT"/>
              </a:rPr>
              <a:t> </a:t>
            </a:r>
            <a:r>
              <a:rPr sz="2400" spc="-10" dirty="0">
                <a:solidFill>
                  <a:srgbClr val="FFFFFF"/>
                </a:solidFill>
                <a:latin typeface="Arial MT"/>
                <a:cs typeface="Arial MT"/>
              </a:rPr>
              <a:t>role?</a:t>
            </a:r>
            <a:endParaRPr sz="2400">
              <a:latin typeface="Arial MT"/>
              <a:cs typeface="Arial MT"/>
            </a:endParaRPr>
          </a:p>
          <a:p>
            <a:pPr algn="ctr">
              <a:lnSpc>
                <a:spcPct val="100000"/>
              </a:lnSpc>
            </a:pPr>
            <a:r>
              <a:rPr sz="2400" dirty="0">
                <a:solidFill>
                  <a:srgbClr val="FFFFFF"/>
                </a:solidFill>
                <a:latin typeface="Arial MT"/>
                <a:cs typeface="Arial MT"/>
              </a:rPr>
              <a:t>How</a:t>
            </a:r>
            <a:r>
              <a:rPr sz="2400" spc="-60" dirty="0">
                <a:solidFill>
                  <a:srgbClr val="FFFFFF"/>
                </a:solidFill>
                <a:latin typeface="Arial MT"/>
                <a:cs typeface="Arial MT"/>
              </a:rPr>
              <a:t> </a:t>
            </a:r>
            <a:r>
              <a:rPr sz="2400" dirty="0">
                <a:solidFill>
                  <a:srgbClr val="FFFFFF"/>
                </a:solidFill>
                <a:latin typeface="Arial MT"/>
                <a:cs typeface="Arial MT"/>
              </a:rPr>
              <a:t>to</a:t>
            </a:r>
            <a:r>
              <a:rPr sz="2400" spc="-70" dirty="0">
                <a:solidFill>
                  <a:srgbClr val="FFFFFF"/>
                </a:solidFill>
                <a:latin typeface="Arial MT"/>
                <a:cs typeface="Arial MT"/>
              </a:rPr>
              <a:t> </a:t>
            </a:r>
            <a:r>
              <a:rPr sz="2400" dirty="0">
                <a:solidFill>
                  <a:srgbClr val="FFFFFF"/>
                </a:solidFill>
                <a:latin typeface="Arial MT"/>
                <a:cs typeface="Arial MT"/>
              </a:rPr>
              <a:t>send</a:t>
            </a:r>
            <a:r>
              <a:rPr sz="2400" spc="-50" dirty="0">
                <a:solidFill>
                  <a:srgbClr val="FFFFFF"/>
                </a:solidFill>
                <a:latin typeface="Arial MT"/>
                <a:cs typeface="Arial MT"/>
              </a:rPr>
              <a:t> </a:t>
            </a:r>
            <a:r>
              <a:rPr sz="2400" dirty="0">
                <a:solidFill>
                  <a:srgbClr val="FFFFFF"/>
                </a:solidFill>
                <a:latin typeface="Arial MT"/>
                <a:cs typeface="Arial MT"/>
              </a:rPr>
              <a:t>and</a:t>
            </a:r>
            <a:r>
              <a:rPr sz="2400" spc="-60" dirty="0">
                <a:solidFill>
                  <a:srgbClr val="FFFFFF"/>
                </a:solidFill>
                <a:latin typeface="Arial MT"/>
                <a:cs typeface="Arial MT"/>
              </a:rPr>
              <a:t> </a:t>
            </a:r>
            <a:r>
              <a:rPr sz="2400" dirty="0">
                <a:solidFill>
                  <a:srgbClr val="FFFFFF"/>
                </a:solidFill>
                <a:latin typeface="Arial MT"/>
                <a:cs typeface="Arial MT"/>
              </a:rPr>
              <a:t>receive</a:t>
            </a:r>
            <a:r>
              <a:rPr sz="2400" spc="-60" dirty="0">
                <a:solidFill>
                  <a:srgbClr val="FFFFFF"/>
                </a:solidFill>
                <a:latin typeface="Arial MT"/>
                <a:cs typeface="Arial MT"/>
              </a:rPr>
              <a:t> </a:t>
            </a:r>
            <a:r>
              <a:rPr sz="2400" spc="-10" dirty="0">
                <a:solidFill>
                  <a:srgbClr val="FFFFFF"/>
                </a:solidFill>
                <a:latin typeface="Arial MT"/>
                <a:cs typeface="Arial MT"/>
              </a:rPr>
              <a:t>data?</a:t>
            </a:r>
            <a:endParaRPr sz="2400">
              <a:latin typeface="Arial MT"/>
              <a:cs typeface="Arial MT"/>
            </a:endParaRPr>
          </a:p>
        </p:txBody>
      </p:sp>
      <mc:AlternateContent xmlns:mc="http://schemas.openxmlformats.org/markup-compatibility/2006">
        <mc:Choice xmlns:p14="http://schemas.microsoft.com/office/powerpoint/2010/main" Requires="p14">
          <p:contentPart p14:bwMode="auto" r:id="rId13">
            <p14:nvContentPartPr>
              <p14:cNvPr id="39" name="Ink 38">
                <a:extLst>
                  <a:ext uri="{FF2B5EF4-FFF2-40B4-BE49-F238E27FC236}">
                    <a16:creationId xmlns:a16="http://schemas.microsoft.com/office/drawing/2014/main" id="{153B9D3A-8A01-D4FA-8817-52993DEDD097}"/>
                  </a:ext>
                </a:extLst>
              </p14:cNvPr>
              <p14:cNvContentPartPr/>
              <p14:nvPr/>
            </p14:nvContentPartPr>
            <p14:xfrm>
              <a:off x="7831440" y="839520"/>
              <a:ext cx="3134520" cy="2589840"/>
            </p14:xfrm>
          </p:contentPart>
        </mc:Choice>
        <mc:Fallback>
          <p:pic>
            <p:nvPicPr>
              <p:cNvPr id="39" name="Ink 38">
                <a:extLst>
                  <a:ext uri="{FF2B5EF4-FFF2-40B4-BE49-F238E27FC236}">
                    <a16:creationId xmlns:a16="http://schemas.microsoft.com/office/drawing/2014/main" id="{153B9D3A-8A01-D4FA-8817-52993DEDD097}"/>
                  </a:ext>
                </a:extLst>
              </p:cNvPr>
              <p:cNvPicPr/>
              <p:nvPr/>
            </p:nvPicPr>
            <p:blipFill>
              <a:blip r:embed="rId14"/>
              <a:stretch>
                <a:fillRect/>
              </a:stretch>
            </p:blipFill>
            <p:spPr>
              <a:xfrm>
                <a:off x="7822080" y="830160"/>
                <a:ext cx="3153240" cy="2608560"/>
              </a:xfrm>
              <a:prstGeom prst="rect">
                <a:avLst/>
              </a:prstGeom>
            </p:spPr>
          </p:pic>
        </mc:Fallback>
      </mc:AlternateContent>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10" dirty="0"/>
              <a:t>Tree-</a:t>
            </a:r>
            <a:r>
              <a:rPr dirty="0"/>
              <a:t>structured</a:t>
            </a:r>
            <a:r>
              <a:rPr spc="35" dirty="0"/>
              <a:t> </a:t>
            </a:r>
            <a:r>
              <a:rPr spc="-10" dirty="0"/>
              <a:t>communication</a:t>
            </a:r>
          </a:p>
        </p:txBody>
      </p:sp>
      <p:sp>
        <p:nvSpPr>
          <p:cNvPr id="3" name="object 3"/>
          <p:cNvSpPr txBox="1"/>
          <p:nvPr/>
        </p:nvSpPr>
        <p:spPr>
          <a:xfrm>
            <a:off x="774293" y="1378458"/>
            <a:ext cx="10007600" cy="3444875"/>
          </a:xfrm>
          <a:prstGeom prst="rect">
            <a:avLst/>
          </a:prstGeom>
        </p:spPr>
        <p:txBody>
          <a:bodyPr vert="horz" wrap="square" lIns="0" tIns="12700" rIns="0" bIns="0" rtlCol="0">
            <a:spAutoFit/>
          </a:bodyPr>
          <a:lstStyle/>
          <a:p>
            <a:pPr marL="527685" indent="-514984">
              <a:lnSpc>
                <a:spcPct val="100000"/>
              </a:lnSpc>
              <a:spcBef>
                <a:spcPts val="100"/>
              </a:spcBef>
              <a:buAutoNum type="arabicPeriod"/>
              <a:tabLst>
                <a:tab pos="527685" algn="l"/>
              </a:tabLst>
            </a:pPr>
            <a:r>
              <a:rPr sz="2400" dirty="0">
                <a:latin typeface="Arial MT"/>
                <a:cs typeface="Arial MT"/>
              </a:rPr>
              <a:t>In</a:t>
            </a:r>
            <a:r>
              <a:rPr sz="2400" spc="-20" dirty="0">
                <a:latin typeface="Arial MT"/>
                <a:cs typeface="Arial MT"/>
              </a:rPr>
              <a:t> </a:t>
            </a:r>
            <a:r>
              <a:rPr sz="2400" dirty="0">
                <a:latin typeface="Arial MT"/>
                <a:cs typeface="Arial MT"/>
              </a:rPr>
              <a:t>the</a:t>
            </a:r>
            <a:r>
              <a:rPr sz="2400" spc="-30" dirty="0">
                <a:latin typeface="Arial MT"/>
                <a:cs typeface="Arial MT"/>
              </a:rPr>
              <a:t> </a:t>
            </a:r>
            <a:r>
              <a:rPr sz="2400" dirty="0">
                <a:latin typeface="Arial MT"/>
                <a:cs typeface="Arial MT"/>
              </a:rPr>
              <a:t>first</a:t>
            </a:r>
            <a:r>
              <a:rPr sz="2400" spc="-30" dirty="0">
                <a:latin typeface="Arial MT"/>
                <a:cs typeface="Arial MT"/>
              </a:rPr>
              <a:t> </a:t>
            </a:r>
            <a:r>
              <a:rPr sz="2400" spc="-10" dirty="0">
                <a:latin typeface="Arial MT"/>
                <a:cs typeface="Arial MT"/>
              </a:rPr>
              <a:t>phase:</a:t>
            </a:r>
            <a:endParaRPr sz="2400">
              <a:latin typeface="Arial MT"/>
              <a:cs typeface="Arial MT"/>
            </a:endParaRPr>
          </a:p>
          <a:p>
            <a:pPr marL="984885" lvl="1" indent="-457200">
              <a:lnSpc>
                <a:spcPct val="100000"/>
              </a:lnSpc>
              <a:buAutoNum type="alphaLcParenBoth"/>
              <a:tabLst>
                <a:tab pos="984885" algn="l"/>
              </a:tabLst>
            </a:pPr>
            <a:r>
              <a:rPr sz="2400" dirty="0">
                <a:latin typeface="Arial MT"/>
                <a:cs typeface="Arial MT"/>
              </a:rPr>
              <a:t>Process</a:t>
            </a:r>
            <a:r>
              <a:rPr sz="2400" spc="-30" dirty="0">
                <a:latin typeface="Arial MT"/>
                <a:cs typeface="Arial MT"/>
              </a:rPr>
              <a:t> </a:t>
            </a:r>
            <a:r>
              <a:rPr sz="2400" dirty="0">
                <a:latin typeface="Arial MT"/>
                <a:cs typeface="Arial MT"/>
              </a:rPr>
              <a:t>1</a:t>
            </a:r>
            <a:r>
              <a:rPr sz="2400" spc="-30" dirty="0">
                <a:latin typeface="Arial MT"/>
                <a:cs typeface="Arial MT"/>
              </a:rPr>
              <a:t> </a:t>
            </a:r>
            <a:r>
              <a:rPr sz="2400" dirty="0">
                <a:latin typeface="Arial MT"/>
                <a:cs typeface="Arial MT"/>
              </a:rPr>
              <a:t>sends</a:t>
            </a:r>
            <a:r>
              <a:rPr sz="2400" spc="-30" dirty="0">
                <a:latin typeface="Arial MT"/>
                <a:cs typeface="Arial MT"/>
              </a:rPr>
              <a:t> </a:t>
            </a:r>
            <a:r>
              <a:rPr sz="2400" dirty="0">
                <a:latin typeface="Arial MT"/>
                <a:cs typeface="Arial MT"/>
              </a:rPr>
              <a:t>to</a:t>
            </a:r>
            <a:r>
              <a:rPr sz="2400" spc="-35" dirty="0">
                <a:latin typeface="Arial MT"/>
                <a:cs typeface="Arial MT"/>
              </a:rPr>
              <a:t> </a:t>
            </a:r>
            <a:r>
              <a:rPr sz="2400" dirty="0">
                <a:latin typeface="Arial MT"/>
                <a:cs typeface="Arial MT"/>
              </a:rPr>
              <a:t>0,</a:t>
            </a:r>
            <a:r>
              <a:rPr sz="2400" spc="-30" dirty="0">
                <a:latin typeface="Arial MT"/>
                <a:cs typeface="Arial MT"/>
              </a:rPr>
              <a:t> </a:t>
            </a:r>
            <a:r>
              <a:rPr sz="2400" dirty="0">
                <a:latin typeface="Arial MT"/>
                <a:cs typeface="Arial MT"/>
              </a:rPr>
              <a:t>3</a:t>
            </a:r>
            <a:r>
              <a:rPr sz="2400" spc="-35" dirty="0">
                <a:latin typeface="Arial MT"/>
                <a:cs typeface="Arial MT"/>
              </a:rPr>
              <a:t> </a:t>
            </a:r>
            <a:r>
              <a:rPr sz="2400" dirty="0">
                <a:latin typeface="Arial MT"/>
                <a:cs typeface="Arial MT"/>
              </a:rPr>
              <a:t>sends</a:t>
            </a:r>
            <a:r>
              <a:rPr sz="2400" spc="-30" dirty="0">
                <a:latin typeface="Arial MT"/>
                <a:cs typeface="Arial MT"/>
              </a:rPr>
              <a:t> </a:t>
            </a:r>
            <a:r>
              <a:rPr sz="2400" dirty="0">
                <a:latin typeface="Arial MT"/>
                <a:cs typeface="Arial MT"/>
              </a:rPr>
              <a:t>to</a:t>
            </a:r>
            <a:r>
              <a:rPr sz="2400" spc="-40" dirty="0">
                <a:latin typeface="Arial MT"/>
                <a:cs typeface="Arial MT"/>
              </a:rPr>
              <a:t> </a:t>
            </a:r>
            <a:r>
              <a:rPr sz="2400" dirty="0">
                <a:latin typeface="Arial MT"/>
                <a:cs typeface="Arial MT"/>
              </a:rPr>
              <a:t>2,</a:t>
            </a:r>
            <a:r>
              <a:rPr sz="2400" spc="-25" dirty="0">
                <a:latin typeface="Arial MT"/>
                <a:cs typeface="Arial MT"/>
              </a:rPr>
              <a:t> </a:t>
            </a:r>
            <a:r>
              <a:rPr sz="2400" dirty="0">
                <a:latin typeface="Arial MT"/>
                <a:cs typeface="Arial MT"/>
              </a:rPr>
              <a:t>5</a:t>
            </a:r>
            <a:r>
              <a:rPr sz="2400" spc="-40" dirty="0">
                <a:latin typeface="Arial MT"/>
                <a:cs typeface="Arial MT"/>
              </a:rPr>
              <a:t> </a:t>
            </a:r>
            <a:r>
              <a:rPr sz="2400" dirty="0">
                <a:latin typeface="Arial MT"/>
                <a:cs typeface="Arial MT"/>
              </a:rPr>
              <a:t>sends</a:t>
            </a:r>
            <a:r>
              <a:rPr sz="2400" spc="-30" dirty="0">
                <a:latin typeface="Arial MT"/>
                <a:cs typeface="Arial MT"/>
              </a:rPr>
              <a:t> </a:t>
            </a:r>
            <a:r>
              <a:rPr sz="2400" dirty="0">
                <a:latin typeface="Arial MT"/>
                <a:cs typeface="Arial MT"/>
              </a:rPr>
              <a:t>to</a:t>
            </a:r>
            <a:r>
              <a:rPr sz="2400" spc="-35" dirty="0">
                <a:latin typeface="Arial MT"/>
                <a:cs typeface="Arial MT"/>
              </a:rPr>
              <a:t> </a:t>
            </a:r>
            <a:r>
              <a:rPr sz="2400" dirty="0">
                <a:latin typeface="Arial MT"/>
                <a:cs typeface="Arial MT"/>
              </a:rPr>
              <a:t>4,</a:t>
            </a:r>
            <a:r>
              <a:rPr sz="2400" spc="-30" dirty="0">
                <a:latin typeface="Arial MT"/>
                <a:cs typeface="Arial MT"/>
              </a:rPr>
              <a:t> </a:t>
            </a:r>
            <a:r>
              <a:rPr sz="2400" dirty="0">
                <a:latin typeface="Arial MT"/>
                <a:cs typeface="Arial MT"/>
              </a:rPr>
              <a:t>and</a:t>
            </a:r>
            <a:r>
              <a:rPr sz="2400" spc="-25" dirty="0">
                <a:latin typeface="Arial MT"/>
                <a:cs typeface="Arial MT"/>
              </a:rPr>
              <a:t> </a:t>
            </a:r>
            <a:r>
              <a:rPr sz="2400" dirty="0">
                <a:latin typeface="Arial MT"/>
                <a:cs typeface="Arial MT"/>
              </a:rPr>
              <a:t>7</a:t>
            </a:r>
            <a:r>
              <a:rPr sz="2400" spc="-35" dirty="0">
                <a:latin typeface="Arial MT"/>
                <a:cs typeface="Arial MT"/>
              </a:rPr>
              <a:t> </a:t>
            </a:r>
            <a:r>
              <a:rPr sz="2400" dirty="0">
                <a:latin typeface="Arial MT"/>
                <a:cs typeface="Arial MT"/>
              </a:rPr>
              <a:t>sends</a:t>
            </a:r>
            <a:r>
              <a:rPr sz="2400" spc="-25" dirty="0">
                <a:latin typeface="Arial MT"/>
                <a:cs typeface="Arial MT"/>
              </a:rPr>
              <a:t> </a:t>
            </a:r>
            <a:r>
              <a:rPr sz="2400" dirty="0">
                <a:latin typeface="Arial MT"/>
                <a:cs typeface="Arial MT"/>
              </a:rPr>
              <a:t>to</a:t>
            </a:r>
            <a:r>
              <a:rPr sz="2400" spc="-30" dirty="0">
                <a:latin typeface="Arial MT"/>
                <a:cs typeface="Arial MT"/>
              </a:rPr>
              <a:t> </a:t>
            </a:r>
            <a:r>
              <a:rPr sz="2400" spc="-25" dirty="0">
                <a:latin typeface="Arial MT"/>
                <a:cs typeface="Arial MT"/>
              </a:rPr>
              <a:t>6.</a:t>
            </a:r>
            <a:endParaRPr sz="2400">
              <a:latin typeface="Arial MT"/>
              <a:cs typeface="Arial MT"/>
            </a:endParaRPr>
          </a:p>
          <a:p>
            <a:pPr marL="984250" lvl="1" indent="-456565">
              <a:lnSpc>
                <a:spcPct val="100000"/>
              </a:lnSpc>
              <a:buAutoNum type="alphaLcParenBoth"/>
              <a:tabLst>
                <a:tab pos="984250" algn="l"/>
              </a:tabLst>
            </a:pPr>
            <a:r>
              <a:rPr sz="2400" dirty="0">
                <a:latin typeface="Arial MT"/>
                <a:cs typeface="Arial MT"/>
              </a:rPr>
              <a:t>Processes</a:t>
            </a:r>
            <a:r>
              <a:rPr sz="2400" spc="-35" dirty="0">
                <a:latin typeface="Arial MT"/>
                <a:cs typeface="Arial MT"/>
              </a:rPr>
              <a:t> </a:t>
            </a:r>
            <a:r>
              <a:rPr sz="2400" dirty="0">
                <a:latin typeface="Arial MT"/>
                <a:cs typeface="Arial MT"/>
              </a:rPr>
              <a:t>0,</a:t>
            </a:r>
            <a:r>
              <a:rPr sz="2400" spc="-60" dirty="0">
                <a:latin typeface="Arial MT"/>
                <a:cs typeface="Arial MT"/>
              </a:rPr>
              <a:t> </a:t>
            </a:r>
            <a:r>
              <a:rPr sz="2400" dirty="0">
                <a:latin typeface="Arial MT"/>
                <a:cs typeface="Arial MT"/>
              </a:rPr>
              <a:t>2,</a:t>
            </a:r>
            <a:r>
              <a:rPr sz="2400" spc="-55" dirty="0">
                <a:latin typeface="Arial MT"/>
                <a:cs typeface="Arial MT"/>
              </a:rPr>
              <a:t> </a:t>
            </a:r>
            <a:r>
              <a:rPr sz="2400" dirty="0">
                <a:latin typeface="Arial MT"/>
                <a:cs typeface="Arial MT"/>
              </a:rPr>
              <a:t>4,</a:t>
            </a:r>
            <a:r>
              <a:rPr sz="2400" spc="-50" dirty="0">
                <a:latin typeface="Arial MT"/>
                <a:cs typeface="Arial MT"/>
              </a:rPr>
              <a:t> </a:t>
            </a:r>
            <a:r>
              <a:rPr sz="2400" dirty="0">
                <a:latin typeface="Arial MT"/>
                <a:cs typeface="Arial MT"/>
              </a:rPr>
              <a:t>and</a:t>
            </a:r>
            <a:r>
              <a:rPr sz="2400" spc="-35" dirty="0">
                <a:latin typeface="Arial MT"/>
                <a:cs typeface="Arial MT"/>
              </a:rPr>
              <a:t> </a:t>
            </a:r>
            <a:r>
              <a:rPr sz="2400" dirty="0">
                <a:latin typeface="Arial MT"/>
                <a:cs typeface="Arial MT"/>
              </a:rPr>
              <a:t>6</a:t>
            </a:r>
            <a:r>
              <a:rPr sz="2400" spc="-55" dirty="0">
                <a:latin typeface="Arial MT"/>
                <a:cs typeface="Arial MT"/>
              </a:rPr>
              <a:t> </a:t>
            </a:r>
            <a:r>
              <a:rPr sz="2400" dirty="0">
                <a:latin typeface="Arial MT"/>
                <a:cs typeface="Arial MT"/>
              </a:rPr>
              <a:t>add</a:t>
            </a:r>
            <a:r>
              <a:rPr sz="2400" spc="-35" dirty="0">
                <a:latin typeface="Arial MT"/>
                <a:cs typeface="Arial MT"/>
              </a:rPr>
              <a:t> </a:t>
            </a:r>
            <a:r>
              <a:rPr sz="2400" dirty="0">
                <a:latin typeface="Arial MT"/>
                <a:cs typeface="Arial MT"/>
              </a:rPr>
              <a:t>in</a:t>
            </a:r>
            <a:r>
              <a:rPr sz="2400" spc="-35" dirty="0">
                <a:latin typeface="Arial MT"/>
                <a:cs typeface="Arial MT"/>
              </a:rPr>
              <a:t> </a:t>
            </a:r>
            <a:r>
              <a:rPr sz="2400" dirty="0">
                <a:latin typeface="Arial MT"/>
                <a:cs typeface="Arial MT"/>
              </a:rPr>
              <a:t>the</a:t>
            </a:r>
            <a:r>
              <a:rPr sz="2400" spc="-55" dirty="0">
                <a:latin typeface="Arial MT"/>
                <a:cs typeface="Arial MT"/>
              </a:rPr>
              <a:t> </a:t>
            </a:r>
            <a:r>
              <a:rPr sz="2400" dirty="0">
                <a:latin typeface="Arial MT"/>
                <a:cs typeface="Arial MT"/>
              </a:rPr>
              <a:t>received</a:t>
            </a:r>
            <a:r>
              <a:rPr sz="2400" spc="-40" dirty="0">
                <a:latin typeface="Arial MT"/>
                <a:cs typeface="Arial MT"/>
              </a:rPr>
              <a:t> </a:t>
            </a:r>
            <a:r>
              <a:rPr sz="2400" spc="-10" dirty="0">
                <a:latin typeface="Arial MT"/>
                <a:cs typeface="Arial MT"/>
              </a:rPr>
              <a:t>values.</a:t>
            </a:r>
            <a:endParaRPr sz="2400">
              <a:latin typeface="Arial MT"/>
              <a:cs typeface="Arial MT"/>
            </a:endParaRPr>
          </a:p>
          <a:p>
            <a:pPr marL="527685" marR="472440" lvl="1" indent="440055">
              <a:lnSpc>
                <a:spcPct val="100000"/>
              </a:lnSpc>
              <a:buAutoNum type="alphaLcParenBoth"/>
              <a:tabLst>
                <a:tab pos="967740" algn="l"/>
              </a:tabLst>
            </a:pPr>
            <a:r>
              <a:rPr sz="2400" dirty="0">
                <a:latin typeface="Arial MT"/>
                <a:cs typeface="Arial MT"/>
              </a:rPr>
              <a:t>Processes</a:t>
            </a:r>
            <a:r>
              <a:rPr sz="2400" spc="-55" dirty="0">
                <a:latin typeface="Arial MT"/>
                <a:cs typeface="Arial MT"/>
              </a:rPr>
              <a:t> </a:t>
            </a:r>
            <a:r>
              <a:rPr sz="2400" dirty="0">
                <a:latin typeface="Arial MT"/>
                <a:cs typeface="Arial MT"/>
              </a:rPr>
              <a:t>2</a:t>
            </a:r>
            <a:r>
              <a:rPr sz="2400" spc="-55" dirty="0">
                <a:latin typeface="Arial MT"/>
                <a:cs typeface="Arial MT"/>
              </a:rPr>
              <a:t> </a:t>
            </a:r>
            <a:r>
              <a:rPr sz="2400" dirty="0">
                <a:latin typeface="Arial MT"/>
                <a:cs typeface="Arial MT"/>
              </a:rPr>
              <a:t>and</a:t>
            </a:r>
            <a:r>
              <a:rPr sz="2400" spc="-50" dirty="0">
                <a:latin typeface="Arial MT"/>
                <a:cs typeface="Arial MT"/>
              </a:rPr>
              <a:t> </a:t>
            </a:r>
            <a:r>
              <a:rPr sz="2400" dirty="0">
                <a:latin typeface="Arial MT"/>
                <a:cs typeface="Arial MT"/>
              </a:rPr>
              <a:t>6</a:t>
            </a:r>
            <a:r>
              <a:rPr sz="2400" spc="-55" dirty="0">
                <a:latin typeface="Arial MT"/>
                <a:cs typeface="Arial MT"/>
              </a:rPr>
              <a:t> </a:t>
            </a:r>
            <a:r>
              <a:rPr sz="2400" dirty="0">
                <a:latin typeface="Arial MT"/>
                <a:cs typeface="Arial MT"/>
              </a:rPr>
              <a:t>send</a:t>
            </a:r>
            <a:r>
              <a:rPr sz="2400" spc="-45" dirty="0">
                <a:latin typeface="Arial MT"/>
                <a:cs typeface="Arial MT"/>
              </a:rPr>
              <a:t> </a:t>
            </a:r>
            <a:r>
              <a:rPr sz="2400" dirty="0">
                <a:latin typeface="Arial MT"/>
                <a:cs typeface="Arial MT"/>
              </a:rPr>
              <a:t>their</a:t>
            </a:r>
            <a:r>
              <a:rPr sz="2400" spc="-55" dirty="0">
                <a:latin typeface="Arial MT"/>
                <a:cs typeface="Arial MT"/>
              </a:rPr>
              <a:t> </a:t>
            </a:r>
            <a:r>
              <a:rPr sz="2400" dirty="0">
                <a:latin typeface="Arial MT"/>
                <a:cs typeface="Arial MT"/>
              </a:rPr>
              <a:t>new</a:t>
            </a:r>
            <a:r>
              <a:rPr sz="2400" spc="-45" dirty="0">
                <a:latin typeface="Arial MT"/>
                <a:cs typeface="Arial MT"/>
              </a:rPr>
              <a:t> </a:t>
            </a:r>
            <a:r>
              <a:rPr sz="2400" dirty="0">
                <a:latin typeface="Arial MT"/>
                <a:cs typeface="Arial MT"/>
              </a:rPr>
              <a:t>values</a:t>
            </a:r>
            <a:r>
              <a:rPr sz="2400" spc="-35" dirty="0">
                <a:latin typeface="Arial MT"/>
                <a:cs typeface="Arial MT"/>
              </a:rPr>
              <a:t> </a:t>
            </a:r>
            <a:r>
              <a:rPr sz="2400" dirty="0">
                <a:latin typeface="Arial MT"/>
                <a:cs typeface="Arial MT"/>
              </a:rPr>
              <a:t>to</a:t>
            </a:r>
            <a:r>
              <a:rPr sz="2400" spc="-55" dirty="0">
                <a:latin typeface="Arial MT"/>
                <a:cs typeface="Arial MT"/>
              </a:rPr>
              <a:t> </a:t>
            </a:r>
            <a:r>
              <a:rPr sz="2400" dirty="0">
                <a:latin typeface="Arial MT"/>
                <a:cs typeface="Arial MT"/>
              </a:rPr>
              <a:t>processes</a:t>
            </a:r>
            <a:r>
              <a:rPr sz="2400" spc="-55" dirty="0">
                <a:latin typeface="Arial MT"/>
                <a:cs typeface="Arial MT"/>
              </a:rPr>
              <a:t> </a:t>
            </a:r>
            <a:r>
              <a:rPr sz="2400" dirty="0">
                <a:latin typeface="Arial MT"/>
                <a:cs typeface="Arial MT"/>
              </a:rPr>
              <a:t>0</a:t>
            </a:r>
            <a:r>
              <a:rPr sz="2400" spc="-50" dirty="0">
                <a:latin typeface="Arial MT"/>
                <a:cs typeface="Arial MT"/>
              </a:rPr>
              <a:t> </a:t>
            </a:r>
            <a:r>
              <a:rPr sz="2400" dirty="0">
                <a:latin typeface="Arial MT"/>
                <a:cs typeface="Arial MT"/>
              </a:rPr>
              <a:t>and</a:t>
            </a:r>
            <a:r>
              <a:rPr sz="2400" spc="-45" dirty="0">
                <a:latin typeface="Arial MT"/>
                <a:cs typeface="Arial MT"/>
              </a:rPr>
              <a:t> </a:t>
            </a:r>
            <a:r>
              <a:rPr sz="2400" spc="-25" dirty="0">
                <a:latin typeface="Arial MT"/>
                <a:cs typeface="Arial MT"/>
              </a:rPr>
              <a:t>4, </a:t>
            </a:r>
            <a:r>
              <a:rPr sz="2400" spc="-10" dirty="0">
                <a:latin typeface="Arial MT"/>
                <a:cs typeface="Arial MT"/>
              </a:rPr>
              <a:t>respectively.</a:t>
            </a:r>
            <a:endParaRPr sz="2400">
              <a:latin typeface="Arial MT"/>
              <a:cs typeface="Arial MT"/>
            </a:endParaRPr>
          </a:p>
          <a:p>
            <a:pPr marL="984250" lvl="1" indent="-456565">
              <a:lnSpc>
                <a:spcPct val="100000"/>
              </a:lnSpc>
              <a:buAutoNum type="alphaLcParenBoth"/>
              <a:tabLst>
                <a:tab pos="984250" algn="l"/>
              </a:tabLst>
            </a:pPr>
            <a:r>
              <a:rPr sz="2400" dirty="0">
                <a:latin typeface="Arial MT"/>
                <a:cs typeface="Arial MT"/>
              </a:rPr>
              <a:t>Processes</a:t>
            </a:r>
            <a:r>
              <a:rPr sz="2400" spc="-55" dirty="0">
                <a:latin typeface="Arial MT"/>
                <a:cs typeface="Arial MT"/>
              </a:rPr>
              <a:t> </a:t>
            </a:r>
            <a:r>
              <a:rPr sz="2400" dirty="0">
                <a:latin typeface="Arial MT"/>
                <a:cs typeface="Arial MT"/>
              </a:rPr>
              <a:t>0</a:t>
            </a:r>
            <a:r>
              <a:rPr sz="2400" spc="-70" dirty="0">
                <a:latin typeface="Arial MT"/>
                <a:cs typeface="Arial MT"/>
              </a:rPr>
              <a:t> </a:t>
            </a:r>
            <a:r>
              <a:rPr sz="2400" dirty="0">
                <a:latin typeface="Arial MT"/>
                <a:cs typeface="Arial MT"/>
              </a:rPr>
              <a:t>and</a:t>
            </a:r>
            <a:r>
              <a:rPr sz="2400" spc="-55" dirty="0">
                <a:latin typeface="Arial MT"/>
                <a:cs typeface="Arial MT"/>
              </a:rPr>
              <a:t> </a:t>
            </a:r>
            <a:r>
              <a:rPr sz="2400" dirty="0">
                <a:latin typeface="Arial MT"/>
                <a:cs typeface="Arial MT"/>
              </a:rPr>
              <a:t>4</a:t>
            </a:r>
            <a:r>
              <a:rPr sz="2400" spc="-55" dirty="0">
                <a:latin typeface="Arial MT"/>
                <a:cs typeface="Arial MT"/>
              </a:rPr>
              <a:t> </a:t>
            </a:r>
            <a:r>
              <a:rPr sz="2400" dirty="0">
                <a:latin typeface="Arial MT"/>
                <a:cs typeface="Arial MT"/>
              </a:rPr>
              <a:t>add</a:t>
            </a:r>
            <a:r>
              <a:rPr sz="2400" spc="-70" dirty="0">
                <a:latin typeface="Arial MT"/>
                <a:cs typeface="Arial MT"/>
              </a:rPr>
              <a:t> </a:t>
            </a:r>
            <a:r>
              <a:rPr sz="2400" dirty="0">
                <a:latin typeface="Arial MT"/>
                <a:cs typeface="Arial MT"/>
              </a:rPr>
              <a:t>the</a:t>
            </a:r>
            <a:r>
              <a:rPr sz="2400" spc="-75" dirty="0">
                <a:latin typeface="Arial MT"/>
                <a:cs typeface="Arial MT"/>
              </a:rPr>
              <a:t> </a:t>
            </a:r>
            <a:r>
              <a:rPr sz="2400" dirty="0">
                <a:latin typeface="Arial MT"/>
                <a:cs typeface="Arial MT"/>
              </a:rPr>
              <a:t>received</a:t>
            </a:r>
            <a:r>
              <a:rPr sz="2400" spc="-45" dirty="0">
                <a:latin typeface="Arial MT"/>
                <a:cs typeface="Arial MT"/>
              </a:rPr>
              <a:t> </a:t>
            </a:r>
            <a:r>
              <a:rPr sz="2400" dirty="0">
                <a:latin typeface="Arial MT"/>
                <a:cs typeface="Arial MT"/>
              </a:rPr>
              <a:t>values</a:t>
            </a:r>
            <a:r>
              <a:rPr sz="2400" spc="-50" dirty="0">
                <a:latin typeface="Arial MT"/>
                <a:cs typeface="Arial MT"/>
              </a:rPr>
              <a:t> </a:t>
            </a:r>
            <a:r>
              <a:rPr sz="2400" dirty="0">
                <a:latin typeface="Arial MT"/>
                <a:cs typeface="Arial MT"/>
              </a:rPr>
              <a:t>into</a:t>
            </a:r>
            <a:r>
              <a:rPr sz="2400" spc="-60" dirty="0">
                <a:latin typeface="Arial MT"/>
                <a:cs typeface="Arial MT"/>
              </a:rPr>
              <a:t> </a:t>
            </a:r>
            <a:r>
              <a:rPr sz="2400" dirty="0">
                <a:latin typeface="Arial MT"/>
                <a:cs typeface="Arial MT"/>
              </a:rPr>
              <a:t>their</a:t>
            </a:r>
            <a:r>
              <a:rPr sz="2400" spc="-60" dirty="0">
                <a:latin typeface="Arial MT"/>
                <a:cs typeface="Arial MT"/>
              </a:rPr>
              <a:t> </a:t>
            </a:r>
            <a:r>
              <a:rPr sz="2400" dirty="0">
                <a:latin typeface="Arial MT"/>
                <a:cs typeface="Arial MT"/>
              </a:rPr>
              <a:t>new</a:t>
            </a:r>
            <a:r>
              <a:rPr sz="2400" spc="-60" dirty="0">
                <a:latin typeface="Arial MT"/>
                <a:cs typeface="Arial MT"/>
              </a:rPr>
              <a:t> </a:t>
            </a:r>
            <a:r>
              <a:rPr sz="2400" spc="-10" dirty="0">
                <a:latin typeface="Arial MT"/>
                <a:cs typeface="Arial MT"/>
              </a:rPr>
              <a:t>values.</a:t>
            </a:r>
            <a:endParaRPr sz="2400">
              <a:latin typeface="Arial MT"/>
              <a:cs typeface="Arial MT"/>
            </a:endParaRPr>
          </a:p>
          <a:p>
            <a:pPr lvl="1">
              <a:lnSpc>
                <a:spcPct val="100000"/>
              </a:lnSpc>
              <a:spcBef>
                <a:spcPts val="1120"/>
              </a:spcBef>
              <a:buFont typeface="Arial MT"/>
              <a:buAutoNum type="alphaLcParenBoth"/>
            </a:pPr>
            <a:endParaRPr sz="2400">
              <a:latin typeface="Arial MT"/>
              <a:cs typeface="Arial MT"/>
            </a:endParaRPr>
          </a:p>
          <a:p>
            <a:pPr marL="527685" indent="-514984">
              <a:lnSpc>
                <a:spcPct val="100000"/>
              </a:lnSpc>
              <a:buAutoNum type="arabicPeriod"/>
              <a:tabLst>
                <a:tab pos="527685" algn="l"/>
              </a:tabLst>
            </a:pPr>
            <a:r>
              <a:rPr sz="2400" dirty="0">
                <a:latin typeface="Arial MT"/>
                <a:cs typeface="Arial MT"/>
              </a:rPr>
              <a:t>(a)</a:t>
            </a:r>
            <a:r>
              <a:rPr sz="2400" spc="-45" dirty="0">
                <a:latin typeface="Arial MT"/>
                <a:cs typeface="Arial MT"/>
              </a:rPr>
              <a:t> </a:t>
            </a:r>
            <a:r>
              <a:rPr sz="2400" dirty="0">
                <a:latin typeface="Arial MT"/>
                <a:cs typeface="Arial MT"/>
              </a:rPr>
              <a:t>Process</a:t>
            </a:r>
            <a:r>
              <a:rPr sz="2400" spc="-50" dirty="0">
                <a:latin typeface="Arial MT"/>
                <a:cs typeface="Arial MT"/>
              </a:rPr>
              <a:t> </a:t>
            </a:r>
            <a:r>
              <a:rPr sz="2400" dirty="0">
                <a:latin typeface="Arial MT"/>
                <a:cs typeface="Arial MT"/>
              </a:rPr>
              <a:t>4</a:t>
            </a:r>
            <a:r>
              <a:rPr sz="2400" spc="-45" dirty="0">
                <a:latin typeface="Arial MT"/>
                <a:cs typeface="Arial MT"/>
              </a:rPr>
              <a:t> </a:t>
            </a:r>
            <a:r>
              <a:rPr sz="2400" dirty="0">
                <a:latin typeface="Arial MT"/>
                <a:cs typeface="Arial MT"/>
              </a:rPr>
              <a:t>sends</a:t>
            </a:r>
            <a:r>
              <a:rPr sz="2400" spc="-45" dirty="0">
                <a:latin typeface="Arial MT"/>
                <a:cs typeface="Arial MT"/>
              </a:rPr>
              <a:t> </a:t>
            </a:r>
            <a:r>
              <a:rPr sz="2400" dirty="0">
                <a:latin typeface="Arial MT"/>
                <a:cs typeface="Arial MT"/>
              </a:rPr>
              <a:t>its</a:t>
            </a:r>
            <a:r>
              <a:rPr sz="2400" spc="-45" dirty="0">
                <a:latin typeface="Arial MT"/>
                <a:cs typeface="Arial MT"/>
              </a:rPr>
              <a:t> </a:t>
            </a:r>
            <a:r>
              <a:rPr sz="2400" dirty="0">
                <a:latin typeface="Arial MT"/>
                <a:cs typeface="Arial MT"/>
              </a:rPr>
              <a:t>newest</a:t>
            </a:r>
            <a:r>
              <a:rPr sz="2400" spc="-45" dirty="0">
                <a:latin typeface="Arial MT"/>
                <a:cs typeface="Arial MT"/>
              </a:rPr>
              <a:t> </a:t>
            </a:r>
            <a:r>
              <a:rPr sz="2400" dirty="0">
                <a:latin typeface="Arial MT"/>
                <a:cs typeface="Arial MT"/>
              </a:rPr>
              <a:t>value</a:t>
            </a:r>
            <a:r>
              <a:rPr sz="2400" spc="-25" dirty="0">
                <a:latin typeface="Arial MT"/>
                <a:cs typeface="Arial MT"/>
              </a:rPr>
              <a:t> </a:t>
            </a:r>
            <a:r>
              <a:rPr sz="2400" dirty="0">
                <a:latin typeface="Arial MT"/>
                <a:cs typeface="Arial MT"/>
              </a:rPr>
              <a:t>to</a:t>
            </a:r>
            <a:r>
              <a:rPr sz="2400" spc="-70" dirty="0">
                <a:latin typeface="Arial MT"/>
                <a:cs typeface="Arial MT"/>
              </a:rPr>
              <a:t> </a:t>
            </a:r>
            <a:r>
              <a:rPr sz="2400" dirty="0">
                <a:latin typeface="Arial MT"/>
                <a:cs typeface="Arial MT"/>
              </a:rPr>
              <a:t>process</a:t>
            </a:r>
            <a:r>
              <a:rPr sz="2400" spc="-35" dirty="0">
                <a:latin typeface="Arial MT"/>
                <a:cs typeface="Arial MT"/>
              </a:rPr>
              <a:t> </a:t>
            </a:r>
            <a:r>
              <a:rPr sz="2400" spc="-25" dirty="0">
                <a:latin typeface="Arial MT"/>
                <a:cs typeface="Arial MT"/>
              </a:rPr>
              <a:t>0.</a:t>
            </a:r>
            <a:endParaRPr sz="2400">
              <a:latin typeface="Arial MT"/>
              <a:cs typeface="Arial MT"/>
            </a:endParaRPr>
          </a:p>
          <a:p>
            <a:pPr marL="527685">
              <a:lnSpc>
                <a:spcPct val="100000"/>
              </a:lnSpc>
            </a:pPr>
            <a:r>
              <a:rPr sz="2400" dirty="0">
                <a:latin typeface="Arial MT"/>
                <a:cs typeface="Arial MT"/>
              </a:rPr>
              <a:t>(b)</a:t>
            </a:r>
            <a:r>
              <a:rPr sz="2400" spc="-45" dirty="0">
                <a:latin typeface="Arial MT"/>
                <a:cs typeface="Arial MT"/>
              </a:rPr>
              <a:t> </a:t>
            </a:r>
            <a:r>
              <a:rPr sz="2400" dirty="0">
                <a:latin typeface="Arial MT"/>
                <a:cs typeface="Arial MT"/>
              </a:rPr>
              <a:t>Process</a:t>
            </a:r>
            <a:r>
              <a:rPr sz="2400" spc="-40" dirty="0">
                <a:latin typeface="Arial MT"/>
                <a:cs typeface="Arial MT"/>
              </a:rPr>
              <a:t> </a:t>
            </a:r>
            <a:r>
              <a:rPr sz="2400" dirty="0">
                <a:latin typeface="Arial MT"/>
                <a:cs typeface="Arial MT"/>
              </a:rPr>
              <a:t>0</a:t>
            </a:r>
            <a:r>
              <a:rPr sz="2400" spc="-40" dirty="0">
                <a:latin typeface="Arial MT"/>
                <a:cs typeface="Arial MT"/>
              </a:rPr>
              <a:t> </a:t>
            </a:r>
            <a:r>
              <a:rPr sz="2400" dirty="0">
                <a:latin typeface="Arial MT"/>
                <a:cs typeface="Arial MT"/>
              </a:rPr>
              <a:t>adds</a:t>
            </a:r>
            <a:r>
              <a:rPr sz="2400" spc="-55" dirty="0">
                <a:latin typeface="Arial MT"/>
                <a:cs typeface="Arial MT"/>
              </a:rPr>
              <a:t> </a:t>
            </a:r>
            <a:r>
              <a:rPr sz="2400" dirty="0">
                <a:latin typeface="Arial MT"/>
                <a:cs typeface="Arial MT"/>
              </a:rPr>
              <a:t>the</a:t>
            </a:r>
            <a:r>
              <a:rPr sz="2400" spc="-40" dirty="0">
                <a:latin typeface="Arial MT"/>
                <a:cs typeface="Arial MT"/>
              </a:rPr>
              <a:t> </a:t>
            </a:r>
            <a:r>
              <a:rPr sz="2400" dirty="0">
                <a:latin typeface="Arial MT"/>
                <a:cs typeface="Arial MT"/>
              </a:rPr>
              <a:t>received</a:t>
            </a:r>
            <a:r>
              <a:rPr sz="2400" spc="-35" dirty="0">
                <a:latin typeface="Arial MT"/>
                <a:cs typeface="Arial MT"/>
              </a:rPr>
              <a:t> </a:t>
            </a:r>
            <a:r>
              <a:rPr sz="2400" dirty="0">
                <a:latin typeface="Arial MT"/>
                <a:cs typeface="Arial MT"/>
              </a:rPr>
              <a:t>value</a:t>
            </a:r>
            <a:r>
              <a:rPr sz="2400" spc="-30" dirty="0">
                <a:latin typeface="Arial MT"/>
                <a:cs typeface="Arial MT"/>
              </a:rPr>
              <a:t> </a:t>
            </a:r>
            <a:r>
              <a:rPr sz="2400" dirty="0">
                <a:latin typeface="Arial MT"/>
                <a:cs typeface="Arial MT"/>
              </a:rPr>
              <a:t>to</a:t>
            </a:r>
            <a:r>
              <a:rPr sz="2400" spc="-60" dirty="0">
                <a:latin typeface="Arial MT"/>
                <a:cs typeface="Arial MT"/>
              </a:rPr>
              <a:t> </a:t>
            </a:r>
            <a:r>
              <a:rPr sz="2400" dirty="0">
                <a:latin typeface="Arial MT"/>
                <a:cs typeface="Arial MT"/>
              </a:rPr>
              <a:t>its</a:t>
            </a:r>
            <a:r>
              <a:rPr sz="2400" spc="-40" dirty="0">
                <a:latin typeface="Arial MT"/>
                <a:cs typeface="Arial MT"/>
              </a:rPr>
              <a:t> </a:t>
            </a:r>
            <a:r>
              <a:rPr sz="2400" dirty="0">
                <a:latin typeface="Arial MT"/>
                <a:cs typeface="Arial MT"/>
              </a:rPr>
              <a:t>newest</a:t>
            </a:r>
            <a:r>
              <a:rPr sz="2400" spc="-40" dirty="0">
                <a:latin typeface="Arial MT"/>
                <a:cs typeface="Arial MT"/>
              </a:rPr>
              <a:t> </a:t>
            </a:r>
            <a:r>
              <a:rPr sz="2400" spc="-10" dirty="0">
                <a:latin typeface="Arial MT"/>
                <a:cs typeface="Arial MT"/>
              </a:rPr>
              <a:t>value.</a:t>
            </a:r>
            <a:endParaRPr sz="2400">
              <a:latin typeface="Arial MT"/>
              <a:cs typeface="Arial MT"/>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dirty="0"/>
              <a:t>A</a:t>
            </a:r>
            <a:r>
              <a:rPr spc="-40" dirty="0"/>
              <a:t> </a:t>
            </a:r>
            <a:r>
              <a:rPr spc="-10" dirty="0"/>
              <a:t>tree-</a:t>
            </a:r>
            <a:r>
              <a:rPr dirty="0"/>
              <a:t>structured</a:t>
            </a:r>
            <a:r>
              <a:rPr spc="-30" dirty="0"/>
              <a:t> </a:t>
            </a:r>
            <a:r>
              <a:rPr dirty="0"/>
              <a:t>global</a:t>
            </a:r>
            <a:r>
              <a:rPr spc="-30" dirty="0"/>
              <a:t> </a:t>
            </a:r>
            <a:r>
              <a:rPr spc="-25" dirty="0"/>
              <a:t>sum</a:t>
            </a:r>
          </a:p>
        </p:txBody>
      </p:sp>
      <p:pic>
        <p:nvPicPr>
          <p:cNvPr id="3" name="object 3"/>
          <p:cNvPicPr/>
          <p:nvPr/>
        </p:nvPicPr>
        <p:blipFill>
          <a:blip r:embed="rId2" cstate="print"/>
          <a:stretch>
            <a:fillRect/>
          </a:stretch>
        </p:blipFill>
        <p:spPr>
          <a:xfrm>
            <a:off x="5695504" y="1177110"/>
            <a:ext cx="1010078" cy="165163"/>
          </a:xfrm>
          <a:prstGeom prst="rect">
            <a:avLst/>
          </a:prstGeom>
        </p:spPr>
      </p:pic>
      <p:grpSp>
        <p:nvGrpSpPr>
          <p:cNvPr id="4" name="object 4"/>
          <p:cNvGrpSpPr/>
          <p:nvPr/>
        </p:nvGrpSpPr>
        <p:grpSpPr>
          <a:xfrm>
            <a:off x="3001823" y="1504523"/>
            <a:ext cx="6375400" cy="3999229"/>
            <a:chOff x="3001823" y="1504523"/>
            <a:chExt cx="6375400" cy="3999229"/>
          </a:xfrm>
        </p:grpSpPr>
        <p:sp>
          <p:nvSpPr>
            <p:cNvPr id="5" name="object 5"/>
            <p:cNvSpPr/>
            <p:nvPr/>
          </p:nvSpPr>
          <p:spPr>
            <a:xfrm>
              <a:off x="3215787" y="4172792"/>
              <a:ext cx="3394710" cy="1115695"/>
            </a:xfrm>
            <a:custGeom>
              <a:avLst/>
              <a:gdLst/>
              <a:ahLst/>
              <a:cxnLst/>
              <a:rect l="l" t="t" r="r" b="b"/>
              <a:pathLst>
                <a:path w="3394709" h="1115695">
                  <a:moveTo>
                    <a:pt x="0" y="1115414"/>
                  </a:moveTo>
                  <a:lnTo>
                    <a:pt x="3394225" y="0"/>
                  </a:lnTo>
                </a:path>
                <a:path w="3394709" h="1115695">
                  <a:moveTo>
                    <a:pt x="0" y="405741"/>
                  </a:moveTo>
                  <a:lnTo>
                    <a:pt x="0" y="489021"/>
                  </a:lnTo>
                </a:path>
                <a:path w="3394709" h="1115695">
                  <a:moveTo>
                    <a:pt x="0" y="545241"/>
                  </a:moveTo>
                  <a:lnTo>
                    <a:pt x="0" y="626395"/>
                  </a:lnTo>
                </a:path>
                <a:path w="3394709" h="1115695">
                  <a:moveTo>
                    <a:pt x="0" y="682614"/>
                  </a:moveTo>
                  <a:lnTo>
                    <a:pt x="0" y="765924"/>
                  </a:lnTo>
                </a:path>
                <a:path w="3394709" h="1115695">
                  <a:moveTo>
                    <a:pt x="0" y="820716"/>
                  </a:moveTo>
                  <a:lnTo>
                    <a:pt x="0" y="903997"/>
                  </a:lnTo>
                </a:path>
                <a:path w="3394709" h="1115695">
                  <a:moveTo>
                    <a:pt x="0" y="960245"/>
                  </a:moveTo>
                  <a:lnTo>
                    <a:pt x="0" y="1043520"/>
                  </a:lnTo>
                </a:path>
                <a:path w="3394709" h="1115695">
                  <a:moveTo>
                    <a:pt x="0" y="1097619"/>
                  </a:moveTo>
                  <a:lnTo>
                    <a:pt x="0" y="1115414"/>
                  </a:lnTo>
                </a:path>
              </a:pathLst>
            </a:custGeom>
            <a:ln w="13526">
              <a:solidFill>
                <a:srgbClr val="000000"/>
              </a:solidFill>
            </a:ln>
          </p:spPr>
          <p:txBody>
            <a:bodyPr wrap="square" lIns="0" tIns="0" rIns="0" bIns="0" rtlCol="0"/>
            <a:lstStyle/>
            <a:p>
              <a:endParaRPr/>
            </a:p>
          </p:txBody>
        </p:sp>
        <p:pic>
          <p:nvPicPr>
            <p:cNvPr id="6" name="object 6"/>
            <p:cNvPicPr/>
            <p:nvPr/>
          </p:nvPicPr>
          <p:blipFill>
            <a:blip r:embed="rId3" cstate="print"/>
            <a:stretch>
              <a:fillRect/>
            </a:stretch>
          </p:blipFill>
          <p:spPr>
            <a:xfrm>
              <a:off x="3001823" y="1504523"/>
              <a:ext cx="2978236" cy="3019189"/>
            </a:xfrm>
            <a:prstGeom prst="rect">
              <a:avLst/>
            </a:prstGeom>
          </p:spPr>
        </p:pic>
        <p:sp>
          <p:nvSpPr>
            <p:cNvPr id="7" name="object 7"/>
            <p:cNvSpPr/>
            <p:nvPr/>
          </p:nvSpPr>
          <p:spPr>
            <a:xfrm>
              <a:off x="3018912" y="5090684"/>
              <a:ext cx="414020" cy="411480"/>
            </a:xfrm>
            <a:custGeom>
              <a:avLst/>
              <a:gdLst/>
              <a:ahLst/>
              <a:cxnLst/>
              <a:rect l="l" t="t" r="r" b="b"/>
              <a:pathLst>
                <a:path w="414020" h="411479">
                  <a:moveTo>
                    <a:pt x="207198" y="0"/>
                  </a:moveTo>
                  <a:lnTo>
                    <a:pt x="158780" y="5680"/>
                  </a:lnTo>
                  <a:lnTo>
                    <a:pt x="116059" y="21351"/>
                  </a:lnTo>
                  <a:lnTo>
                    <a:pt x="77609" y="46985"/>
                  </a:lnTo>
                  <a:lnTo>
                    <a:pt x="46281" y="77571"/>
                  </a:lnTo>
                  <a:lnTo>
                    <a:pt x="21359" y="116720"/>
                  </a:lnTo>
                  <a:lnTo>
                    <a:pt x="5696" y="159441"/>
                  </a:lnTo>
                  <a:lnTo>
                    <a:pt x="0" y="207845"/>
                  </a:lnTo>
                  <a:lnTo>
                    <a:pt x="5696" y="256247"/>
                  </a:lnTo>
                  <a:lnTo>
                    <a:pt x="21359" y="298956"/>
                  </a:lnTo>
                  <a:lnTo>
                    <a:pt x="46281" y="337395"/>
                  </a:lnTo>
                  <a:lnTo>
                    <a:pt x="77609" y="368715"/>
                  </a:lnTo>
                  <a:lnTo>
                    <a:pt x="116059" y="393629"/>
                  </a:lnTo>
                  <a:lnTo>
                    <a:pt x="158780" y="409289"/>
                  </a:lnTo>
                  <a:lnTo>
                    <a:pt x="172944" y="410955"/>
                  </a:lnTo>
                  <a:lnTo>
                    <a:pt x="240947" y="410955"/>
                  </a:lnTo>
                  <a:lnTo>
                    <a:pt x="297635" y="393629"/>
                  </a:lnTo>
                  <a:lnTo>
                    <a:pt x="336796" y="368715"/>
                  </a:lnTo>
                  <a:lnTo>
                    <a:pt x="367390" y="337395"/>
                  </a:lnTo>
                  <a:lnTo>
                    <a:pt x="392332" y="298956"/>
                  </a:lnTo>
                  <a:lnTo>
                    <a:pt x="407978" y="256247"/>
                  </a:lnTo>
                  <a:lnTo>
                    <a:pt x="413689" y="207845"/>
                  </a:lnTo>
                  <a:lnTo>
                    <a:pt x="407978" y="159441"/>
                  </a:lnTo>
                  <a:lnTo>
                    <a:pt x="392332" y="116720"/>
                  </a:lnTo>
                  <a:lnTo>
                    <a:pt x="367390" y="77571"/>
                  </a:lnTo>
                  <a:lnTo>
                    <a:pt x="336796" y="46985"/>
                  </a:lnTo>
                  <a:lnTo>
                    <a:pt x="297635" y="21351"/>
                  </a:lnTo>
                  <a:lnTo>
                    <a:pt x="254902" y="5680"/>
                  </a:lnTo>
                  <a:lnTo>
                    <a:pt x="207198" y="0"/>
                  </a:lnTo>
                  <a:close/>
                </a:path>
              </a:pathLst>
            </a:custGeom>
            <a:solidFill>
              <a:srgbClr val="FFFFFF"/>
            </a:solidFill>
          </p:spPr>
          <p:txBody>
            <a:bodyPr wrap="square" lIns="0" tIns="0" rIns="0" bIns="0" rtlCol="0"/>
            <a:lstStyle/>
            <a:p>
              <a:endParaRPr/>
            </a:p>
          </p:txBody>
        </p:sp>
        <p:sp>
          <p:nvSpPr>
            <p:cNvPr id="8" name="object 8"/>
            <p:cNvSpPr/>
            <p:nvPr/>
          </p:nvSpPr>
          <p:spPr>
            <a:xfrm>
              <a:off x="3018912" y="5090684"/>
              <a:ext cx="414020" cy="411480"/>
            </a:xfrm>
            <a:custGeom>
              <a:avLst/>
              <a:gdLst/>
              <a:ahLst/>
              <a:cxnLst/>
              <a:rect l="l" t="t" r="r" b="b"/>
              <a:pathLst>
                <a:path w="414020" h="411479">
                  <a:moveTo>
                    <a:pt x="172944" y="410955"/>
                  </a:moveTo>
                  <a:lnTo>
                    <a:pt x="116059" y="393629"/>
                  </a:lnTo>
                  <a:lnTo>
                    <a:pt x="77609" y="368715"/>
                  </a:lnTo>
                  <a:lnTo>
                    <a:pt x="46281" y="337395"/>
                  </a:lnTo>
                  <a:lnTo>
                    <a:pt x="21359" y="298956"/>
                  </a:lnTo>
                  <a:lnTo>
                    <a:pt x="5696" y="256247"/>
                  </a:lnTo>
                  <a:lnTo>
                    <a:pt x="0" y="207845"/>
                  </a:lnTo>
                  <a:lnTo>
                    <a:pt x="5696" y="159441"/>
                  </a:lnTo>
                  <a:lnTo>
                    <a:pt x="21359" y="116720"/>
                  </a:lnTo>
                  <a:lnTo>
                    <a:pt x="46281" y="77571"/>
                  </a:lnTo>
                  <a:lnTo>
                    <a:pt x="77609" y="46985"/>
                  </a:lnTo>
                  <a:lnTo>
                    <a:pt x="116059" y="21351"/>
                  </a:lnTo>
                  <a:lnTo>
                    <a:pt x="158780" y="5680"/>
                  </a:lnTo>
                  <a:lnTo>
                    <a:pt x="207198" y="0"/>
                  </a:lnTo>
                  <a:lnTo>
                    <a:pt x="254902" y="5680"/>
                  </a:lnTo>
                  <a:lnTo>
                    <a:pt x="297635" y="21351"/>
                  </a:lnTo>
                  <a:lnTo>
                    <a:pt x="336796" y="46985"/>
                  </a:lnTo>
                  <a:lnTo>
                    <a:pt x="367390" y="77571"/>
                  </a:lnTo>
                  <a:lnTo>
                    <a:pt x="392332" y="116720"/>
                  </a:lnTo>
                  <a:lnTo>
                    <a:pt x="407978" y="159441"/>
                  </a:lnTo>
                  <a:lnTo>
                    <a:pt x="413689" y="207845"/>
                  </a:lnTo>
                  <a:lnTo>
                    <a:pt x="407978" y="256247"/>
                  </a:lnTo>
                  <a:lnTo>
                    <a:pt x="392332" y="298956"/>
                  </a:lnTo>
                  <a:lnTo>
                    <a:pt x="367390" y="337395"/>
                  </a:lnTo>
                  <a:lnTo>
                    <a:pt x="336796" y="368715"/>
                  </a:lnTo>
                  <a:lnTo>
                    <a:pt x="297635" y="393629"/>
                  </a:lnTo>
                  <a:lnTo>
                    <a:pt x="254902" y="409289"/>
                  </a:lnTo>
                  <a:lnTo>
                    <a:pt x="240947" y="410955"/>
                  </a:lnTo>
                </a:path>
              </a:pathLst>
            </a:custGeom>
            <a:ln w="4078">
              <a:solidFill>
                <a:srgbClr val="FFFFFF"/>
              </a:solidFill>
            </a:ln>
          </p:spPr>
          <p:txBody>
            <a:bodyPr wrap="square" lIns="0" tIns="0" rIns="0" bIns="0" rtlCol="0"/>
            <a:lstStyle/>
            <a:p>
              <a:endParaRPr/>
            </a:p>
          </p:txBody>
        </p:sp>
        <p:pic>
          <p:nvPicPr>
            <p:cNvPr id="9" name="object 9"/>
            <p:cNvPicPr/>
            <p:nvPr/>
          </p:nvPicPr>
          <p:blipFill>
            <a:blip r:embed="rId4" cstate="print"/>
            <a:stretch>
              <a:fillRect/>
            </a:stretch>
          </p:blipFill>
          <p:spPr>
            <a:xfrm>
              <a:off x="6396663" y="1504523"/>
              <a:ext cx="2980532" cy="2889884"/>
            </a:xfrm>
            <a:prstGeom prst="rect">
              <a:avLst/>
            </a:prstGeom>
          </p:spPr>
        </p:pic>
        <p:pic>
          <p:nvPicPr>
            <p:cNvPr id="10" name="object 10"/>
            <p:cNvPicPr/>
            <p:nvPr/>
          </p:nvPicPr>
          <p:blipFill>
            <a:blip r:embed="rId5" cstate="print"/>
            <a:stretch>
              <a:fillRect/>
            </a:stretch>
          </p:blipFill>
          <p:spPr>
            <a:xfrm>
              <a:off x="3001823" y="5073581"/>
              <a:ext cx="427198" cy="428528"/>
            </a:xfrm>
            <a:prstGeom prst="rect">
              <a:avLst/>
            </a:prstGeom>
          </p:spPr>
        </p:pic>
        <p:pic>
          <p:nvPicPr>
            <p:cNvPr id="11" name="object 11"/>
            <p:cNvPicPr/>
            <p:nvPr/>
          </p:nvPicPr>
          <p:blipFill>
            <a:blip r:embed="rId6" cstate="print"/>
            <a:stretch>
              <a:fillRect/>
            </a:stretch>
          </p:blipFill>
          <p:spPr>
            <a:xfrm>
              <a:off x="3171382" y="5208937"/>
              <a:ext cx="108746" cy="164948"/>
            </a:xfrm>
            <a:prstGeom prst="rect">
              <a:avLst/>
            </a:prstGeom>
          </p:spPr>
        </p:pic>
        <p:pic>
          <p:nvPicPr>
            <p:cNvPr id="12" name="object 12"/>
            <p:cNvPicPr/>
            <p:nvPr/>
          </p:nvPicPr>
          <p:blipFill>
            <a:blip r:embed="rId7" cstate="print"/>
            <a:stretch>
              <a:fillRect/>
            </a:stretch>
          </p:blipFill>
          <p:spPr>
            <a:xfrm>
              <a:off x="6558439" y="1504523"/>
              <a:ext cx="114509" cy="163707"/>
            </a:xfrm>
            <a:prstGeom prst="rect">
              <a:avLst/>
            </a:prstGeom>
          </p:spPr>
        </p:pic>
        <p:sp>
          <p:nvSpPr>
            <p:cNvPr id="13" name="object 13"/>
            <p:cNvSpPr/>
            <p:nvPr/>
          </p:nvSpPr>
          <p:spPr>
            <a:xfrm>
              <a:off x="3413021" y="5127329"/>
              <a:ext cx="127635" cy="110489"/>
            </a:xfrm>
            <a:custGeom>
              <a:avLst/>
              <a:gdLst/>
              <a:ahLst/>
              <a:cxnLst/>
              <a:rect l="l" t="t" r="r" b="b"/>
              <a:pathLst>
                <a:path w="127635" h="110489">
                  <a:moveTo>
                    <a:pt x="88985" y="0"/>
                  </a:moveTo>
                  <a:lnTo>
                    <a:pt x="0" y="96813"/>
                  </a:lnTo>
                </a:path>
                <a:path w="127635" h="110489">
                  <a:moveTo>
                    <a:pt x="0" y="96813"/>
                  </a:moveTo>
                  <a:lnTo>
                    <a:pt x="127447" y="110338"/>
                  </a:lnTo>
                </a:path>
              </a:pathLst>
            </a:custGeom>
            <a:ln w="13526">
              <a:solidFill>
                <a:srgbClr val="000000"/>
              </a:solidFill>
            </a:ln>
          </p:spPr>
          <p:txBody>
            <a:bodyPr wrap="square" lIns="0" tIns="0" rIns="0" bIns="0" rtlCol="0"/>
            <a:lstStyle/>
            <a:p>
              <a:endParaRPr/>
            </a:p>
          </p:txBody>
        </p:sp>
      </p:gr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dirty="0"/>
              <a:t>An</a:t>
            </a:r>
            <a:r>
              <a:rPr spc="-20" dirty="0"/>
              <a:t> </a:t>
            </a:r>
            <a:r>
              <a:rPr dirty="0"/>
              <a:t>alternative</a:t>
            </a:r>
            <a:r>
              <a:rPr spc="-20" dirty="0"/>
              <a:t> </a:t>
            </a:r>
            <a:r>
              <a:rPr spc="-10" dirty="0"/>
              <a:t>tree-</a:t>
            </a:r>
            <a:r>
              <a:rPr dirty="0"/>
              <a:t>structured</a:t>
            </a:r>
            <a:r>
              <a:rPr spc="-45" dirty="0"/>
              <a:t> </a:t>
            </a:r>
            <a:r>
              <a:rPr dirty="0"/>
              <a:t>global</a:t>
            </a:r>
            <a:r>
              <a:rPr spc="-10" dirty="0"/>
              <a:t> </a:t>
            </a:r>
            <a:r>
              <a:rPr spc="-25" dirty="0"/>
              <a:t>sum</a:t>
            </a:r>
          </a:p>
        </p:txBody>
      </p:sp>
      <p:grpSp>
        <p:nvGrpSpPr>
          <p:cNvPr id="3" name="object 3"/>
          <p:cNvGrpSpPr/>
          <p:nvPr/>
        </p:nvGrpSpPr>
        <p:grpSpPr>
          <a:xfrm>
            <a:off x="2928676" y="2166261"/>
            <a:ext cx="6404610" cy="3789045"/>
            <a:chOff x="2928676" y="2166261"/>
            <a:chExt cx="6404610" cy="3789045"/>
          </a:xfrm>
        </p:grpSpPr>
        <p:sp>
          <p:nvSpPr>
            <p:cNvPr id="4" name="object 4"/>
            <p:cNvSpPr/>
            <p:nvPr/>
          </p:nvSpPr>
          <p:spPr>
            <a:xfrm>
              <a:off x="3143609" y="2381981"/>
              <a:ext cx="5969000" cy="3189605"/>
            </a:xfrm>
            <a:custGeom>
              <a:avLst/>
              <a:gdLst/>
              <a:ahLst/>
              <a:cxnLst/>
              <a:rect l="l" t="t" r="r" b="b"/>
              <a:pathLst>
                <a:path w="5969000" h="3189604">
                  <a:moveTo>
                    <a:pt x="293253" y="946663"/>
                  </a:moveTo>
                  <a:lnTo>
                    <a:pt x="195961" y="1036027"/>
                  </a:lnTo>
                </a:path>
                <a:path w="5969000" h="3189604">
                  <a:moveTo>
                    <a:pt x="195961" y="1036027"/>
                  </a:moveTo>
                  <a:lnTo>
                    <a:pt x="324015" y="1059641"/>
                  </a:lnTo>
                </a:path>
                <a:path w="5969000" h="3189604">
                  <a:moveTo>
                    <a:pt x="250344" y="2006363"/>
                  </a:moveTo>
                  <a:lnTo>
                    <a:pt x="176673" y="2115039"/>
                  </a:lnTo>
                </a:path>
                <a:path w="5969000" h="3189604">
                  <a:moveTo>
                    <a:pt x="176673" y="2115039"/>
                  </a:moveTo>
                  <a:lnTo>
                    <a:pt x="304697" y="2111469"/>
                  </a:lnTo>
                </a:path>
                <a:path w="5969000" h="3189604">
                  <a:moveTo>
                    <a:pt x="166663" y="3061761"/>
                  </a:moveTo>
                  <a:lnTo>
                    <a:pt x="131598" y="3189048"/>
                  </a:lnTo>
                </a:path>
                <a:path w="5969000" h="3189604">
                  <a:moveTo>
                    <a:pt x="131598" y="3189048"/>
                  </a:moveTo>
                  <a:lnTo>
                    <a:pt x="252481" y="3141849"/>
                  </a:lnTo>
                </a:path>
                <a:path w="5969000" h="3189604">
                  <a:moveTo>
                    <a:pt x="1103636" y="2007797"/>
                  </a:moveTo>
                  <a:lnTo>
                    <a:pt x="1027799" y="2115039"/>
                  </a:lnTo>
                </a:path>
                <a:path w="5969000" h="3189604">
                  <a:moveTo>
                    <a:pt x="1027799" y="2115039"/>
                  </a:moveTo>
                  <a:lnTo>
                    <a:pt x="1157989" y="2113606"/>
                  </a:lnTo>
                </a:path>
                <a:path w="5969000" h="3189604">
                  <a:moveTo>
                    <a:pt x="1147979" y="952369"/>
                  </a:moveTo>
                  <a:lnTo>
                    <a:pt x="1047116" y="1038163"/>
                  </a:lnTo>
                </a:path>
                <a:path w="5969000" h="3189604">
                  <a:moveTo>
                    <a:pt x="1047116" y="1038163"/>
                  </a:moveTo>
                  <a:lnTo>
                    <a:pt x="1173004" y="1067483"/>
                  </a:lnTo>
                </a:path>
                <a:path w="5969000" h="3189604">
                  <a:moveTo>
                    <a:pt x="2001241" y="948067"/>
                  </a:moveTo>
                  <a:lnTo>
                    <a:pt x="1903979" y="1036027"/>
                  </a:lnTo>
                </a:path>
                <a:path w="5969000" h="3189604">
                  <a:moveTo>
                    <a:pt x="1903979" y="1036027"/>
                  </a:moveTo>
                  <a:lnTo>
                    <a:pt x="2029867" y="1061045"/>
                  </a:lnTo>
                </a:path>
                <a:path w="5969000" h="3189604">
                  <a:moveTo>
                    <a:pt x="2845869" y="944497"/>
                  </a:moveTo>
                  <a:lnTo>
                    <a:pt x="2755134" y="1038163"/>
                  </a:lnTo>
                </a:path>
                <a:path w="5969000" h="3189604">
                  <a:moveTo>
                    <a:pt x="2755134" y="1038163"/>
                  </a:moveTo>
                  <a:lnTo>
                    <a:pt x="2883041" y="1057476"/>
                  </a:lnTo>
                </a:path>
                <a:path w="5969000" h="3189604">
                  <a:moveTo>
                    <a:pt x="3409598" y="180835"/>
                  </a:moveTo>
                  <a:lnTo>
                    <a:pt x="0" y="1090365"/>
                  </a:lnTo>
                </a:path>
                <a:path w="5969000" h="3189604">
                  <a:moveTo>
                    <a:pt x="4262802" y="180835"/>
                  </a:moveTo>
                  <a:lnTo>
                    <a:pt x="852562" y="1090365"/>
                  </a:lnTo>
                </a:path>
                <a:path w="5969000" h="3189604">
                  <a:moveTo>
                    <a:pt x="5115420" y="180835"/>
                  </a:moveTo>
                  <a:lnTo>
                    <a:pt x="1703717" y="1090365"/>
                  </a:lnTo>
                </a:path>
                <a:path w="5969000" h="3189604">
                  <a:moveTo>
                    <a:pt x="5968624" y="180835"/>
                  </a:moveTo>
                  <a:lnTo>
                    <a:pt x="2557009" y="1090365"/>
                  </a:lnTo>
                </a:path>
                <a:path w="5969000" h="3189604">
                  <a:moveTo>
                    <a:pt x="0" y="0"/>
                  </a:moveTo>
                  <a:lnTo>
                    <a:pt x="0" y="83687"/>
                  </a:lnTo>
                </a:path>
                <a:path w="5969000" h="3189604">
                  <a:moveTo>
                    <a:pt x="0" y="137820"/>
                  </a:moveTo>
                  <a:lnTo>
                    <a:pt x="0" y="221508"/>
                  </a:lnTo>
                </a:path>
                <a:path w="5969000" h="3189604">
                  <a:moveTo>
                    <a:pt x="0" y="277982"/>
                  </a:moveTo>
                  <a:lnTo>
                    <a:pt x="0" y="361670"/>
                  </a:lnTo>
                </a:path>
                <a:path w="5969000" h="3189604">
                  <a:moveTo>
                    <a:pt x="0" y="416681"/>
                  </a:moveTo>
                  <a:lnTo>
                    <a:pt x="0" y="500369"/>
                  </a:lnTo>
                </a:path>
                <a:path w="5969000" h="3189604">
                  <a:moveTo>
                    <a:pt x="0" y="556843"/>
                  </a:moveTo>
                  <a:lnTo>
                    <a:pt x="0" y="640531"/>
                  </a:lnTo>
                </a:path>
                <a:path w="5969000" h="3189604">
                  <a:moveTo>
                    <a:pt x="0" y="694957"/>
                  </a:moveTo>
                  <a:lnTo>
                    <a:pt x="0" y="778615"/>
                  </a:lnTo>
                </a:path>
                <a:path w="5969000" h="3189604">
                  <a:moveTo>
                    <a:pt x="852562" y="0"/>
                  </a:moveTo>
                  <a:lnTo>
                    <a:pt x="852562" y="83687"/>
                  </a:lnTo>
                </a:path>
                <a:path w="5969000" h="3189604">
                  <a:moveTo>
                    <a:pt x="852562" y="137820"/>
                  </a:moveTo>
                  <a:lnTo>
                    <a:pt x="852562" y="221508"/>
                  </a:lnTo>
                </a:path>
                <a:path w="5969000" h="3189604">
                  <a:moveTo>
                    <a:pt x="852562" y="277982"/>
                  </a:moveTo>
                  <a:lnTo>
                    <a:pt x="852562" y="361670"/>
                  </a:lnTo>
                </a:path>
                <a:path w="5969000" h="3189604">
                  <a:moveTo>
                    <a:pt x="852562" y="416681"/>
                  </a:moveTo>
                  <a:lnTo>
                    <a:pt x="852562" y="500369"/>
                  </a:lnTo>
                </a:path>
                <a:path w="5969000" h="3189604">
                  <a:moveTo>
                    <a:pt x="852562" y="556843"/>
                  </a:moveTo>
                  <a:lnTo>
                    <a:pt x="852562" y="640531"/>
                  </a:lnTo>
                </a:path>
                <a:path w="5969000" h="3189604">
                  <a:moveTo>
                    <a:pt x="852562" y="694957"/>
                  </a:moveTo>
                  <a:lnTo>
                    <a:pt x="852562" y="778615"/>
                  </a:lnTo>
                </a:path>
                <a:path w="5969000" h="3189604">
                  <a:moveTo>
                    <a:pt x="1703717" y="0"/>
                  </a:moveTo>
                  <a:lnTo>
                    <a:pt x="1703717" y="83687"/>
                  </a:lnTo>
                </a:path>
                <a:path w="5969000" h="3189604">
                  <a:moveTo>
                    <a:pt x="1703717" y="137820"/>
                  </a:moveTo>
                  <a:lnTo>
                    <a:pt x="1703717" y="221508"/>
                  </a:lnTo>
                </a:path>
                <a:path w="5969000" h="3189604">
                  <a:moveTo>
                    <a:pt x="1703717" y="277982"/>
                  </a:moveTo>
                  <a:lnTo>
                    <a:pt x="1703717" y="361670"/>
                  </a:lnTo>
                </a:path>
                <a:path w="5969000" h="3189604">
                  <a:moveTo>
                    <a:pt x="1703717" y="416681"/>
                  </a:moveTo>
                  <a:lnTo>
                    <a:pt x="1703717" y="500369"/>
                  </a:lnTo>
                </a:path>
                <a:path w="5969000" h="3189604">
                  <a:moveTo>
                    <a:pt x="1703717" y="556843"/>
                  </a:moveTo>
                  <a:lnTo>
                    <a:pt x="1703717" y="640531"/>
                  </a:lnTo>
                </a:path>
                <a:path w="5969000" h="3189604">
                  <a:moveTo>
                    <a:pt x="1703717" y="694957"/>
                  </a:moveTo>
                  <a:lnTo>
                    <a:pt x="1703717" y="778615"/>
                  </a:lnTo>
                </a:path>
                <a:path w="5969000" h="3189604">
                  <a:moveTo>
                    <a:pt x="2557009" y="0"/>
                  </a:moveTo>
                  <a:lnTo>
                    <a:pt x="2557009" y="83687"/>
                  </a:lnTo>
                </a:path>
                <a:path w="5969000" h="3189604">
                  <a:moveTo>
                    <a:pt x="2557009" y="137821"/>
                  </a:moveTo>
                  <a:lnTo>
                    <a:pt x="2557009" y="221508"/>
                  </a:lnTo>
                </a:path>
                <a:path w="5969000" h="3189604">
                  <a:moveTo>
                    <a:pt x="2557009" y="277982"/>
                  </a:moveTo>
                  <a:lnTo>
                    <a:pt x="2557009" y="361670"/>
                  </a:lnTo>
                </a:path>
                <a:path w="5969000" h="3189604">
                  <a:moveTo>
                    <a:pt x="2557009" y="416681"/>
                  </a:moveTo>
                  <a:lnTo>
                    <a:pt x="2557009" y="500369"/>
                  </a:lnTo>
                </a:path>
                <a:path w="5969000" h="3189604">
                  <a:moveTo>
                    <a:pt x="2557009" y="556843"/>
                  </a:moveTo>
                  <a:lnTo>
                    <a:pt x="2557009" y="640531"/>
                  </a:lnTo>
                </a:path>
                <a:path w="5969000" h="3189604">
                  <a:moveTo>
                    <a:pt x="2557009" y="694957"/>
                  </a:moveTo>
                  <a:lnTo>
                    <a:pt x="2557009" y="778615"/>
                  </a:lnTo>
                </a:path>
              </a:pathLst>
            </a:custGeom>
            <a:ln w="13587">
              <a:solidFill>
                <a:srgbClr val="000000"/>
              </a:solidFill>
            </a:ln>
          </p:spPr>
          <p:txBody>
            <a:bodyPr wrap="square" lIns="0" tIns="0" rIns="0" bIns="0" rtlCol="0"/>
            <a:lstStyle/>
            <a:p>
              <a:endParaRPr/>
            </a:p>
          </p:txBody>
        </p:sp>
        <p:sp>
          <p:nvSpPr>
            <p:cNvPr id="5" name="object 5"/>
            <p:cNvSpPr/>
            <p:nvPr/>
          </p:nvSpPr>
          <p:spPr>
            <a:xfrm>
              <a:off x="2945842" y="2183589"/>
              <a:ext cx="415925" cy="417195"/>
            </a:xfrm>
            <a:custGeom>
              <a:avLst/>
              <a:gdLst/>
              <a:ahLst/>
              <a:cxnLst/>
              <a:rect l="l" t="t" r="r" b="b"/>
              <a:pathLst>
                <a:path w="415925" h="417194">
                  <a:moveTo>
                    <a:pt x="208136" y="0"/>
                  </a:moveTo>
                  <a:lnTo>
                    <a:pt x="159499" y="5559"/>
                  </a:lnTo>
                  <a:lnTo>
                    <a:pt x="116585" y="21360"/>
                  </a:lnTo>
                  <a:lnTo>
                    <a:pt x="77961" y="45062"/>
                  </a:lnTo>
                  <a:lnTo>
                    <a:pt x="46490" y="77835"/>
                  </a:lnTo>
                  <a:lnTo>
                    <a:pt x="21456" y="116460"/>
                  </a:lnTo>
                  <a:lnTo>
                    <a:pt x="5722" y="159474"/>
                  </a:lnTo>
                  <a:lnTo>
                    <a:pt x="0" y="208633"/>
                  </a:lnTo>
                  <a:lnTo>
                    <a:pt x="5722" y="257207"/>
                  </a:lnTo>
                  <a:lnTo>
                    <a:pt x="21456" y="300221"/>
                  </a:lnTo>
                  <a:lnTo>
                    <a:pt x="46490" y="338846"/>
                  </a:lnTo>
                  <a:lnTo>
                    <a:pt x="77961" y="370156"/>
                  </a:lnTo>
                  <a:lnTo>
                    <a:pt x="116585" y="395320"/>
                  </a:lnTo>
                  <a:lnTo>
                    <a:pt x="159499" y="411122"/>
                  </a:lnTo>
                  <a:lnTo>
                    <a:pt x="208136" y="416681"/>
                  </a:lnTo>
                  <a:lnTo>
                    <a:pt x="256056" y="411122"/>
                  </a:lnTo>
                  <a:lnTo>
                    <a:pt x="298983" y="395320"/>
                  </a:lnTo>
                  <a:lnTo>
                    <a:pt x="338321" y="370156"/>
                  </a:lnTo>
                  <a:lnTo>
                    <a:pt x="369054" y="338846"/>
                  </a:lnTo>
                  <a:lnTo>
                    <a:pt x="394109" y="300221"/>
                  </a:lnTo>
                  <a:lnTo>
                    <a:pt x="409826" y="257207"/>
                  </a:lnTo>
                  <a:lnTo>
                    <a:pt x="415563" y="208633"/>
                  </a:lnTo>
                  <a:lnTo>
                    <a:pt x="409826" y="159474"/>
                  </a:lnTo>
                  <a:lnTo>
                    <a:pt x="394109" y="116460"/>
                  </a:lnTo>
                  <a:lnTo>
                    <a:pt x="369054" y="77835"/>
                  </a:lnTo>
                  <a:lnTo>
                    <a:pt x="338321" y="45062"/>
                  </a:lnTo>
                  <a:lnTo>
                    <a:pt x="298983" y="21360"/>
                  </a:lnTo>
                  <a:lnTo>
                    <a:pt x="256056" y="5559"/>
                  </a:lnTo>
                  <a:lnTo>
                    <a:pt x="208136" y="0"/>
                  </a:lnTo>
                  <a:close/>
                </a:path>
              </a:pathLst>
            </a:custGeom>
            <a:solidFill>
              <a:srgbClr val="FFFFFF"/>
            </a:solidFill>
          </p:spPr>
          <p:txBody>
            <a:bodyPr wrap="square" lIns="0" tIns="0" rIns="0" bIns="0" rtlCol="0"/>
            <a:lstStyle/>
            <a:p>
              <a:endParaRPr/>
            </a:p>
          </p:txBody>
        </p:sp>
        <p:sp>
          <p:nvSpPr>
            <p:cNvPr id="6" name="object 6"/>
            <p:cNvSpPr/>
            <p:nvPr/>
          </p:nvSpPr>
          <p:spPr>
            <a:xfrm>
              <a:off x="2945842" y="2183589"/>
              <a:ext cx="415925" cy="417195"/>
            </a:xfrm>
            <a:custGeom>
              <a:avLst/>
              <a:gdLst/>
              <a:ahLst/>
              <a:cxnLst/>
              <a:rect l="l" t="t" r="r" b="b"/>
              <a:pathLst>
                <a:path w="415925" h="417194">
                  <a:moveTo>
                    <a:pt x="208136" y="0"/>
                  </a:moveTo>
                  <a:lnTo>
                    <a:pt x="256056" y="5559"/>
                  </a:lnTo>
                  <a:lnTo>
                    <a:pt x="298983" y="21360"/>
                  </a:lnTo>
                  <a:lnTo>
                    <a:pt x="338321" y="45062"/>
                  </a:lnTo>
                  <a:lnTo>
                    <a:pt x="369054" y="77835"/>
                  </a:lnTo>
                  <a:lnTo>
                    <a:pt x="394109" y="116460"/>
                  </a:lnTo>
                  <a:lnTo>
                    <a:pt x="409826" y="159474"/>
                  </a:lnTo>
                  <a:lnTo>
                    <a:pt x="415563" y="208633"/>
                  </a:lnTo>
                  <a:lnTo>
                    <a:pt x="409826" y="257207"/>
                  </a:lnTo>
                  <a:lnTo>
                    <a:pt x="394109" y="300221"/>
                  </a:lnTo>
                  <a:lnTo>
                    <a:pt x="369054" y="338846"/>
                  </a:lnTo>
                  <a:lnTo>
                    <a:pt x="338321" y="370156"/>
                  </a:lnTo>
                  <a:lnTo>
                    <a:pt x="298983" y="395320"/>
                  </a:lnTo>
                  <a:lnTo>
                    <a:pt x="256056" y="411122"/>
                  </a:lnTo>
                  <a:lnTo>
                    <a:pt x="208136" y="416681"/>
                  </a:lnTo>
                  <a:lnTo>
                    <a:pt x="159499" y="411122"/>
                  </a:lnTo>
                  <a:lnTo>
                    <a:pt x="116585" y="395320"/>
                  </a:lnTo>
                  <a:lnTo>
                    <a:pt x="77961" y="370156"/>
                  </a:lnTo>
                  <a:lnTo>
                    <a:pt x="46490" y="338846"/>
                  </a:lnTo>
                  <a:lnTo>
                    <a:pt x="21456" y="300221"/>
                  </a:lnTo>
                  <a:lnTo>
                    <a:pt x="5722" y="257207"/>
                  </a:lnTo>
                  <a:lnTo>
                    <a:pt x="0" y="208633"/>
                  </a:lnTo>
                  <a:lnTo>
                    <a:pt x="5722" y="159474"/>
                  </a:lnTo>
                  <a:lnTo>
                    <a:pt x="21456" y="116460"/>
                  </a:lnTo>
                  <a:lnTo>
                    <a:pt x="46490" y="77835"/>
                  </a:lnTo>
                  <a:lnTo>
                    <a:pt x="77961" y="45062"/>
                  </a:lnTo>
                  <a:lnTo>
                    <a:pt x="116585" y="21360"/>
                  </a:lnTo>
                  <a:lnTo>
                    <a:pt x="159499" y="5559"/>
                  </a:lnTo>
                  <a:lnTo>
                    <a:pt x="208136" y="0"/>
                  </a:lnTo>
                  <a:close/>
                </a:path>
              </a:pathLst>
            </a:custGeom>
            <a:ln w="4097">
              <a:solidFill>
                <a:srgbClr val="FFFFFF"/>
              </a:solidFill>
            </a:ln>
          </p:spPr>
          <p:txBody>
            <a:bodyPr wrap="square" lIns="0" tIns="0" rIns="0" bIns="0" rtlCol="0"/>
            <a:lstStyle/>
            <a:p>
              <a:endParaRPr/>
            </a:p>
          </p:txBody>
        </p:sp>
        <p:pic>
          <p:nvPicPr>
            <p:cNvPr id="7" name="object 7"/>
            <p:cNvPicPr/>
            <p:nvPr/>
          </p:nvPicPr>
          <p:blipFill>
            <a:blip r:embed="rId2" cstate="print"/>
            <a:stretch>
              <a:fillRect/>
            </a:stretch>
          </p:blipFill>
          <p:spPr>
            <a:xfrm>
              <a:off x="2928676" y="2166261"/>
              <a:ext cx="429133" cy="430560"/>
            </a:xfrm>
            <a:prstGeom prst="rect">
              <a:avLst/>
            </a:prstGeom>
          </p:spPr>
        </p:pic>
        <p:pic>
          <p:nvPicPr>
            <p:cNvPr id="8" name="object 8"/>
            <p:cNvPicPr/>
            <p:nvPr/>
          </p:nvPicPr>
          <p:blipFill>
            <a:blip r:embed="rId3" cstate="print"/>
            <a:stretch>
              <a:fillRect/>
            </a:stretch>
          </p:blipFill>
          <p:spPr>
            <a:xfrm>
              <a:off x="2928676" y="3217070"/>
              <a:ext cx="2991726" cy="2737721"/>
            </a:xfrm>
            <a:prstGeom prst="rect">
              <a:avLst/>
            </a:prstGeom>
          </p:spPr>
        </p:pic>
        <p:sp>
          <p:nvSpPr>
            <p:cNvPr id="9" name="object 9"/>
            <p:cNvSpPr/>
            <p:nvPr/>
          </p:nvSpPr>
          <p:spPr>
            <a:xfrm>
              <a:off x="3796993" y="2183589"/>
              <a:ext cx="417830" cy="417195"/>
            </a:xfrm>
            <a:custGeom>
              <a:avLst/>
              <a:gdLst/>
              <a:ahLst/>
              <a:cxnLst/>
              <a:rect l="l" t="t" r="r" b="b"/>
              <a:pathLst>
                <a:path w="417829" h="417194">
                  <a:moveTo>
                    <a:pt x="209569" y="0"/>
                  </a:moveTo>
                  <a:lnTo>
                    <a:pt x="160923" y="5559"/>
                  </a:lnTo>
                  <a:lnTo>
                    <a:pt x="116580" y="21360"/>
                  </a:lnTo>
                  <a:lnTo>
                    <a:pt x="77242" y="45062"/>
                  </a:lnTo>
                  <a:lnTo>
                    <a:pt x="46479" y="77835"/>
                  </a:lnTo>
                  <a:lnTo>
                    <a:pt x="21454" y="116460"/>
                  </a:lnTo>
                  <a:lnTo>
                    <a:pt x="5707" y="159474"/>
                  </a:lnTo>
                  <a:lnTo>
                    <a:pt x="0" y="208633"/>
                  </a:lnTo>
                  <a:lnTo>
                    <a:pt x="5707" y="257207"/>
                  </a:lnTo>
                  <a:lnTo>
                    <a:pt x="21454" y="300221"/>
                  </a:lnTo>
                  <a:lnTo>
                    <a:pt x="46479" y="338846"/>
                  </a:lnTo>
                  <a:lnTo>
                    <a:pt x="77242" y="370156"/>
                  </a:lnTo>
                  <a:lnTo>
                    <a:pt x="116580" y="395320"/>
                  </a:lnTo>
                  <a:lnTo>
                    <a:pt x="160923" y="411122"/>
                  </a:lnTo>
                  <a:lnTo>
                    <a:pt x="209569" y="416681"/>
                  </a:lnTo>
                  <a:lnTo>
                    <a:pt x="258185" y="411122"/>
                  </a:lnTo>
                  <a:lnTo>
                    <a:pt x="301094" y="395320"/>
                  </a:lnTo>
                  <a:lnTo>
                    <a:pt x="339730" y="370156"/>
                  </a:lnTo>
                  <a:lnTo>
                    <a:pt x="371194" y="338846"/>
                  </a:lnTo>
                  <a:lnTo>
                    <a:pt x="396249" y="300221"/>
                  </a:lnTo>
                  <a:lnTo>
                    <a:pt x="411967" y="257207"/>
                  </a:lnTo>
                  <a:lnTo>
                    <a:pt x="417704" y="208633"/>
                  </a:lnTo>
                  <a:lnTo>
                    <a:pt x="411967" y="159474"/>
                  </a:lnTo>
                  <a:lnTo>
                    <a:pt x="396249" y="116460"/>
                  </a:lnTo>
                  <a:lnTo>
                    <a:pt x="371194" y="77835"/>
                  </a:lnTo>
                  <a:lnTo>
                    <a:pt x="339730" y="45062"/>
                  </a:lnTo>
                  <a:lnTo>
                    <a:pt x="301094" y="21360"/>
                  </a:lnTo>
                  <a:lnTo>
                    <a:pt x="258185" y="5559"/>
                  </a:lnTo>
                  <a:lnTo>
                    <a:pt x="209569" y="0"/>
                  </a:lnTo>
                  <a:close/>
                </a:path>
              </a:pathLst>
            </a:custGeom>
            <a:solidFill>
              <a:srgbClr val="FFFFFF"/>
            </a:solidFill>
          </p:spPr>
          <p:txBody>
            <a:bodyPr wrap="square" lIns="0" tIns="0" rIns="0" bIns="0" rtlCol="0"/>
            <a:lstStyle/>
            <a:p>
              <a:endParaRPr/>
            </a:p>
          </p:txBody>
        </p:sp>
        <p:sp>
          <p:nvSpPr>
            <p:cNvPr id="10" name="object 10"/>
            <p:cNvSpPr/>
            <p:nvPr/>
          </p:nvSpPr>
          <p:spPr>
            <a:xfrm>
              <a:off x="3796993" y="2183589"/>
              <a:ext cx="417830" cy="417195"/>
            </a:xfrm>
            <a:custGeom>
              <a:avLst/>
              <a:gdLst/>
              <a:ahLst/>
              <a:cxnLst/>
              <a:rect l="l" t="t" r="r" b="b"/>
              <a:pathLst>
                <a:path w="417829" h="417194">
                  <a:moveTo>
                    <a:pt x="209569" y="0"/>
                  </a:moveTo>
                  <a:lnTo>
                    <a:pt x="258185" y="5559"/>
                  </a:lnTo>
                  <a:lnTo>
                    <a:pt x="301094" y="21360"/>
                  </a:lnTo>
                  <a:lnTo>
                    <a:pt x="339730" y="45062"/>
                  </a:lnTo>
                  <a:lnTo>
                    <a:pt x="371194" y="77835"/>
                  </a:lnTo>
                  <a:lnTo>
                    <a:pt x="396249" y="116460"/>
                  </a:lnTo>
                  <a:lnTo>
                    <a:pt x="411967" y="159474"/>
                  </a:lnTo>
                  <a:lnTo>
                    <a:pt x="417704" y="208633"/>
                  </a:lnTo>
                  <a:lnTo>
                    <a:pt x="411967" y="257207"/>
                  </a:lnTo>
                  <a:lnTo>
                    <a:pt x="396249" y="300221"/>
                  </a:lnTo>
                  <a:lnTo>
                    <a:pt x="371194" y="338846"/>
                  </a:lnTo>
                  <a:lnTo>
                    <a:pt x="339730" y="370156"/>
                  </a:lnTo>
                  <a:lnTo>
                    <a:pt x="301094" y="395320"/>
                  </a:lnTo>
                  <a:lnTo>
                    <a:pt x="258185" y="411122"/>
                  </a:lnTo>
                  <a:lnTo>
                    <a:pt x="209569" y="416681"/>
                  </a:lnTo>
                  <a:lnTo>
                    <a:pt x="160923" y="411122"/>
                  </a:lnTo>
                  <a:lnTo>
                    <a:pt x="116580" y="395320"/>
                  </a:lnTo>
                  <a:lnTo>
                    <a:pt x="77242" y="370156"/>
                  </a:lnTo>
                  <a:lnTo>
                    <a:pt x="46479" y="338846"/>
                  </a:lnTo>
                  <a:lnTo>
                    <a:pt x="21454" y="300221"/>
                  </a:lnTo>
                  <a:lnTo>
                    <a:pt x="5707" y="257207"/>
                  </a:lnTo>
                  <a:lnTo>
                    <a:pt x="0" y="208633"/>
                  </a:lnTo>
                  <a:lnTo>
                    <a:pt x="5707" y="159474"/>
                  </a:lnTo>
                  <a:lnTo>
                    <a:pt x="21454" y="116460"/>
                  </a:lnTo>
                  <a:lnTo>
                    <a:pt x="46479" y="77835"/>
                  </a:lnTo>
                  <a:lnTo>
                    <a:pt x="77242" y="45062"/>
                  </a:lnTo>
                  <a:lnTo>
                    <a:pt x="116580" y="21360"/>
                  </a:lnTo>
                  <a:lnTo>
                    <a:pt x="160923" y="5559"/>
                  </a:lnTo>
                  <a:lnTo>
                    <a:pt x="209569" y="0"/>
                  </a:lnTo>
                  <a:close/>
                </a:path>
              </a:pathLst>
            </a:custGeom>
            <a:ln w="4097">
              <a:solidFill>
                <a:srgbClr val="FFFFFF"/>
              </a:solidFill>
            </a:ln>
          </p:spPr>
          <p:txBody>
            <a:bodyPr wrap="square" lIns="0" tIns="0" rIns="0" bIns="0" rtlCol="0"/>
            <a:lstStyle/>
            <a:p>
              <a:endParaRPr/>
            </a:p>
          </p:txBody>
        </p:sp>
        <p:pic>
          <p:nvPicPr>
            <p:cNvPr id="11" name="object 11"/>
            <p:cNvPicPr/>
            <p:nvPr/>
          </p:nvPicPr>
          <p:blipFill>
            <a:blip r:embed="rId4" cstate="print"/>
            <a:stretch>
              <a:fillRect/>
            </a:stretch>
          </p:blipFill>
          <p:spPr>
            <a:xfrm>
              <a:off x="3779808" y="2166261"/>
              <a:ext cx="431293" cy="430560"/>
            </a:xfrm>
            <a:prstGeom prst="rect">
              <a:avLst/>
            </a:prstGeom>
          </p:spPr>
        </p:pic>
        <p:sp>
          <p:nvSpPr>
            <p:cNvPr id="12" name="object 12"/>
            <p:cNvSpPr/>
            <p:nvPr/>
          </p:nvSpPr>
          <p:spPr>
            <a:xfrm>
              <a:off x="4649553" y="2183589"/>
              <a:ext cx="417830" cy="417195"/>
            </a:xfrm>
            <a:custGeom>
              <a:avLst/>
              <a:gdLst/>
              <a:ahLst/>
              <a:cxnLst/>
              <a:rect l="l" t="t" r="r" b="b"/>
              <a:pathLst>
                <a:path w="417829" h="417194">
                  <a:moveTo>
                    <a:pt x="208134" y="0"/>
                  </a:moveTo>
                  <a:lnTo>
                    <a:pt x="159489" y="5559"/>
                  </a:lnTo>
                  <a:lnTo>
                    <a:pt x="116580" y="21360"/>
                  </a:lnTo>
                  <a:lnTo>
                    <a:pt x="77973" y="45062"/>
                  </a:lnTo>
                  <a:lnTo>
                    <a:pt x="47211" y="77835"/>
                  </a:lnTo>
                  <a:lnTo>
                    <a:pt x="21454" y="116460"/>
                  </a:lnTo>
                  <a:lnTo>
                    <a:pt x="6439" y="159474"/>
                  </a:lnTo>
                  <a:lnTo>
                    <a:pt x="0" y="208633"/>
                  </a:lnTo>
                  <a:lnTo>
                    <a:pt x="6439" y="257207"/>
                  </a:lnTo>
                  <a:lnTo>
                    <a:pt x="21454" y="300221"/>
                  </a:lnTo>
                  <a:lnTo>
                    <a:pt x="47211" y="338846"/>
                  </a:lnTo>
                  <a:lnTo>
                    <a:pt x="77973" y="370156"/>
                  </a:lnTo>
                  <a:lnTo>
                    <a:pt x="116580" y="395320"/>
                  </a:lnTo>
                  <a:lnTo>
                    <a:pt x="159489" y="411122"/>
                  </a:lnTo>
                  <a:lnTo>
                    <a:pt x="208134" y="416681"/>
                  </a:lnTo>
                  <a:lnTo>
                    <a:pt x="256780" y="411122"/>
                  </a:lnTo>
                  <a:lnTo>
                    <a:pt x="301123" y="395320"/>
                  </a:lnTo>
                  <a:lnTo>
                    <a:pt x="340462" y="370156"/>
                  </a:lnTo>
                  <a:lnTo>
                    <a:pt x="371224" y="338846"/>
                  </a:lnTo>
                  <a:lnTo>
                    <a:pt x="396951" y="300221"/>
                  </a:lnTo>
                  <a:lnTo>
                    <a:pt x="411996" y="257207"/>
                  </a:lnTo>
                  <a:lnTo>
                    <a:pt x="417704" y="208633"/>
                  </a:lnTo>
                  <a:lnTo>
                    <a:pt x="411996" y="159474"/>
                  </a:lnTo>
                  <a:lnTo>
                    <a:pt x="396951" y="116460"/>
                  </a:lnTo>
                  <a:lnTo>
                    <a:pt x="371224" y="77835"/>
                  </a:lnTo>
                  <a:lnTo>
                    <a:pt x="340461" y="45062"/>
                  </a:lnTo>
                  <a:lnTo>
                    <a:pt x="301123" y="21360"/>
                  </a:lnTo>
                  <a:lnTo>
                    <a:pt x="256780" y="5559"/>
                  </a:lnTo>
                  <a:lnTo>
                    <a:pt x="208134" y="0"/>
                  </a:lnTo>
                  <a:close/>
                </a:path>
              </a:pathLst>
            </a:custGeom>
            <a:solidFill>
              <a:srgbClr val="FFFFFF"/>
            </a:solidFill>
          </p:spPr>
          <p:txBody>
            <a:bodyPr wrap="square" lIns="0" tIns="0" rIns="0" bIns="0" rtlCol="0"/>
            <a:lstStyle/>
            <a:p>
              <a:endParaRPr/>
            </a:p>
          </p:txBody>
        </p:sp>
        <p:sp>
          <p:nvSpPr>
            <p:cNvPr id="13" name="object 13"/>
            <p:cNvSpPr/>
            <p:nvPr/>
          </p:nvSpPr>
          <p:spPr>
            <a:xfrm>
              <a:off x="4649553" y="2183589"/>
              <a:ext cx="417830" cy="417195"/>
            </a:xfrm>
            <a:custGeom>
              <a:avLst/>
              <a:gdLst/>
              <a:ahLst/>
              <a:cxnLst/>
              <a:rect l="l" t="t" r="r" b="b"/>
              <a:pathLst>
                <a:path w="417829" h="417194">
                  <a:moveTo>
                    <a:pt x="208134" y="0"/>
                  </a:moveTo>
                  <a:lnTo>
                    <a:pt x="256780" y="5559"/>
                  </a:lnTo>
                  <a:lnTo>
                    <a:pt x="301123" y="21360"/>
                  </a:lnTo>
                  <a:lnTo>
                    <a:pt x="340461" y="45062"/>
                  </a:lnTo>
                  <a:lnTo>
                    <a:pt x="371224" y="77835"/>
                  </a:lnTo>
                  <a:lnTo>
                    <a:pt x="396951" y="116460"/>
                  </a:lnTo>
                  <a:lnTo>
                    <a:pt x="411996" y="159474"/>
                  </a:lnTo>
                  <a:lnTo>
                    <a:pt x="417704" y="208633"/>
                  </a:lnTo>
                  <a:lnTo>
                    <a:pt x="411996" y="257207"/>
                  </a:lnTo>
                  <a:lnTo>
                    <a:pt x="396951" y="300221"/>
                  </a:lnTo>
                  <a:lnTo>
                    <a:pt x="371224" y="338846"/>
                  </a:lnTo>
                  <a:lnTo>
                    <a:pt x="340462" y="370156"/>
                  </a:lnTo>
                  <a:lnTo>
                    <a:pt x="301123" y="395320"/>
                  </a:lnTo>
                  <a:lnTo>
                    <a:pt x="256780" y="411122"/>
                  </a:lnTo>
                  <a:lnTo>
                    <a:pt x="208134" y="416681"/>
                  </a:lnTo>
                  <a:lnTo>
                    <a:pt x="159489" y="411122"/>
                  </a:lnTo>
                  <a:lnTo>
                    <a:pt x="116580" y="395320"/>
                  </a:lnTo>
                  <a:lnTo>
                    <a:pt x="77973" y="370156"/>
                  </a:lnTo>
                  <a:lnTo>
                    <a:pt x="47211" y="338846"/>
                  </a:lnTo>
                  <a:lnTo>
                    <a:pt x="21454" y="300221"/>
                  </a:lnTo>
                  <a:lnTo>
                    <a:pt x="6439" y="257207"/>
                  </a:lnTo>
                  <a:lnTo>
                    <a:pt x="0" y="208633"/>
                  </a:lnTo>
                  <a:lnTo>
                    <a:pt x="6439" y="159474"/>
                  </a:lnTo>
                  <a:lnTo>
                    <a:pt x="21454" y="116460"/>
                  </a:lnTo>
                  <a:lnTo>
                    <a:pt x="47211" y="77835"/>
                  </a:lnTo>
                  <a:lnTo>
                    <a:pt x="77973" y="45062"/>
                  </a:lnTo>
                  <a:lnTo>
                    <a:pt x="116580" y="21360"/>
                  </a:lnTo>
                  <a:lnTo>
                    <a:pt x="159489" y="5559"/>
                  </a:lnTo>
                  <a:lnTo>
                    <a:pt x="208134" y="0"/>
                  </a:lnTo>
                  <a:close/>
                </a:path>
              </a:pathLst>
            </a:custGeom>
            <a:ln w="4097">
              <a:solidFill>
                <a:srgbClr val="FFFFFF"/>
              </a:solidFill>
            </a:ln>
          </p:spPr>
          <p:txBody>
            <a:bodyPr wrap="square" lIns="0" tIns="0" rIns="0" bIns="0" rtlCol="0"/>
            <a:lstStyle/>
            <a:p>
              <a:endParaRPr/>
            </a:p>
          </p:txBody>
        </p:sp>
        <p:pic>
          <p:nvPicPr>
            <p:cNvPr id="14" name="object 14"/>
            <p:cNvPicPr/>
            <p:nvPr/>
          </p:nvPicPr>
          <p:blipFill>
            <a:blip r:embed="rId5" cstate="print"/>
            <a:stretch>
              <a:fillRect/>
            </a:stretch>
          </p:blipFill>
          <p:spPr>
            <a:xfrm>
              <a:off x="4632397" y="2166261"/>
              <a:ext cx="431293" cy="430560"/>
            </a:xfrm>
            <a:prstGeom prst="rect">
              <a:avLst/>
            </a:prstGeom>
          </p:spPr>
        </p:pic>
        <p:sp>
          <p:nvSpPr>
            <p:cNvPr id="15" name="object 15"/>
            <p:cNvSpPr/>
            <p:nvPr/>
          </p:nvSpPr>
          <p:spPr>
            <a:xfrm>
              <a:off x="5502845" y="2183589"/>
              <a:ext cx="415925" cy="417195"/>
            </a:xfrm>
            <a:custGeom>
              <a:avLst/>
              <a:gdLst/>
              <a:ahLst/>
              <a:cxnLst/>
              <a:rect l="l" t="t" r="r" b="b"/>
              <a:pathLst>
                <a:path w="415925" h="417194">
                  <a:moveTo>
                    <a:pt x="208134" y="0"/>
                  </a:moveTo>
                  <a:lnTo>
                    <a:pt x="159489" y="5559"/>
                  </a:lnTo>
                  <a:lnTo>
                    <a:pt x="116580" y="21360"/>
                  </a:lnTo>
                  <a:lnTo>
                    <a:pt x="77973" y="45062"/>
                  </a:lnTo>
                  <a:lnTo>
                    <a:pt x="46479" y="77835"/>
                  </a:lnTo>
                  <a:lnTo>
                    <a:pt x="21454" y="116460"/>
                  </a:lnTo>
                  <a:lnTo>
                    <a:pt x="5707" y="159474"/>
                  </a:lnTo>
                  <a:lnTo>
                    <a:pt x="0" y="208633"/>
                  </a:lnTo>
                  <a:lnTo>
                    <a:pt x="5707" y="257207"/>
                  </a:lnTo>
                  <a:lnTo>
                    <a:pt x="21454" y="300221"/>
                  </a:lnTo>
                  <a:lnTo>
                    <a:pt x="46479" y="338846"/>
                  </a:lnTo>
                  <a:lnTo>
                    <a:pt x="77973" y="370156"/>
                  </a:lnTo>
                  <a:lnTo>
                    <a:pt x="116580" y="395320"/>
                  </a:lnTo>
                  <a:lnTo>
                    <a:pt x="159489" y="411122"/>
                  </a:lnTo>
                  <a:lnTo>
                    <a:pt x="208134" y="416681"/>
                  </a:lnTo>
                  <a:lnTo>
                    <a:pt x="256780" y="411122"/>
                  </a:lnTo>
                  <a:lnTo>
                    <a:pt x="298957" y="395320"/>
                  </a:lnTo>
                  <a:lnTo>
                    <a:pt x="338296" y="370156"/>
                  </a:lnTo>
                  <a:lnTo>
                    <a:pt x="368970" y="338846"/>
                  </a:lnTo>
                  <a:lnTo>
                    <a:pt x="394142" y="300221"/>
                  </a:lnTo>
                  <a:lnTo>
                    <a:pt x="409947" y="257207"/>
                  </a:lnTo>
                  <a:lnTo>
                    <a:pt x="415508" y="208633"/>
                  </a:lnTo>
                  <a:lnTo>
                    <a:pt x="409947" y="159474"/>
                  </a:lnTo>
                  <a:lnTo>
                    <a:pt x="394142" y="116460"/>
                  </a:lnTo>
                  <a:lnTo>
                    <a:pt x="368970" y="77835"/>
                  </a:lnTo>
                  <a:lnTo>
                    <a:pt x="338296" y="45062"/>
                  </a:lnTo>
                  <a:lnTo>
                    <a:pt x="298957" y="21360"/>
                  </a:lnTo>
                  <a:lnTo>
                    <a:pt x="256780" y="5559"/>
                  </a:lnTo>
                  <a:lnTo>
                    <a:pt x="208134" y="0"/>
                  </a:lnTo>
                  <a:close/>
                </a:path>
              </a:pathLst>
            </a:custGeom>
            <a:solidFill>
              <a:srgbClr val="FFFFFF"/>
            </a:solidFill>
          </p:spPr>
          <p:txBody>
            <a:bodyPr wrap="square" lIns="0" tIns="0" rIns="0" bIns="0" rtlCol="0"/>
            <a:lstStyle/>
            <a:p>
              <a:endParaRPr/>
            </a:p>
          </p:txBody>
        </p:sp>
        <p:sp>
          <p:nvSpPr>
            <p:cNvPr id="16" name="object 16"/>
            <p:cNvSpPr/>
            <p:nvPr/>
          </p:nvSpPr>
          <p:spPr>
            <a:xfrm>
              <a:off x="5502845" y="2183589"/>
              <a:ext cx="415925" cy="417195"/>
            </a:xfrm>
            <a:custGeom>
              <a:avLst/>
              <a:gdLst/>
              <a:ahLst/>
              <a:cxnLst/>
              <a:rect l="l" t="t" r="r" b="b"/>
              <a:pathLst>
                <a:path w="415925" h="417194">
                  <a:moveTo>
                    <a:pt x="208134" y="0"/>
                  </a:moveTo>
                  <a:lnTo>
                    <a:pt x="256780" y="5559"/>
                  </a:lnTo>
                  <a:lnTo>
                    <a:pt x="298957" y="21360"/>
                  </a:lnTo>
                  <a:lnTo>
                    <a:pt x="338296" y="45062"/>
                  </a:lnTo>
                  <a:lnTo>
                    <a:pt x="368970" y="77835"/>
                  </a:lnTo>
                  <a:lnTo>
                    <a:pt x="394142" y="116460"/>
                  </a:lnTo>
                  <a:lnTo>
                    <a:pt x="409947" y="159474"/>
                  </a:lnTo>
                  <a:lnTo>
                    <a:pt x="415508" y="208633"/>
                  </a:lnTo>
                  <a:lnTo>
                    <a:pt x="409947" y="257207"/>
                  </a:lnTo>
                  <a:lnTo>
                    <a:pt x="394142" y="300221"/>
                  </a:lnTo>
                  <a:lnTo>
                    <a:pt x="368970" y="338846"/>
                  </a:lnTo>
                  <a:lnTo>
                    <a:pt x="338296" y="370156"/>
                  </a:lnTo>
                  <a:lnTo>
                    <a:pt x="298957" y="395320"/>
                  </a:lnTo>
                  <a:lnTo>
                    <a:pt x="256780" y="411122"/>
                  </a:lnTo>
                  <a:lnTo>
                    <a:pt x="208134" y="416681"/>
                  </a:lnTo>
                  <a:lnTo>
                    <a:pt x="159489" y="411122"/>
                  </a:lnTo>
                  <a:lnTo>
                    <a:pt x="116580" y="395320"/>
                  </a:lnTo>
                  <a:lnTo>
                    <a:pt x="77973" y="370156"/>
                  </a:lnTo>
                  <a:lnTo>
                    <a:pt x="46479" y="338846"/>
                  </a:lnTo>
                  <a:lnTo>
                    <a:pt x="21454" y="300221"/>
                  </a:lnTo>
                  <a:lnTo>
                    <a:pt x="5707" y="257207"/>
                  </a:lnTo>
                  <a:lnTo>
                    <a:pt x="0" y="208633"/>
                  </a:lnTo>
                  <a:lnTo>
                    <a:pt x="5707" y="159474"/>
                  </a:lnTo>
                  <a:lnTo>
                    <a:pt x="21454" y="116460"/>
                  </a:lnTo>
                  <a:lnTo>
                    <a:pt x="46479" y="77835"/>
                  </a:lnTo>
                  <a:lnTo>
                    <a:pt x="77973" y="45062"/>
                  </a:lnTo>
                  <a:lnTo>
                    <a:pt x="116580" y="21360"/>
                  </a:lnTo>
                  <a:lnTo>
                    <a:pt x="159489" y="5559"/>
                  </a:lnTo>
                  <a:lnTo>
                    <a:pt x="208134" y="0"/>
                  </a:lnTo>
                  <a:close/>
                </a:path>
              </a:pathLst>
            </a:custGeom>
            <a:ln w="4097">
              <a:solidFill>
                <a:srgbClr val="FFFFFF"/>
              </a:solidFill>
            </a:ln>
          </p:spPr>
          <p:txBody>
            <a:bodyPr wrap="square" lIns="0" tIns="0" rIns="0" bIns="0" rtlCol="0"/>
            <a:lstStyle/>
            <a:p>
              <a:endParaRPr/>
            </a:p>
          </p:txBody>
        </p:sp>
        <p:pic>
          <p:nvPicPr>
            <p:cNvPr id="17" name="object 17"/>
            <p:cNvPicPr/>
            <p:nvPr/>
          </p:nvPicPr>
          <p:blipFill>
            <a:blip r:embed="rId6" cstate="print"/>
            <a:stretch>
              <a:fillRect/>
            </a:stretch>
          </p:blipFill>
          <p:spPr>
            <a:xfrm>
              <a:off x="5485688" y="2166261"/>
              <a:ext cx="429215" cy="430560"/>
            </a:xfrm>
            <a:prstGeom prst="rect">
              <a:avLst/>
            </a:prstGeom>
          </p:spPr>
        </p:pic>
        <p:sp>
          <p:nvSpPr>
            <p:cNvPr id="18" name="object 18"/>
            <p:cNvSpPr/>
            <p:nvPr/>
          </p:nvSpPr>
          <p:spPr>
            <a:xfrm>
              <a:off x="6356224" y="2183589"/>
              <a:ext cx="415925" cy="417195"/>
            </a:xfrm>
            <a:custGeom>
              <a:avLst/>
              <a:gdLst/>
              <a:ahLst/>
              <a:cxnLst/>
              <a:rect l="l" t="t" r="r" b="b"/>
              <a:pathLst>
                <a:path w="415925" h="417194">
                  <a:moveTo>
                    <a:pt x="207227" y="0"/>
                  </a:moveTo>
                  <a:lnTo>
                    <a:pt x="158640" y="5559"/>
                  </a:lnTo>
                  <a:lnTo>
                    <a:pt x="116492" y="21360"/>
                  </a:lnTo>
                  <a:lnTo>
                    <a:pt x="77271" y="45062"/>
                  </a:lnTo>
                  <a:lnTo>
                    <a:pt x="46538" y="77835"/>
                  </a:lnTo>
                  <a:lnTo>
                    <a:pt x="20781" y="116460"/>
                  </a:lnTo>
                  <a:lnTo>
                    <a:pt x="5561" y="159474"/>
                  </a:lnTo>
                  <a:lnTo>
                    <a:pt x="0" y="208633"/>
                  </a:lnTo>
                  <a:lnTo>
                    <a:pt x="5561" y="257207"/>
                  </a:lnTo>
                  <a:lnTo>
                    <a:pt x="20781" y="300221"/>
                  </a:lnTo>
                  <a:lnTo>
                    <a:pt x="46538" y="338846"/>
                  </a:lnTo>
                  <a:lnTo>
                    <a:pt x="77271" y="370156"/>
                  </a:lnTo>
                  <a:lnTo>
                    <a:pt x="116492" y="395320"/>
                  </a:lnTo>
                  <a:lnTo>
                    <a:pt x="158640" y="411122"/>
                  </a:lnTo>
                  <a:lnTo>
                    <a:pt x="207227" y="416681"/>
                  </a:lnTo>
                  <a:lnTo>
                    <a:pt x="256107" y="411122"/>
                  </a:lnTo>
                  <a:lnTo>
                    <a:pt x="298840" y="395320"/>
                  </a:lnTo>
                  <a:lnTo>
                    <a:pt x="337476" y="370156"/>
                  </a:lnTo>
                  <a:lnTo>
                    <a:pt x="369087" y="338846"/>
                  </a:lnTo>
                  <a:lnTo>
                    <a:pt x="393966" y="300221"/>
                  </a:lnTo>
                  <a:lnTo>
                    <a:pt x="409772" y="257207"/>
                  </a:lnTo>
                  <a:lnTo>
                    <a:pt x="415333" y="208633"/>
                  </a:lnTo>
                  <a:lnTo>
                    <a:pt x="409771" y="159474"/>
                  </a:lnTo>
                  <a:lnTo>
                    <a:pt x="393966" y="116460"/>
                  </a:lnTo>
                  <a:lnTo>
                    <a:pt x="369087" y="77835"/>
                  </a:lnTo>
                  <a:lnTo>
                    <a:pt x="337476" y="45062"/>
                  </a:lnTo>
                  <a:lnTo>
                    <a:pt x="298840" y="21360"/>
                  </a:lnTo>
                  <a:lnTo>
                    <a:pt x="256107" y="5559"/>
                  </a:lnTo>
                  <a:lnTo>
                    <a:pt x="207227" y="0"/>
                  </a:lnTo>
                  <a:close/>
                </a:path>
              </a:pathLst>
            </a:custGeom>
            <a:solidFill>
              <a:srgbClr val="FFFFFF"/>
            </a:solidFill>
          </p:spPr>
          <p:txBody>
            <a:bodyPr wrap="square" lIns="0" tIns="0" rIns="0" bIns="0" rtlCol="0"/>
            <a:lstStyle/>
            <a:p>
              <a:endParaRPr/>
            </a:p>
          </p:txBody>
        </p:sp>
        <p:sp>
          <p:nvSpPr>
            <p:cNvPr id="19" name="object 19"/>
            <p:cNvSpPr/>
            <p:nvPr/>
          </p:nvSpPr>
          <p:spPr>
            <a:xfrm>
              <a:off x="6356224" y="2183589"/>
              <a:ext cx="415925" cy="417195"/>
            </a:xfrm>
            <a:custGeom>
              <a:avLst/>
              <a:gdLst/>
              <a:ahLst/>
              <a:cxnLst/>
              <a:rect l="l" t="t" r="r" b="b"/>
              <a:pathLst>
                <a:path w="415925" h="417194">
                  <a:moveTo>
                    <a:pt x="207227" y="0"/>
                  </a:moveTo>
                  <a:lnTo>
                    <a:pt x="256107" y="5559"/>
                  </a:lnTo>
                  <a:lnTo>
                    <a:pt x="298840" y="21360"/>
                  </a:lnTo>
                  <a:lnTo>
                    <a:pt x="337476" y="45062"/>
                  </a:lnTo>
                  <a:lnTo>
                    <a:pt x="369087" y="77835"/>
                  </a:lnTo>
                  <a:lnTo>
                    <a:pt x="393966" y="116460"/>
                  </a:lnTo>
                  <a:lnTo>
                    <a:pt x="409771" y="159474"/>
                  </a:lnTo>
                  <a:lnTo>
                    <a:pt x="415333" y="208633"/>
                  </a:lnTo>
                  <a:lnTo>
                    <a:pt x="409772" y="257207"/>
                  </a:lnTo>
                  <a:lnTo>
                    <a:pt x="393966" y="300221"/>
                  </a:lnTo>
                  <a:lnTo>
                    <a:pt x="369087" y="338846"/>
                  </a:lnTo>
                  <a:lnTo>
                    <a:pt x="337476" y="370156"/>
                  </a:lnTo>
                  <a:lnTo>
                    <a:pt x="298840" y="395320"/>
                  </a:lnTo>
                  <a:lnTo>
                    <a:pt x="256107" y="411122"/>
                  </a:lnTo>
                  <a:lnTo>
                    <a:pt x="207227" y="416681"/>
                  </a:lnTo>
                  <a:lnTo>
                    <a:pt x="158640" y="411122"/>
                  </a:lnTo>
                  <a:lnTo>
                    <a:pt x="116492" y="395320"/>
                  </a:lnTo>
                  <a:lnTo>
                    <a:pt x="77271" y="370156"/>
                  </a:lnTo>
                  <a:lnTo>
                    <a:pt x="46538" y="338846"/>
                  </a:lnTo>
                  <a:lnTo>
                    <a:pt x="20781" y="300221"/>
                  </a:lnTo>
                  <a:lnTo>
                    <a:pt x="5561" y="257207"/>
                  </a:lnTo>
                  <a:lnTo>
                    <a:pt x="0" y="208633"/>
                  </a:lnTo>
                  <a:lnTo>
                    <a:pt x="5561" y="159474"/>
                  </a:lnTo>
                  <a:lnTo>
                    <a:pt x="20781" y="116460"/>
                  </a:lnTo>
                  <a:lnTo>
                    <a:pt x="46538" y="77835"/>
                  </a:lnTo>
                  <a:lnTo>
                    <a:pt x="77271" y="45062"/>
                  </a:lnTo>
                  <a:lnTo>
                    <a:pt x="116492" y="21360"/>
                  </a:lnTo>
                  <a:lnTo>
                    <a:pt x="158640" y="5559"/>
                  </a:lnTo>
                  <a:lnTo>
                    <a:pt x="207227" y="0"/>
                  </a:lnTo>
                  <a:close/>
                </a:path>
              </a:pathLst>
            </a:custGeom>
            <a:ln w="4097">
              <a:solidFill>
                <a:srgbClr val="FFFFFF"/>
              </a:solidFill>
            </a:ln>
          </p:spPr>
          <p:txBody>
            <a:bodyPr wrap="square" lIns="0" tIns="0" rIns="0" bIns="0" rtlCol="0"/>
            <a:lstStyle/>
            <a:p>
              <a:endParaRPr/>
            </a:p>
          </p:txBody>
        </p:sp>
        <p:pic>
          <p:nvPicPr>
            <p:cNvPr id="20" name="object 20"/>
            <p:cNvPicPr/>
            <p:nvPr/>
          </p:nvPicPr>
          <p:blipFill>
            <a:blip r:embed="rId7" cstate="print"/>
            <a:stretch>
              <a:fillRect/>
            </a:stretch>
          </p:blipFill>
          <p:spPr>
            <a:xfrm>
              <a:off x="6338892" y="2166262"/>
              <a:ext cx="429215" cy="430560"/>
            </a:xfrm>
            <a:prstGeom prst="rect">
              <a:avLst/>
            </a:prstGeom>
          </p:spPr>
        </p:pic>
        <p:sp>
          <p:nvSpPr>
            <p:cNvPr id="21" name="object 21"/>
            <p:cNvSpPr/>
            <p:nvPr/>
          </p:nvSpPr>
          <p:spPr>
            <a:xfrm>
              <a:off x="7208843" y="2183589"/>
              <a:ext cx="416559" cy="417195"/>
            </a:xfrm>
            <a:custGeom>
              <a:avLst/>
              <a:gdLst/>
              <a:ahLst/>
              <a:cxnLst/>
              <a:rect l="l" t="t" r="r" b="b"/>
              <a:pathLst>
                <a:path w="416559" h="417194">
                  <a:moveTo>
                    <a:pt x="208105" y="0"/>
                  </a:moveTo>
                  <a:lnTo>
                    <a:pt x="159225" y="5559"/>
                  </a:lnTo>
                  <a:lnTo>
                    <a:pt x="116492" y="21360"/>
                  </a:lnTo>
                  <a:lnTo>
                    <a:pt x="77856" y="45062"/>
                  </a:lnTo>
                  <a:lnTo>
                    <a:pt x="46245" y="77835"/>
                  </a:lnTo>
                  <a:lnTo>
                    <a:pt x="21366" y="116460"/>
                  </a:lnTo>
                  <a:lnTo>
                    <a:pt x="5561" y="159474"/>
                  </a:lnTo>
                  <a:lnTo>
                    <a:pt x="0" y="208633"/>
                  </a:lnTo>
                  <a:lnTo>
                    <a:pt x="5561" y="257207"/>
                  </a:lnTo>
                  <a:lnTo>
                    <a:pt x="21366" y="300221"/>
                  </a:lnTo>
                  <a:lnTo>
                    <a:pt x="46245" y="338846"/>
                  </a:lnTo>
                  <a:lnTo>
                    <a:pt x="77856" y="370156"/>
                  </a:lnTo>
                  <a:lnTo>
                    <a:pt x="116492" y="395320"/>
                  </a:lnTo>
                  <a:lnTo>
                    <a:pt x="159225" y="411122"/>
                  </a:lnTo>
                  <a:lnTo>
                    <a:pt x="208105" y="416681"/>
                  </a:lnTo>
                  <a:lnTo>
                    <a:pt x="256692" y="411122"/>
                  </a:lnTo>
                  <a:lnTo>
                    <a:pt x="299426" y="395320"/>
                  </a:lnTo>
                  <a:lnTo>
                    <a:pt x="338061" y="370156"/>
                  </a:lnTo>
                  <a:lnTo>
                    <a:pt x="368794" y="338846"/>
                  </a:lnTo>
                  <a:lnTo>
                    <a:pt x="394551" y="300221"/>
                  </a:lnTo>
                  <a:lnTo>
                    <a:pt x="409772" y="257207"/>
                  </a:lnTo>
                  <a:lnTo>
                    <a:pt x="416211" y="208633"/>
                  </a:lnTo>
                  <a:lnTo>
                    <a:pt x="409771" y="159474"/>
                  </a:lnTo>
                  <a:lnTo>
                    <a:pt x="394551" y="116460"/>
                  </a:lnTo>
                  <a:lnTo>
                    <a:pt x="368794" y="77835"/>
                  </a:lnTo>
                  <a:lnTo>
                    <a:pt x="338061" y="45062"/>
                  </a:lnTo>
                  <a:lnTo>
                    <a:pt x="299426" y="21360"/>
                  </a:lnTo>
                  <a:lnTo>
                    <a:pt x="256692" y="5559"/>
                  </a:lnTo>
                  <a:lnTo>
                    <a:pt x="208105" y="0"/>
                  </a:lnTo>
                  <a:close/>
                </a:path>
              </a:pathLst>
            </a:custGeom>
            <a:solidFill>
              <a:srgbClr val="FFFFFF"/>
            </a:solidFill>
          </p:spPr>
          <p:txBody>
            <a:bodyPr wrap="square" lIns="0" tIns="0" rIns="0" bIns="0" rtlCol="0"/>
            <a:lstStyle/>
            <a:p>
              <a:endParaRPr/>
            </a:p>
          </p:txBody>
        </p:sp>
        <p:sp>
          <p:nvSpPr>
            <p:cNvPr id="22" name="object 22"/>
            <p:cNvSpPr/>
            <p:nvPr/>
          </p:nvSpPr>
          <p:spPr>
            <a:xfrm>
              <a:off x="7208843" y="2183589"/>
              <a:ext cx="416559" cy="417195"/>
            </a:xfrm>
            <a:custGeom>
              <a:avLst/>
              <a:gdLst/>
              <a:ahLst/>
              <a:cxnLst/>
              <a:rect l="l" t="t" r="r" b="b"/>
              <a:pathLst>
                <a:path w="416559" h="417194">
                  <a:moveTo>
                    <a:pt x="208105" y="0"/>
                  </a:moveTo>
                  <a:lnTo>
                    <a:pt x="256692" y="5559"/>
                  </a:lnTo>
                  <a:lnTo>
                    <a:pt x="299426" y="21360"/>
                  </a:lnTo>
                  <a:lnTo>
                    <a:pt x="338061" y="45062"/>
                  </a:lnTo>
                  <a:lnTo>
                    <a:pt x="368794" y="77835"/>
                  </a:lnTo>
                  <a:lnTo>
                    <a:pt x="394551" y="116460"/>
                  </a:lnTo>
                  <a:lnTo>
                    <a:pt x="409771" y="159474"/>
                  </a:lnTo>
                  <a:lnTo>
                    <a:pt x="416211" y="208633"/>
                  </a:lnTo>
                  <a:lnTo>
                    <a:pt x="409772" y="257207"/>
                  </a:lnTo>
                  <a:lnTo>
                    <a:pt x="394551" y="300221"/>
                  </a:lnTo>
                  <a:lnTo>
                    <a:pt x="368794" y="338846"/>
                  </a:lnTo>
                  <a:lnTo>
                    <a:pt x="338061" y="370156"/>
                  </a:lnTo>
                  <a:lnTo>
                    <a:pt x="299426" y="395320"/>
                  </a:lnTo>
                  <a:lnTo>
                    <a:pt x="256692" y="411122"/>
                  </a:lnTo>
                  <a:lnTo>
                    <a:pt x="208105" y="416681"/>
                  </a:lnTo>
                  <a:lnTo>
                    <a:pt x="159225" y="411122"/>
                  </a:lnTo>
                  <a:lnTo>
                    <a:pt x="116492" y="395320"/>
                  </a:lnTo>
                  <a:lnTo>
                    <a:pt x="77856" y="370156"/>
                  </a:lnTo>
                  <a:lnTo>
                    <a:pt x="46245" y="338846"/>
                  </a:lnTo>
                  <a:lnTo>
                    <a:pt x="21366" y="300221"/>
                  </a:lnTo>
                  <a:lnTo>
                    <a:pt x="5561" y="257207"/>
                  </a:lnTo>
                  <a:lnTo>
                    <a:pt x="0" y="208633"/>
                  </a:lnTo>
                  <a:lnTo>
                    <a:pt x="5561" y="159474"/>
                  </a:lnTo>
                  <a:lnTo>
                    <a:pt x="21366" y="116460"/>
                  </a:lnTo>
                  <a:lnTo>
                    <a:pt x="46245" y="77835"/>
                  </a:lnTo>
                  <a:lnTo>
                    <a:pt x="77856" y="45062"/>
                  </a:lnTo>
                  <a:lnTo>
                    <a:pt x="116492" y="21360"/>
                  </a:lnTo>
                  <a:lnTo>
                    <a:pt x="159225" y="5559"/>
                  </a:lnTo>
                  <a:lnTo>
                    <a:pt x="208105" y="0"/>
                  </a:lnTo>
                  <a:close/>
                </a:path>
              </a:pathLst>
            </a:custGeom>
            <a:ln w="4097">
              <a:solidFill>
                <a:srgbClr val="FFFFFF"/>
              </a:solidFill>
            </a:ln>
          </p:spPr>
          <p:txBody>
            <a:bodyPr wrap="square" lIns="0" tIns="0" rIns="0" bIns="0" rtlCol="0"/>
            <a:lstStyle/>
            <a:p>
              <a:endParaRPr/>
            </a:p>
          </p:txBody>
        </p:sp>
        <p:pic>
          <p:nvPicPr>
            <p:cNvPr id="23" name="object 23"/>
            <p:cNvPicPr/>
            <p:nvPr/>
          </p:nvPicPr>
          <p:blipFill>
            <a:blip r:embed="rId8" cstate="print"/>
            <a:stretch>
              <a:fillRect/>
            </a:stretch>
          </p:blipFill>
          <p:spPr>
            <a:xfrm>
              <a:off x="7191511" y="2166262"/>
              <a:ext cx="429801" cy="430560"/>
            </a:xfrm>
            <a:prstGeom prst="rect">
              <a:avLst/>
            </a:prstGeom>
          </p:spPr>
        </p:pic>
        <p:sp>
          <p:nvSpPr>
            <p:cNvPr id="24" name="object 24"/>
            <p:cNvSpPr/>
            <p:nvPr/>
          </p:nvSpPr>
          <p:spPr>
            <a:xfrm>
              <a:off x="8062046" y="2183589"/>
              <a:ext cx="415925" cy="417195"/>
            </a:xfrm>
            <a:custGeom>
              <a:avLst/>
              <a:gdLst/>
              <a:ahLst/>
              <a:cxnLst/>
              <a:rect l="l" t="t" r="r" b="b"/>
              <a:pathLst>
                <a:path w="415925" h="417194">
                  <a:moveTo>
                    <a:pt x="207227" y="0"/>
                  </a:moveTo>
                  <a:lnTo>
                    <a:pt x="159518" y="5559"/>
                  </a:lnTo>
                  <a:lnTo>
                    <a:pt x="116492" y="21360"/>
                  </a:lnTo>
                  <a:lnTo>
                    <a:pt x="77271" y="45062"/>
                  </a:lnTo>
                  <a:lnTo>
                    <a:pt x="46538" y="77835"/>
                  </a:lnTo>
                  <a:lnTo>
                    <a:pt x="21366" y="116460"/>
                  </a:lnTo>
                  <a:lnTo>
                    <a:pt x="5561" y="159474"/>
                  </a:lnTo>
                  <a:lnTo>
                    <a:pt x="0" y="208633"/>
                  </a:lnTo>
                  <a:lnTo>
                    <a:pt x="5561" y="257207"/>
                  </a:lnTo>
                  <a:lnTo>
                    <a:pt x="21366" y="300221"/>
                  </a:lnTo>
                  <a:lnTo>
                    <a:pt x="46538" y="338846"/>
                  </a:lnTo>
                  <a:lnTo>
                    <a:pt x="77271" y="370156"/>
                  </a:lnTo>
                  <a:lnTo>
                    <a:pt x="116492" y="395320"/>
                  </a:lnTo>
                  <a:lnTo>
                    <a:pt x="159518" y="411122"/>
                  </a:lnTo>
                  <a:lnTo>
                    <a:pt x="207227" y="416681"/>
                  </a:lnTo>
                  <a:lnTo>
                    <a:pt x="256107" y="411122"/>
                  </a:lnTo>
                  <a:lnTo>
                    <a:pt x="298840" y="395320"/>
                  </a:lnTo>
                  <a:lnTo>
                    <a:pt x="337476" y="370156"/>
                  </a:lnTo>
                  <a:lnTo>
                    <a:pt x="369087" y="338846"/>
                  </a:lnTo>
                  <a:lnTo>
                    <a:pt x="393966" y="300221"/>
                  </a:lnTo>
                  <a:lnTo>
                    <a:pt x="409772" y="257207"/>
                  </a:lnTo>
                  <a:lnTo>
                    <a:pt x="415625" y="208633"/>
                  </a:lnTo>
                  <a:lnTo>
                    <a:pt x="409771" y="159474"/>
                  </a:lnTo>
                  <a:lnTo>
                    <a:pt x="393966" y="116460"/>
                  </a:lnTo>
                  <a:lnTo>
                    <a:pt x="369087" y="77835"/>
                  </a:lnTo>
                  <a:lnTo>
                    <a:pt x="337476" y="45062"/>
                  </a:lnTo>
                  <a:lnTo>
                    <a:pt x="298840" y="21360"/>
                  </a:lnTo>
                  <a:lnTo>
                    <a:pt x="256107" y="5559"/>
                  </a:lnTo>
                  <a:lnTo>
                    <a:pt x="207227" y="0"/>
                  </a:lnTo>
                  <a:close/>
                </a:path>
              </a:pathLst>
            </a:custGeom>
            <a:solidFill>
              <a:srgbClr val="FFFFFF"/>
            </a:solidFill>
          </p:spPr>
          <p:txBody>
            <a:bodyPr wrap="square" lIns="0" tIns="0" rIns="0" bIns="0" rtlCol="0"/>
            <a:lstStyle/>
            <a:p>
              <a:endParaRPr/>
            </a:p>
          </p:txBody>
        </p:sp>
        <p:sp>
          <p:nvSpPr>
            <p:cNvPr id="25" name="object 25"/>
            <p:cNvSpPr/>
            <p:nvPr/>
          </p:nvSpPr>
          <p:spPr>
            <a:xfrm>
              <a:off x="8062046" y="2183589"/>
              <a:ext cx="415925" cy="417195"/>
            </a:xfrm>
            <a:custGeom>
              <a:avLst/>
              <a:gdLst/>
              <a:ahLst/>
              <a:cxnLst/>
              <a:rect l="l" t="t" r="r" b="b"/>
              <a:pathLst>
                <a:path w="415925" h="417194">
                  <a:moveTo>
                    <a:pt x="207227" y="0"/>
                  </a:moveTo>
                  <a:lnTo>
                    <a:pt x="256107" y="5559"/>
                  </a:lnTo>
                  <a:lnTo>
                    <a:pt x="298840" y="21360"/>
                  </a:lnTo>
                  <a:lnTo>
                    <a:pt x="337476" y="45062"/>
                  </a:lnTo>
                  <a:lnTo>
                    <a:pt x="369087" y="77835"/>
                  </a:lnTo>
                  <a:lnTo>
                    <a:pt x="393966" y="116460"/>
                  </a:lnTo>
                  <a:lnTo>
                    <a:pt x="409771" y="159474"/>
                  </a:lnTo>
                  <a:lnTo>
                    <a:pt x="415625" y="208633"/>
                  </a:lnTo>
                  <a:lnTo>
                    <a:pt x="409772" y="257207"/>
                  </a:lnTo>
                  <a:lnTo>
                    <a:pt x="393966" y="300221"/>
                  </a:lnTo>
                  <a:lnTo>
                    <a:pt x="369087" y="338846"/>
                  </a:lnTo>
                  <a:lnTo>
                    <a:pt x="337476" y="370156"/>
                  </a:lnTo>
                  <a:lnTo>
                    <a:pt x="298840" y="395320"/>
                  </a:lnTo>
                  <a:lnTo>
                    <a:pt x="256107" y="411122"/>
                  </a:lnTo>
                  <a:lnTo>
                    <a:pt x="207227" y="416681"/>
                  </a:lnTo>
                  <a:lnTo>
                    <a:pt x="159518" y="411122"/>
                  </a:lnTo>
                  <a:lnTo>
                    <a:pt x="116492" y="395320"/>
                  </a:lnTo>
                  <a:lnTo>
                    <a:pt x="77271" y="370156"/>
                  </a:lnTo>
                  <a:lnTo>
                    <a:pt x="46538" y="338846"/>
                  </a:lnTo>
                  <a:lnTo>
                    <a:pt x="21366" y="300221"/>
                  </a:lnTo>
                  <a:lnTo>
                    <a:pt x="5561" y="257207"/>
                  </a:lnTo>
                  <a:lnTo>
                    <a:pt x="0" y="208633"/>
                  </a:lnTo>
                  <a:lnTo>
                    <a:pt x="5561" y="159474"/>
                  </a:lnTo>
                  <a:lnTo>
                    <a:pt x="21366" y="116460"/>
                  </a:lnTo>
                  <a:lnTo>
                    <a:pt x="46538" y="77835"/>
                  </a:lnTo>
                  <a:lnTo>
                    <a:pt x="77271" y="45062"/>
                  </a:lnTo>
                  <a:lnTo>
                    <a:pt x="116492" y="21360"/>
                  </a:lnTo>
                  <a:lnTo>
                    <a:pt x="159518" y="5559"/>
                  </a:lnTo>
                  <a:lnTo>
                    <a:pt x="207227" y="0"/>
                  </a:lnTo>
                  <a:close/>
                </a:path>
              </a:pathLst>
            </a:custGeom>
            <a:ln w="4097">
              <a:solidFill>
                <a:srgbClr val="FFFFFF"/>
              </a:solidFill>
            </a:ln>
          </p:spPr>
          <p:txBody>
            <a:bodyPr wrap="square" lIns="0" tIns="0" rIns="0" bIns="0" rtlCol="0"/>
            <a:lstStyle/>
            <a:p>
              <a:endParaRPr/>
            </a:p>
          </p:txBody>
        </p:sp>
        <p:pic>
          <p:nvPicPr>
            <p:cNvPr id="26" name="object 26"/>
            <p:cNvPicPr/>
            <p:nvPr/>
          </p:nvPicPr>
          <p:blipFill>
            <a:blip r:embed="rId9" cstate="print"/>
            <a:stretch>
              <a:fillRect/>
            </a:stretch>
          </p:blipFill>
          <p:spPr>
            <a:xfrm>
              <a:off x="8044714" y="2166262"/>
              <a:ext cx="429215" cy="430560"/>
            </a:xfrm>
            <a:prstGeom prst="rect">
              <a:avLst/>
            </a:prstGeom>
          </p:spPr>
        </p:pic>
        <p:sp>
          <p:nvSpPr>
            <p:cNvPr id="27" name="object 27"/>
            <p:cNvSpPr/>
            <p:nvPr/>
          </p:nvSpPr>
          <p:spPr>
            <a:xfrm>
              <a:off x="8913201" y="2183589"/>
              <a:ext cx="417830" cy="417195"/>
            </a:xfrm>
            <a:custGeom>
              <a:avLst/>
              <a:gdLst/>
              <a:ahLst/>
              <a:cxnLst/>
              <a:rect l="l" t="t" r="r" b="b"/>
              <a:pathLst>
                <a:path w="417829" h="417194">
                  <a:moveTo>
                    <a:pt x="209569" y="0"/>
                  </a:moveTo>
                  <a:lnTo>
                    <a:pt x="160981" y="5559"/>
                  </a:lnTo>
                  <a:lnTo>
                    <a:pt x="116492" y="21360"/>
                  </a:lnTo>
                  <a:lnTo>
                    <a:pt x="77271" y="45062"/>
                  </a:lnTo>
                  <a:lnTo>
                    <a:pt x="46538" y="77835"/>
                  </a:lnTo>
                  <a:lnTo>
                    <a:pt x="21366" y="116460"/>
                  </a:lnTo>
                  <a:lnTo>
                    <a:pt x="5561" y="159474"/>
                  </a:lnTo>
                  <a:lnTo>
                    <a:pt x="0" y="208633"/>
                  </a:lnTo>
                  <a:lnTo>
                    <a:pt x="5561" y="257207"/>
                  </a:lnTo>
                  <a:lnTo>
                    <a:pt x="21366" y="300221"/>
                  </a:lnTo>
                  <a:lnTo>
                    <a:pt x="46538" y="338846"/>
                  </a:lnTo>
                  <a:lnTo>
                    <a:pt x="77271" y="370156"/>
                  </a:lnTo>
                  <a:lnTo>
                    <a:pt x="116492" y="395320"/>
                  </a:lnTo>
                  <a:lnTo>
                    <a:pt x="160981" y="411122"/>
                  </a:lnTo>
                  <a:lnTo>
                    <a:pt x="209569" y="416681"/>
                  </a:lnTo>
                  <a:lnTo>
                    <a:pt x="258156" y="411122"/>
                  </a:lnTo>
                  <a:lnTo>
                    <a:pt x="301182" y="395320"/>
                  </a:lnTo>
                  <a:lnTo>
                    <a:pt x="339818" y="370156"/>
                  </a:lnTo>
                  <a:lnTo>
                    <a:pt x="371136" y="338846"/>
                  </a:lnTo>
                  <a:lnTo>
                    <a:pt x="396308" y="300221"/>
                  </a:lnTo>
                  <a:lnTo>
                    <a:pt x="411820" y="257207"/>
                  </a:lnTo>
                  <a:lnTo>
                    <a:pt x="417674" y="208633"/>
                  </a:lnTo>
                  <a:lnTo>
                    <a:pt x="411820" y="159474"/>
                  </a:lnTo>
                  <a:lnTo>
                    <a:pt x="396308" y="116460"/>
                  </a:lnTo>
                  <a:lnTo>
                    <a:pt x="371136" y="77835"/>
                  </a:lnTo>
                  <a:lnTo>
                    <a:pt x="339818" y="45062"/>
                  </a:lnTo>
                  <a:lnTo>
                    <a:pt x="301182" y="21360"/>
                  </a:lnTo>
                  <a:lnTo>
                    <a:pt x="258156" y="5559"/>
                  </a:lnTo>
                  <a:lnTo>
                    <a:pt x="209569" y="0"/>
                  </a:lnTo>
                  <a:close/>
                </a:path>
              </a:pathLst>
            </a:custGeom>
            <a:solidFill>
              <a:srgbClr val="FFFFFF"/>
            </a:solidFill>
          </p:spPr>
          <p:txBody>
            <a:bodyPr wrap="square" lIns="0" tIns="0" rIns="0" bIns="0" rtlCol="0"/>
            <a:lstStyle/>
            <a:p>
              <a:endParaRPr/>
            </a:p>
          </p:txBody>
        </p:sp>
        <p:sp>
          <p:nvSpPr>
            <p:cNvPr id="28" name="object 28"/>
            <p:cNvSpPr/>
            <p:nvPr/>
          </p:nvSpPr>
          <p:spPr>
            <a:xfrm>
              <a:off x="8913201" y="2183589"/>
              <a:ext cx="417830" cy="417195"/>
            </a:xfrm>
            <a:custGeom>
              <a:avLst/>
              <a:gdLst/>
              <a:ahLst/>
              <a:cxnLst/>
              <a:rect l="l" t="t" r="r" b="b"/>
              <a:pathLst>
                <a:path w="417829" h="417194">
                  <a:moveTo>
                    <a:pt x="209569" y="0"/>
                  </a:moveTo>
                  <a:lnTo>
                    <a:pt x="258156" y="5559"/>
                  </a:lnTo>
                  <a:lnTo>
                    <a:pt x="301182" y="21360"/>
                  </a:lnTo>
                  <a:lnTo>
                    <a:pt x="339818" y="45062"/>
                  </a:lnTo>
                  <a:lnTo>
                    <a:pt x="371136" y="77835"/>
                  </a:lnTo>
                  <a:lnTo>
                    <a:pt x="396308" y="116460"/>
                  </a:lnTo>
                  <a:lnTo>
                    <a:pt x="411820" y="159474"/>
                  </a:lnTo>
                  <a:lnTo>
                    <a:pt x="417674" y="208633"/>
                  </a:lnTo>
                  <a:lnTo>
                    <a:pt x="411820" y="257207"/>
                  </a:lnTo>
                  <a:lnTo>
                    <a:pt x="396308" y="300221"/>
                  </a:lnTo>
                  <a:lnTo>
                    <a:pt x="371136" y="338846"/>
                  </a:lnTo>
                  <a:lnTo>
                    <a:pt x="339818" y="370156"/>
                  </a:lnTo>
                  <a:lnTo>
                    <a:pt x="301182" y="395320"/>
                  </a:lnTo>
                  <a:lnTo>
                    <a:pt x="258156" y="411122"/>
                  </a:lnTo>
                  <a:lnTo>
                    <a:pt x="209569" y="416681"/>
                  </a:lnTo>
                  <a:lnTo>
                    <a:pt x="160981" y="411122"/>
                  </a:lnTo>
                  <a:lnTo>
                    <a:pt x="116492" y="395320"/>
                  </a:lnTo>
                  <a:lnTo>
                    <a:pt x="77271" y="370156"/>
                  </a:lnTo>
                  <a:lnTo>
                    <a:pt x="46538" y="338846"/>
                  </a:lnTo>
                  <a:lnTo>
                    <a:pt x="21366" y="300221"/>
                  </a:lnTo>
                  <a:lnTo>
                    <a:pt x="5561" y="257207"/>
                  </a:lnTo>
                  <a:lnTo>
                    <a:pt x="0" y="208633"/>
                  </a:lnTo>
                  <a:lnTo>
                    <a:pt x="5561" y="159474"/>
                  </a:lnTo>
                  <a:lnTo>
                    <a:pt x="21366" y="116460"/>
                  </a:lnTo>
                  <a:lnTo>
                    <a:pt x="46538" y="77835"/>
                  </a:lnTo>
                  <a:lnTo>
                    <a:pt x="77271" y="45062"/>
                  </a:lnTo>
                  <a:lnTo>
                    <a:pt x="116492" y="21360"/>
                  </a:lnTo>
                  <a:lnTo>
                    <a:pt x="160981" y="5559"/>
                  </a:lnTo>
                  <a:lnTo>
                    <a:pt x="209569" y="0"/>
                  </a:lnTo>
                  <a:close/>
                </a:path>
              </a:pathLst>
            </a:custGeom>
            <a:ln w="4097">
              <a:solidFill>
                <a:srgbClr val="FFFFFF"/>
              </a:solidFill>
            </a:ln>
          </p:spPr>
          <p:txBody>
            <a:bodyPr wrap="square" lIns="0" tIns="0" rIns="0" bIns="0" rtlCol="0"/>
            <a:lstStyle/>
            <a:p>
              <a:endParaRPr/>
            </a:p>
          </p:txBody>
        </p:sp>
        <p:sp>
          <p:nvSpPr>
            <p:cNvPr id="29" name="object 29"/>
            <p:cNvSpPr/>
            <p:nvPr/>
          </p:nvSpPr>
          <p:spPr>
            <a:xfrm>
              <a:off x="8902664" y="2173055"/>
              <a:ext cx="417830" cy="417195"/>
            </a:xfrm>
            <a:custGeom>
              <a:avLst/>
              <a:gdLst/>
              <a:ahLst/>
              <a:cxnLst/>
              <a:rect l="l" t="t" r="r" b="b"/>
              <a:pathLst>
                <a:path w="417829" h="417194">
                  <a:moveTo>
                    <a:pt x="417674" y="208926"/>
                  </a:moveTo>
                  <a:lnTo>
                    <a:pt x="412113" y="257499"/>
                  </a:lnTo>
                </a:path>
                <a:path w="417829" h="417194">
                  <a:moveTo>
                    <a:pt x="412113" y="257499"/>
                  </a:moveTo>
                  <a:lnTo>
                    <a:pt x="396308" y="300514"/>
                  </a:lnTo>
                </a:path>
                <a:path w="417829" h="417194">
                  <a:moveTo>
                    <a:pt x="396308" y="300514"/>
                  </a:moveTo>
                  <a:lnTo>
                    <a:pt x="371429" y="338846"/>
                  </a:lnTo>
                </a:path>
                <a:path w="417829" h="417194">
                  <a:moveTo>
                    <a:pt x="371429" y="338846"/>
                  </a:moveTo>
                  <a:lnTo>
                    <a:pt x="339818" y="370448"/>
                  </a:lnTo>
                </a:path>
                <a:path w="417829" h="417194">
                  <a:moveTo>
                    <a:pt x="339818" y="370448"/>
                  </a:moveTo>
                  <a:lnTo>
                    <a:pt x="301182" y="395613"/>
                  </a:lnTo>
                </a:path>
                <a:path w="417829" h="417194">
                  <a:moveTo>
                    <a:pt x="301182" y="395613"/>
                  </a:moveTo>
                  <a:lnTo>
                    <a:pt x="258156" y="411122"/>
                  </a:lnTo>
                </a:path>
                <a:path w="417829" h="417194">
                  <a:moveTo>
                    <a:pt x="258156" y="411122"/>
                  </a:moveTo>
                  <a:lnTo>
                    <a:pt x="209569" y="416974"/>
                  </a:lnTo>
                </a:path>
                <a:path w="417829" h="417194">
                  <a:moveTo>
                    <a:pt x="209569" y="416974"/>
                  </a:moveTo>
                  <a:lnTo>
                    <a:pt x="160981" y="411122"/>
                  </a:lnTo>
                </a:path>
                <a:path w="417829" h="417194">
                  <a:moveTo>
                    <a:pt x="160981" y="411122"/>
                  </a:moveTo>
                  <a:lnTo>
                    <a:pt x="116785" y="395613"/>
                  </a:lnTo>
                </a:path>
                <a:path w="417829" h="417194">
                  <a:moveTo>
                    <a:pt x="116785" y="395613"/>
                  </a:moveTo>
                  <a:lnTo>
                    <a:pt x="77271" y="370448"/>
                  </a:lnTo>
                </a:path>
                <a:path w="417829" h="417194">
                  <a:moveTo>
                    <a:pt x="77271" y="370448"/>
                  </a:moveTo>
                  <a:lnTo>
                    <a:pt x="46538" y="338846"/>
                  </a:lnTo>
                </a:path>
                <a:path w="417829" h="417194">
                  <a:moveTo>
                    <a:pt x="46538" y="338846"/>
                  </a:moveTo>
                  <a:lnTo>
                    <a:pt x="21659" y="300514"/>
                  </a:lnTo>
                </a:path>
                <a:path w="417829" h="417194">
                  <a:moveTo>
                    <a:pt x="21659" y="300514"/>
                  </a:moveTo>
                  <a:lnTo>
                    <a:pt x="5853" y="257499"/>
                  </a:lnTo>
                </a:path>
                <a:path w="417829" h="417194">
                  <a:moveTo>
                    <a:pt x="5853" y="257499"/>
                  </a:moveTo>
                  <a:lnTo>
                    <a:pt x="0" y="208926"/>
                  </a:lnTo>
                </a:path>
                <a:path w="417829" h="417194">
                  <a:moveTo>
                    <a:pt x="0" y="208926"/>
                  </a:moveTo>
                  <a:lnTo>
                    <a:pt x="5853" y="159474"/>
                  </a:lnTo>
                </a:path>
                <a:path w="417829" h="417194">
                  <a:moveTo>
                    <a:pt x="5853" y="159474"/>
                  </a:moveTo>
                  <a:lnTo>
                    <a:pt x="21659" y="116752"/>
                  </a:lnTo>
                </a:path>
                <a:path w="417829" h="417194">
                  <a:moveTo>
                    <a:pt x="21659" y="116752"/>
                  </a:moveTo>
                  <a:lnTo>
                    <a:pt x="46538" y="78127"/>
                  </a:lnTo>
                </a:path>
                <a:path w="417829" h="417194">
                  <a:moveTo>
                    <a:pt x="46538" y="78127"/>
                  </a:moveTo>
                  <a:lnTo>
                    <a:pt x="77271" y="45062"/>
                  </a:lnTo>
                </a:path>
                <a:path w="417829" h="417194">
                  <a:moveTo>
                    <a:pt x="77271" y="45062"/>
                  </a:moveTo>
                  <a:lnTo>
                    <a:pt x="116785" y="21653"/>
                  </a:lnTo>
                </a:path>
                <a:path w="417829" h="417194">
                  <a:moveTo>
                    <a:pt x="116785" y="21653"/>
                  </a:moveTo>
                  <a:lnTo>
                    <a:pt x="160981" y="5852"/>
                  </a:lnTo>
                </a:path>
                <a:path w="417829" h="417194">
                  <a:moveTo>
                    <a:pt x="160981" y="5852"/>
                  </a:moveTo>
                  <a:lnTo>
                    <a:pt x="209569" y="0"/>
                  </a:lnTo>
                </a:path>
                <a:path w="417829" h="417194">
                  <a:moveTo>
                    <a:pt x="209569" y="0"/>
                  </a:moveTo>
                  <a:lnTo>
                    <a:pt x="258156" y="5852"/>
                  </a:lnTo>
                </a:path>
                <a:path w="417829" h="417194">
                  <a:moveTo>
                    <a:pt x="258156" y="5852"/>
                  </a:moveTo>
                  <a:lnTo>
                    <a:pt x="301182" y="21653"/>
                  </a:lnTo>
                </a:path>
                <a:path w="417829" h="417194">
                  <a:moveTo>
                    <a:pt x="301182" y="21653"/>
                  </a:moveTo>
                  <a:lnTo>
                    <a:pt x="339818" y="45062"/>
                  </a:lnTo>
                </a:path>
                <a:path w="417829" h="417194">
                  <a:moveTo>
                    <a:pt x="339818" y="45062"/>
                  </a:moveTo>
                  <a:lnTo>
                    <a:pt x="371429" y="78127"/>
                  </a:lnTo>
                </a:path>
                <a:path w="417829" h="417194">
                  <a:moveTo>
                    <a:pt x="371429" y="78127"/>
                  </a:moveTo>
                  <a:lnTo>
                    <a:pt x="396308" y="116752"/>
                  </a:lnTo>
                </a:path>
                <a:path w="417829" h="417194">
                  <a:moveTo>
                    <a:pt x="396308" y="116752"/>
                  </a:moveTo>
                  <a:lnTo>
                    <a:pt x="412113" y="159474"/>
                  </a:lnTo>
                </a:path>
                <a:path w="417829" h="417194">
                  <a:moveTo>
                    <a:pt x="412113" y="159474"/>
                  </a:moveTo>
                  <a:lnTo>
                    <a:pt x="417674" y="208926"/>
                  </a:lnTo>
                </a:path>
              </a:pathLst>
            </a:custGeom>
            <a:ln w="13587">
              <a:solidFill>
                <a:srgbClr val="000000"/>
              </a:solidFill>
            </a:ln>
          </p:spPr>
          <p:txBody>
            <a:bodyPr wrap="square" lIns="0" tIns="0" rIns="0" bIns="0" rtlCol="0"/>
            <a:lstStyle/>
            <a:p>
              <a:endParaRPr/>
            </a:p>
          </p:txBody>
        </p:sp>
        <p:pic>
          <p:nvPicPr>
            <p:cNvPr id="30" name="object 30"/>
            <p:cNvPicPr/>
            <p:nvPr/>
          </p:nvPicPr>
          <p:blipFill>
            <a:blip r:embed="rId10" cstate="print"/>
            <a:stretch>
              <a:fillRect/>
            </a:stretch>
          </p:blipFill>
          <p:spPr>
            <a:xfrm>
              <a:off x="3099002" y="2304438"/>
              <a:ext cx="109239" cy="163571"/>
            </a:xfrm>
            <a:prstGeom prst="rect">
              <a:avLst/>
            </a:prstGeom>
          </p:spPr>
        </p:pic>
        <p:pic>
          <p:nvPicPr>
            <p:cNvPr id="31" name="object 31"/>
            <p:cNvPicPr/>
            <p:nvPr/>
          </p:nvPicPr>
          <p:blipFill>
            <a:blip r:embed="rId11" cstate="print"/>
            <a:stretch>
              <a:fillRect/>
            </a:stretch>
          </p:blipFill>
          <p:spPr>
            <a:xfrm>
              <a:off x="3947994" y="2302389"/>
              <a:ext cx="109233" cy="163571"/>
            </a:xfrm>
            <a:prstGeom prst="rect">
              <a:avLst/>
            </a:prstGeom>
          </p:spPr>
        </p:pic>
        <p:sp>
          <p:nvSpPr>
            <p:cNvPr id="32" name="object 32"/>
            <p:cNvSpPr/>
            <p:nvPr/>
          </p:nvSpPr>
          <p:spPr>
            <a:xfrm>
              <a:off x="4737537" y="2399379"/>
              <a:ext cx="116839" cy="12700"/>
            </a:xfrm>
            <a:custGeom>
              <a:avLst/>
              <a:gdLst/>
              <a:ahLst/>
              <a:cxnLst/>
              <a:rect l="l" t="t" r="r" b="b"/>
              <a:pathLst>
                <a:path w="116839" h="12700">
                  <a:moveTo>
                    <a:pt x="116585" y="0"/>
                  </a:moveTo>
                  <a:lnTo>
                    <a:pt x="0" y="0"/>
                  </a:lnTo>
                  <a:lnTo>
                    <a:pt x="0" y="12155"/>
                  </a:lnTo>
                  <a:lnTo>
                    <a:pt x="116585" y="12155"/>
                  </a:lnTo>
                  <a:lnTo>
                    <a:pt x="116585" y="0"/>
                  </a:lnTo>
                  <a:close/>
                </a:path>
              </a:pathLst>
            </a:custGeom>
            <a:solidFill>
              <a:srgbClr val="000000"/>
            </a:solidFill>
          </p:spPr>
          <p:txBody>
            <a:bodyPr wrap="square" lIns="0" tIns="0" rIns="0" bIns="0" rtlCol="0"/>
            <a:lstStyle/>
            <a:p>
              <a:endParaRPr/>
            </a:p>
          </p:txBody>
        </p:sp>
        <p:sp>
          <p:nvSpPr>
            <p:cNvPr id="33" name="object 33"/>
            <p:cNvSpPr/>
            <p:nvPr/>
          </p:nvSpPr>
          <p:spPr>
            <a:xfrm>
              <a:off x="4737537" y="2399379"/>
              <a:ext cx="116839" cy="12700"/>
            </a:xfrm>
            <a:custGeom>
              <a:avLst/>
              <a:gdLst/>
              <a:ahLst/>
              <a:cxnLst/>
              <a:rect l="l" t="t" r="r" b="b"/>
              <a:pathLst>
                <a:path w="116839" h="12700">
                  <a:moveTo>
                    <a:pt x="0" y="12155"/>
                  </a:moveTo>
                  <a:lnTo>
                    <a:pt x="116585" y="12155"/>
                  </a:lnTo>
                  <a:lnTo>
                    <a:pt x="116585" y="0"/>
                  </a:lnTo>
                  <a:lnTo>
                    <a:pt x="0" y="0"/>
                  </a:lnTo>
                  <a:lnTo>
                    <a:pt x="0" y="12155"/>
                  </a:lnTo>
                  <a:close/>
                </a:path>
              </a:pathLst>
            </a:custGeom>
            <a:ln w="4096">
              <a:solidFill>
                <a:srgbClr val="000000"/>
              </a:solidFill>
            </a:ln>
          </p:spPr>
          <p:txBody>
            <a:bodyPr wrap="square" lIns="0" tIns="0" rIns="0" bIns="0" rtlCol="0"/>
            <a:lstStyle/>
            <a:p>
              <a:endParaRPr/>
            </a:p>
          </p:txBody>
        </p:sp>
        <p:pic>
          <p:nvPicPr>
            <p:cNvPr id="34" name="object 34"/>
            <p:cNvPicPr/>
            <p:nvPr/>
          </p:nvPicPr>
          <p:blipFill>
            <a:blip r:embed="rId12" cstate="print"/>
            <a:stretch>
              <a:fillRect/>
            </a:stretch>
          </p:blipFill>
          <p:spPr>
            <a:xfrm>
              <a:off x="4879259" y="2302389"/>
              <a:ext cx="64158" cy="163571"/>
            </a:xfrm>
            <a:prstGeom prst="rect">
              <a:avLst/>
            </a:prstGeom>
          </p:spPr>
        </p:pic>
        <p:pic>
          <p:nvPicPr>
            <p:cNvPr id="35" name="object 35"/>
            <p:cNvPicPr/>
            <p:nvPr/>
          </p:nvPicPr>
          <p:blipFill>
            <a:blip r:embed="rId13" cstate="print"/>
            <a:stretch>
              <a:fillRect/>
            </a:stretch>
          </p:blipFill>
          <p:spPr>
            <a:xfrm>
              <a:off x="5588049" y="2302389"/>
              <a:ext cx="237286" cy="165620"/>
            </a:xfrm>
            <a:prstGeom prst="rect">
              <a:avLst/>
            </a:prstGeom>
          </p:spPr>
        </p:pic>
        <p:pic>
          <p:nvPicPr>
            <p:cNvPr id="36" name="object 36"/>
            <p:cNvPicPr/>
            <p:nvPr/>
          </p:nvPicPr>
          <p:blipFill>
            <a:blip r:embed="rId14" cstate="print"/>
            <a:stretch>
              <a:fillRect/>
            </a:stretch>
          </p:blipFill>
          <p:spPr>
            <a:xfrm>
              <a:off x="6507254" y="2302389"/>
              <a:ext cx="109174" cy="165620"/>
            </a:xfrm>
            <a:prstGeom prst="rect">
              <a:avLst/>
            </a:prstGeom>
          </p:spPr>
        </p:pic>
        <p:pic>
          <p:nvPicPr>
            <p:cNvPr id="37" name="object 37"/>
            <p:cNvPicPr/>
            <p:nvPr/>
          </p:nvPicPr>
          <p:blipFill>
            <a:blip r:embed="rId15" cstate="print"/>
            <a:stretch>
              <a:fillRect/>
            </a:stretch>
          </p:blipFill>
          <p:spPr>
            <a:xfrm>
              <a:off x="7362507" y="2304438"/>
              <a:ext cx="108589" cy="163571"/>
            </a:xfrm>
            <a:prstGeom prst="rect">
              <a:avLst/>
            </a:prstGeom>
          </p:spPr>
        </p:pic>
        <p:pic>
          <p:nvPicPr>
            <p:cNvPr id="38" name="object 38"/>
            <p:cNvPicPr/>
            <p:nvPr/>
          </p:nvPicPr>
          <p:blipFill>
            <a:blip r:embed="rId16" cstate="print"/>
            <a:stretch>
              <a:fillRect/>
            </a:stretch>
          </p:blipFill>
          <p:spPr>
            <a:xfrm>
              <a:off x="8147221" y="2304438"/>
              <a:ext cx="235032" cy="161523"/>
            </a:xfrm>
            <a:prstGeom prst="rect">
              <a:avLst/>
            </a:prstGeom>
          </p:spPr>
        </p:pic>
        <p:sp>
          <p:nvSpPr>
            <p:cNvPr id="39" name="object 39"/>
            <p:cNvSpPr/>
            <p:nvPr/>
          </p:nvSpPr>
          <p:spPr>
            <a:xfrm>
              <a:off x="9066280" y="2304438"/>
              <a:ext cx="105410" cy="160020"/>
            </a:xfrm>
            <a:custGeom>
              <a:avLst/>
              <a:gdLst/>
              <a:ahLst/>
              <a:cxnLst/>
              <a:rect l="l" t="t" r="r" b="b"/>
              <a:pathLst>
                <a:path w="105409" h="160019">
                  <a:moveTo>
                    <a:pt x="56489" y="0"/>
                  </a:moveTo>
                  <a:lnTo>
                    <a:pt x="34830" y="2048"/>
                  </a:lnTo>
                  <a:lnTo>
                    <a:pt x="19317" y="11411"/>
                  </a:lnTo>
                  <a:lnTo>
                    <a:pt x="9951" y="24872"/>
                  </a:lnTo>
                  <a:lnTo>
                    <a:pt x="4097" y="45062"/>
                  </a:lnTo>
                  <a:lnTo>
                    <a:pt x="25757" y="48573"/>
                  </a:lnTo>
                  <a:lnTo>
                    <a:pt x="29269" y="31309"/>
                  </a:lnTo>
                  <a:lnTo>
                    <a:pt x="39221" y="19312"/>
                  </a:lnTo>
                  <a:lnTo>
                    <a:pt x="77856" y="23409"/>
                  </a:lnTo>
                  <a:lnTo>
                    <a:pt x="85759" y="50622"/>
                  </a:lnTo>
                  <a:lnTo>
                    <a:pt x="81369" y="58522"/>
                  </a:lnTo>
                  <a:lnTo>
                    <a:pt x="64392" y="81346"/>
                  </a:lnTo>
                  <a:lnTo>
                    <a:pt x="23415" y="116460"/>
                  </a:lnTo>
                  <a:lnTo>
                    <a:pt x="9951" y="132261"/>
                  </a:lnTo>
                  <a:lnTo>
                    <a:pt x="4097" y="145721"/>
                  </a:lnTo>
                  <a:lnTo>
                    <a:pt x="2048" y="151573"/>
                  </a:lnTo>
                  <a:lnTo>
                    <a:pt x="0" y="159474"/>
                  </a:lnTo>
                  <a:lnTo>
                    <a:pt x="105077" y="159474"/>
                  </a:lnTo>
                  <a:lnTo>
                    <a:pt x="105077" y="140161"/>
                  </a:lnTo>
                  <a:lnTo>
                    <a:pt x="27220" y="140161"/>
                  </a:lnTo>
                  <a:lnTo>
                    <a:pt x="37172" y="129920"/>
                  </a:lnTo>
                  <a:lnTo>
                    <a:pt x="39221" y="126409"/>
                  </a:lnTo>
                  <a:lnTo>
                    <a:pt x="45074" y="122897"/>
                  </a:lnTo>
                  <a:lnTo>
                    <a:pt x="50636" y="116460"/>
                  </a:lnTo>
                  <a:lnTo>
                    <a:pt x="58538" y="110607"/>
                  </a:lnTo>
                  <a:lnTo>
                    <a:pt x="67905" y="101536"/>
                  </a:lnTo>
                  <a:lnTo>
                    <a:pt x="75807" y="95099"/>
                  </a:lnTo>
                  <a:lnTo>
                    <a:pt x="89271" y="81346"/>
                  </a:lnTo>
                  <a:lnTo>
                    <a:pt x="101564" y="62034"/>
                  </a:lnTo>
                  <a:lnTo>
                    <a:pt x="105077" y="45062"/>
                  </a:lnTo>
                  <a:lnTo>
                    <a:pt x="103028" y="26920"/>
                  </a:lnTo>
                  <a:lnTo>
                    <a:pt x="93662" y="11411"/>
                  </a:lnTo>
                  <a:lnTo>
                    <a:pt x="77856" y="2048"/>
                  </a:lnTo>
                  <a:lnTo>
                    <a:pt x="56489" y="0"/>
                  </a:lnTo>
                  <a:close/>
                </a:path>
              </a:pathLst>
            </a:custGeom>
            <a:solidFill>
              <a:srgbClr val="000000"/>
            </a:solidFill>
          </p:spPr>
          <p:txBody>
            <a:bodyPr wrap="square" lIns="0" tIns="0" rIns="0" bIns="0" rtlCol="0"/>
            <a:lstStyle/>
            <a:p>
              <a:endParaRPr/>
            </a:p>
          </p:txBody>
        </p:sp>
        <p:sp>
          <p:nvSpPr>
            <p:cNvPr id="40" name="object 40"/>
            <p:cNvSpPr/>
            <p:nvPr/>
          </p:nvSpPr>
          <p:spPr>
            <a:xfrm>
              <a:off x="9066280" y="2304438"/>
              <a:ext cx="105410" cy="160020"/>
            </a:xfrm>
            <a:custGeom>
              <a:avLst/>
              <a:gdLst/>
              <a:ahLst/>
              <a:cxnLst/>
              <a:rect l="l" t="t" r="r" b="b"/>
              <a:pathLst>
                <a:path w="105409" h="160019">
                  <a:moveTo>
                    <a:pt x="56489" y="0"/>
                  </a:moveTo>
                  <a:lnTo>
                    <a:pt x="77856" y="2048"/>
                  </a:lnTo>
                  <a:lnTo>
                    <a:pt x="93662" y="11411"/>
                  </a:lnTo>
                  <a:lnTo>
                    <a:pt x="103028" y="26920"/>
                  </a:lnTo>
                  <a:lnTo>
                    <a:pt x="105077" y="45062"/>
                  </a:lnTo>
                  <a:lnTo>
                    <a:pt x="101564" y="62034"/>
                  </a:lnTo>
                  <a:lnTo>
                    <a:pt x="89271" y="81346"/>
                  </a:lnTo>
                  <a:lnTo>
                    <a:pt x="75807" y="95099"/>
                  </a:lnTo>
                  <a:lnTo>
                    <a:pt x="67905" y="101536"/>
                  </a:lnTo>
                  <a:lnTo>
                    <a:pt x="58538" y="110607"/>
                  </a:lnTo>
                  <a:lnTo>
                    <a:pt x="50636" y="116460"/>
                  </a:lnTo>
                  <a:lnTo>
                    <a:pt x="45074" y="122897"/>
                  </a:lnTo>
                  <a:lnTo>
                    <a:pt x="39221" y="126409"/>
                  </a:lnTo>
                  <a:lnTo>
                    <a:pt x="37172" y="129920"/>
                  </a:lnTo>
                  <a:lnTo>
                    <a:pt x="27220" y="140161"/>
                  </a:lnTo>
                  <a:lnTo>
                    <a:pt x="105077" y="140161"/>
                  </a:lnTo>
                  <a:lnTo>
                    <a:pt x="105077" y="159474"/>
                  </a:lnTo>
                  <a:lnTo>
                    <a:pt x="0" y="159474"/>
                  </a:lnTo>
                  <a:lnTo>
                    <a:pt x="2048" y="151573"/>
                  </a:lnTo>
                  <a:lnTo>
                    <a:pt x="23415" y="116460"/>
                  </a:lnTo>
                  <a:lnTo>
                    <a:pt x="64392" y="81346"/>
                  </a:lnTo>
                  <a:lnTo>
                    <a:pt x="81369" y="58522"/>
                  </a:lnTo>
                  <a:lnTo>
                    <a:pt x="85759" y="50622"/>
                  </a:lnTo>
                  <a:lnTo>
                    <a:pt x="85759" y="37161"/>
                  </a:lnTo>
                  <a:lnTo>
                    <a:pt x="81369" y="29261"/>
                  </a:lnTo>
                  <a:lnTo>
                    <a:pt x="77856" y="23409"/>
                  </a:lnTo>
                  <a:lnTo>
                    <a:pt x="72295" y="19312"/>
                  </a:lnTo>
                  <a:lnTo>
                    <a:pt x="56489" y="15508"/>
                  </a:lnTo>
                  <a:lnTo>
                    <a:pt x="39221" y="19312"/>
                  </a:lnTo>
                  <a:lnTo>
                    <a:pt x="29269" y="31309"/>
                  </a:lnTo>
                  <a:lnTo>
                    <a:pt x="25757" y="48573"/>
                  </a:lnTo>
                  <a:lnTo>
                    <a:pt x="4097" y="45062"/>
                  </a:lnTo>
                  <a:lnTo>
                    <a:pt x="9951" y="24872"/>
                  </a:lnTo>
                  <a:lnTo>
                    <a:pt x="19317" y="11411"/>
                  </a:lnTo>
                  <a:lnTo>
                    <a:pt x="34830" y="2048"/>
                  </a:lnTo>
                  <a:lnTo>
                    <a:pt x="56489" y="0"/>
                  </a:lnTo>
                  <a:close/>
                </a:path>
              </a:pathLst>
            </a:custGeom>
            <a:ln w="4097">
              <a:solidFill>
                <a:srgbClr val="000000"/>
              </a:solidFill>
            </a:ln>
          </p:spPr>
          <p:txBody>
            <a:bodyPr wrap="square" lIns="0" tIns="0" rIns="0" bIns="0" rtlCol="0"/>
            <a:lstStyle/>
            <a:p>
              <a:endParaRPr/>
            </a:p>
          </p:txBody>
        </p:sp>
      </p:grpSp>
      <p:pic>
        <p:nvPicPr>
          <p:cNvPr id="41" name="object 41"/>
          <p:cNvPicPr/>
          <p:nvPr/>
        </p:nvPicPr>
        <p:blipFill>
          <a:blip r:embed="rId17" cstate="print"/>
          <a:stretch>
            <a:fillRect/>
          </a:stretch>
        </p:blipFill>
        <p:spPr>
          <a:xfrm>
            <a:off x="5634557" y="1608603"/>
            <a:ext cx="1014653" cy="165912"/>
          </a:xfrm>
          <a:prstGeom prst="rect">
            <a:avLst/>
          </a:prstGeom>
        </p:spPr>
      </p:pic>
      <p:pic>
        <p:nvPicPr>
          <p:cNvPr id="42" name="object 42"/>
          <p:cNvPicPr/>
          <p:nvPr/>
        </p:nvPicPr>
        <p:blipFill>
          <a:blip r:embed="rId18" cstate="print"/>
          <a:stretch>
            <a:fillRect/>
          </a:stretch>
        </p:blipFill>
        <p:spPr>
          <a:xfrm>
            <a:off x="3099002" y="1937500"/>
            <a:ext cx="107090" cy="166497"/>
          </a:xfrm>
          <a:prstGeom prst="rect">
            <a:avLst/>
          </a:prstGeom>
        </p:spPr>
      </p:pic>
      <p:pic>
        <p:nvPicPr>
          <p:cNvPr id="43" name="object 43"/>
          <p:cNvPicPr/>
          <p:nvPr/>
        </p:nvPicPr>
        <p:blipFill>
          <a:blip r:embed="rId19" cstate="print"/>
          <a:stretch>
            <a:fillRect/>
          </a:stretch>
        </p:blipFill>
        <p:spPr>
          <a:xfrm>
            <a:off x="3965878" y="1937500"/>
            <a:ext cx="64187" cy="164449"/>
          </a:xfrm>
          <a:prstGeom prst="rect">
            <a:avLst/>
          </a:prstGeom>
        </p:spPr>
      </p:pic>
      <p:pic>
        <p:nvPicPr>
          <p:cNvPr id="44" name="object 44"/>
          <p:cNvPicPr/>
          <p:nvPr/>
        </p:nvPicPr>
        <p:blipFill>
          <a:blip r:embed="rId20" cstate="print"/>
          <a:stretch>
            <a:fillRect/>
          </a:stretch>
        </p:blipFill>
        <p:spPr>
          <a:xfrm>
            <a:off x="4801286" y="1937500"/>
            <a:ext cx="109233" cy="164449"/>
          </a:xfrm>
          <a:prstGeom prst="rect">
            <a:avLst/>
          </a:prstGeom>
        </p:spPr>
      </p:pic>
      <p:pic>
        <p:nvPicPr>
          <p:cNvPr id="45" name="object 45"/>
          <p:cNvPicPr/>
          <p:nvPr/>
        </p:nvPicPr>
        <p:blipFill>
          <a:blip r:embed="rId21" cstate="print"/>
          <a:stretch>
            <a:fillRect/>
          </a:stretch>
        </p:blipFill>
        <p:spPr>
          <a:xfrm>
            <a:off x="5656012" y="1937500"/>
            <a:ext cx="107096" cy="166497"/>
          </a:xfrm>
          <a:prstGeom prst="rect">
            <a:avLst/>
          </a:prstGeom>
        </p:spPr>
      </p:pic>
      <p:pic>
        <p:nvPicPr>
          <p:cNvPr id="46" name="object 46"/>
          <p:cNvPicPr/>
          <p:nvPr/>
        </p:nvPicPr>
        <p:blipFill>
          <a:blip r:embed="rId22" cstate="print"/>
          <a:stretch>
            <a:fillRect/>
          </a:stretch>
        </p:blipFill>
        <p:spPr>
          <a:xfrm>
            <a:off x="6501401" y="1937500"/>
            <a:ext cx="115028" cy="164449"/>
          </a:xfrm>
          <a:prstGeom prst="rect">
            <a:avLst/>
          </a:prstGeom>
        </p:spPr>
      </p:pic>
      <p:pic>
        <p:nvPicPr>
          <p:cNvPr id="47" name="object 47"/>
          <p:cNvPicPr/>
          <p:nvPr/>
        </p:nvPicPr>
        <p:blipFill>
          <a:blip r:embed="rId23" cstate="print"/>
          <a:stretch>
            <a:fillRect/>
          </a:stretch>
        </p:blipFill>
        <p:spPr>
          <a:xfrm>
            <a:off x="7362507" y="1939841"/>
            <a:ext cx="108589" cy="164156"/>
          </a:xfrm>
          <a:prstGeom prst="rect">
            <a:avLst/>
          </a:prstGeom>
        </p:spPr>
      </p:pic>
      <p:pic>
        <p:nvPicPr>
          <p:cNvPr id="48" name="object 48"/>
          <p:cNvPicPr/>
          <p:nvPr/>
        </p:nvPicPr>
        <p:blipFill>
          <a:blip r:embed="rId24" cstate="print"/>
          <a:stretch>
            <a:fillRect/>
          </a:stretch>
        </p:blipFill>
        <p:spPr>
          <a:xfrm>
            <a:off x="8213076" y="1937500"/>
            <a:ext cx="109174" cy="166497"/>
          </a:xfrm>
          <a:prstGeom prst="rect">
            <a:avLst/>
          </a:prstGeom>
        </p:spPr>
      </p:pic>
      <p:pic>
        <p:nvPicPr>
          <p:cNvPr id="49" name="object 49"/>
          <p:cNvPicPr/>
          <p:nvPr/>
        </p:nvPicPr>
        <p:blipFill>
          <a:blip r:embed="rId25" cstate="print"/>
          <a:stretch>
            <a:fillRect/>
          </a:stretch>
        </p:blipFill>
        <p:spPr>
          <a:xfrm>
            <a:off x="9068330" y="1939841"/>
            <a:ext cx="107125" cy="162108"/>
          </a:xfrm>
          <a:prstGeom prst="rect">
            <a:avLst/>
          </a:prstGeom>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10" dirty="0"/>
              <a:t>MPI_Reduce</a:t>
            </a:r>
          </a:p>
        </p:txBody>
      </p:sp>
      <p:grpSp>
        <p:nvGrpSpPr>
          <p:cNvPr id="3" name="object 3"/>
          <p:cNvGrpSpPr/>
          <p:nvPr/>
        </p:nvGrpSpPr>
        <p:grpSpPr>
          <a:xfrm>
            <a:off x="2342388" y="1187196"/>
            <a:ext cx="6532245" cy="2539365"/>
            <a:chOff x="2342388" y="1187196"/>
            <a:chExt cx="6532245" cy="2539365"/>
          </a:xfrm>
        </p:grpSpPr>
        <p:pic>
          <p:nvPicPr>
            <p:cNvPr id="4" name="object 4"/>
            <p:cNvPicPr/>
            <p:nvPr/>
          </p:nvPicPr>
          <p:blipFill>
            <a:blip r:embed="rId2" cstate="print"/>
            <a:stretch>
              <a:fillRect/>
            </a:stretch>
          </p:blipFill>
          <p:spPr>
            <a:xfrm>
              <a:off x="2351532" y="1196340"/>
              <a:ext cx="6513576" cy="2520695"/>
            </a:xfrm>
            <a:prstGeom prst="rect">
              <a:avLst/>
            </a:prstGeom>
          </p:spPr>
        </p:pic>
        <p:sp>
          <p:nvSpPr>
            <p:cNvPr id="5" name="object 5"/>
            <p:cNvSpPr/>
            <p:nvPr/>
          </p:nvSpPr>
          <p:spPr>
            <a:xfrm>
              <a:off x="2346960" y="1191768"/>
              <a:ext cx="6522720" cy="2529840"/>
            </a:xfrm>
            <a:custGeom>
              <a:avLst/>
              <a:gdLst/>
              <a:ahLst/>
              <a:cxnLst/>
              <a:rect l="l" t="t" r="r" b="b"/>
              <a:pathLst>
                <a:path w="6522720" h="2529840">
                  <a:moveTo>
                    <a:pt x="0" y="2529839"/>
                  </a:moveTo>
                  <a:lnTo>
                    <a:pt x="6522720" y="2529839"/>
                  </a:lnTo>
                  <a:lnTo>
                    <a:pt x="6522720" y="0"/>
                  </a:lnTo>
                  <a:lnTo>
                    <a:pt x="0" y="0"/>
                  </a:lnTo>
                  <a:lnTo>
                    <a:pt x="0" y="2529839"/>
                  </a:lnTo>
                  <a:close/>
                </a:path>
              </a:pathLst>
            </a:custGeom>
            <a:ln w="9144">
              <a:solidFill>
                <a:srgbClr val="0066FF"/>
              </a:solidFill>
            </a:ln>
          </p:spPr>
          <p:txBody>
            <a:bodyPr wrap="square" lIns="0" tIns="0" rIns="0" bIns="0" rtlCol="0"/>
            <a:lstStyle/>
            <a:p>
              <a:endParaRPr/>
            </a:p>
          </p:txBody>
        </p:sp>
      </p:grpSp>
      <p:grpSp>
        <p:nvGrpSpPr>
          <p:cNvPr id="6" name="object 6"/>
          <p:cNvGrpSpPr/>
          <p:nvPr/>
        </p:nvGrpSpPr>
        <p:grpSpPr>
          <a:xfrm>
            <a:off x="1766316" y="3851147"/>
            <a:ext cx="8708390" cy="810895"/>
            <a:chOff x="1766316" y="3851147"/>
            <a:chExt cx="8708390" cy="810895"/>
          </a:xfrm>
        </p:grpSpPr>
        <p:pic>
          <p:nvPicPr>
            <p:cNvPr id="7" name="object 7"/>
            <p:cNvPicPr/>
            <p:nvPr/>
          </p:nvPicPr>
          <p:blipFill>
            <a:blip r:embed="rId3" cstate="print"/>
            <a:stretch>
              <a:fillRect/>
            </a:stretch>
          </p:blipFill>
          <p:spPr>
            <a:xfrm>
              <a:off x="1984456" y="4014385"/>
              <a:ext cx="8348853" cy="484293"/>
            </a:xfrm>
            <a:prstGeom prst="rect">
              <a:avLst/>
            </a:prstGeom>
          </p:spPr>
        </p:pic>
        <p:sp>
          <p:nvSpPr>
            <p:cNvPr id="8" name="object 8"/>
            <p:cNvSpPr/>
            <p:nvPr/>
          </p:nvSpPr>
          <p:spPr>
            <a:xfrm>
              <a:off x="1770888" y="3855719"/>
              <a:ext cx="8699500" cy="802005"/>
            </a:xfrm>
            <a:custGeom>
              <a:avLst/>
              <a:gdLst/>
              <a:ahLst/>
              <a:cxnLst/>
              <a:rect l="l" t="t" r="r" b="b"/>
              <a:pathLst>
                <a:path w="8699500" h="802004">
                  <a:moveTo>
                    <a:pt x="0" y="801623"/>
                  </a:moveTo>
                  <a:lnTo>
                    <a:pt x="8698992" y="801623"/>
                  </a:lnTo>
                  <a:lnTo>
                    <a:pt x="8698992" y="0"/>
                  </a:lnTo>
                  <a:lnTo>
                    <a:pt x="0" y="0"/>
                  </a:lnTo>
                  <a:lnTo>
                    <a:pt x="0" y="801623"/>
                  </a:lnTo>
                  <a:close/>
                </a:path>
              </a:pathLst>
            </a:custGeom>
            <a:ln w="9144">
              <a:solidFill>
                <a:srgbClr val="0066FF"/>
              </a:solidFill>
            </a:ln>
          </p:spPr>
          <p:txBody>
            <a:bodyPr wrap="square" lIns="0" tIns="0" rIns="0" bIns="0" rtlCol="0"/>
            <a:lstStyle/>
            <a:p>
              <a:endParaRPr/>
            </a:p>
          </p:txBody>
        </p:sp>
      </p:grpSp>
      <p:grpSp>
        <p:nvGrpSpPr>
          <p:cNvPr id="9" name="object 9"/>
          <p:cNvGrpSpPr/>
          <p:nvPr/>
        </p:nvGrpSpPr>
        <p:grpSpPr>
          <a:xfrm>
            <a:off x="2342388" y="4788408"/>
            <a:ext cx="6314440" cy="1190625"/>
            <a:chOff x="2342388" y="4788408"/>
            <a:chExt cx="6314440" cy="1190625"/>
          </a:xfrm>
        </p:grpSpPr>
        <p:pic>
          <p:nvPicPr>
            <p:cNvPr id="10" name="object 10"/>
            <p:cNvPicPr/>
            <p:nvPr/>
          </p:nvPicPr>
          <p:blipFill>
            <a:blip r:embed="rId4" cstate="print"/>
            <a:stretch>
              <a:fillRect/>
            </a:stretch>
          </p:blipFill>
          <p:spPr>
            <a:xfrm>
              <a:off x="2351532" y="4797552"/>
              <a:ext cx="6295644" cy="1171956"/>
            </a:xfrm>
            <a:prstGeom prst="rect">
              <a:avLst/>
            </a:prstGeom>
          </p:spPr>
        </p:pic>
        <p:sp>
          <p:nvSpPr>
            <p:cNvPr id="11" name="object 11"/>
            <p:cNvSpPr/>
            <p:nvPr/>
          </p:nvSpPr>
          <p:spPr>
            <a:xfrm>
              <a:off x="2346960" y="4792980"/>
              <a:ext cx="6304915" cy="1181100"/>
            </a:xfrm>
            <a:custGeom>
              <a:avLst/>
              <a:gdLst/>
              <a:ahLst/>
              <a:cxnLst/>
              <a:rect l="l" t="t" r="r" b="b"/>
              <a:pathLst>
                <a:path w="6304915" h="1181100">
                  <a:moveTo>
                    <a:pt x="0" y="1181100"/>
                  </a:moveTo>
                  <a:lnTo>
                    <a:pt x="6304788" y="1181100"/>
                  </a:lnTo>
                  <a:lnTo>
                    <a:pt x="6304788" y="0"/>
                  </a:lnTo>
                  <a:lnTo>
                    <a:pt x="0" y="0"/>
                  </a:lnTo>
                  <a:lnTo>
                    <a:pt x="0" y="1181100"/>
                  </a:lnTo>
                  <a:close/>
                </a:path>
              </a:pathLst>
            </a:custGeom>
            <a:ln w="9144">
              <a:solidFill>
                <a:srgbClr val="0066FF"/>
              </a:solidFill>
            </a:ln>
          </p:spPr>
          <p:txBody>
            <a:bodyPr wrap="square" lIns="0" tIns="0" rIns="0" bIns="0" rtlCol="0"/>
            <a:lstStyle/>
            <a:p>
              <a:endParaRPr/>
            </a:p>
          </p:txBody>
        </p:sp>
      </p:gr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dirty="0"/>
              <a:t>Predefined</a:t>
            </a:r>
            <a:r>
              <a:rPr spc="-25" dirty="0"/>
              <a:t> </a:t>
            </a:r>
            <a:r>
              <a:rPr dirty="0"/>
              <a:t>reduction</a:t>
            </a:r>
            <a:r>
              <a:rPr spc="-25" dirty="0"/>
              <a:t> </a:t>
            </a:r>
            <a:r>
              <a:rPr dirty="0"/>
              <a:t>operators</a:t>
            </a:r>
            <a:r>
              <a:rPr spc="-20" dirty="0"/>
              <a:t> </a:t>
            </a:r>
            <a:r>
              <a:rPr dirty="0"/>
              <a:t>in</a:t>
            </a:r>
            <a:r>
              <a:rPr spc="-25" dirty="0"/>
              <a:t> MPI</a:t>
            </a:r>
          </a:p>
        </p:txBody>
      </p:sp>
      <p:pic>
        <p:nvPicPr>
          <p:cNvPr id="3" name="object 3"/>
          <p:cNvPicPr/>
          <p:nvPr/>
        </p:nvPicPr>
        <p:blipFill>
          <a:blip r:embed="rId2" cstate="print"/>
          <a:stretch>
            <a:fillRect/>
          </a:stretch>
        </p:blipFill>
        <p:spPr>
          <a:xfrm>
            <a:off x="2782823" y="1267967"/>
            <a:ext cx="6790944" cy="4815840"/>
          </a:xfrm>
          <a:prstGeom prst="rect">
            <a:avLst/>
          </a:prstGeom>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dirty="0"/>
              <a:t>Collective</a:t>
            </a:r>
            <a:r>
              <a:rPr spc="-25" dirty="0"/>
              <a:t> </a:t>
            </a:r>
            <a:r>
              <a:rPr dirty="0"/>
              <a:t>vs.</a:t>
            </a:r>
            <a:r>
              <a:rPr spc="-30" dirty="0"/>
              <a:t> </a:t>
            </a:r>
            <a:r>
              <a:rPr spc="-10" dirty="0"/>
              <a:t>Point-</a:t>
            </a:r>
            <a:r>
              <a:rPr spc="-25" dirty="0"/>
              <a:t>to-</a:t>
            </a:r>
            <a:r>
              <a:rPr dirty="0"/>
              <a:t>Point</a:t>
            </a:r>
            <a:r>
              <a:rPr spc="5" dirty="0"/>
              <a:t> </a:t>
            </a:r>
            <a:r>
              <a:rPr spc="-10" dirty="0"/>
              <a:t>Communications</a:t>
            </a:r>
          </a:p>
        </p:txBody>
      </p:sp>
      <p:sp>
        <p:nvSpPr>
          <p:cNvPr id="3" name="object 3"/>
          <p:cNvSpPr/>
          <p:nvPr/>
        </p:nvSpPr>
        <p:spPr>
          <a:xfrm>
            <a:off x="1243952" y="1727454"/>
            <a:ext cx="337185" cy="22860"/>
          </a:xfrm>
          <a:custGeom>
            <a:avLst/>
            <a:gdLst/>
            <a:ahLst/>
            <a:cxnLst/>
            <a:rect l="l" t="t" r="r" b="b"/>
            <a:pathLst>
              <a:path w="337184" h="22860">
                <a:moveTo>
                  <a:pt x="336803" y="0"/>
                </a:moveTo>
                <a:lnTo>
                  <a:pt x="0" y="0"/>
                </a:lnTo>
                <a:lnTo>
                  <a:pt x="0" y="22860"/>
                </a:lnTo>
                <a:lnTo>
                  <a:pt x="336803" y="22860"/>
                </a:lnTo>
                <a:lnTo>
                  <a:pt x="336803" y="0"/>
                </a:lnTo>
                <a:close/>
              </a:path>
            </a:pathLst>
          </a:custGeom>
          <a:solidFill>
            <a:srgbClr val="000000"/>
          </a:solidFill>
        </p:spPr>
        <p:txBody>
          <a:bodyPr wrap="square" lIns="0" tIns="0" rIns="0" bIns="0" rtlCol="0"/>
          <a:lstStyle/>
          <a:p>
            <a:endParaRPr/>
          </a:p>
        </p:txBody>
      </p:sp>
      <p:sp>
        <p:nvSpPr>
          <p:cNvPr id="4" name="object 4"/>
          <p:cNvSpPr txBox="1"/>
          <p:nvPr/>
        </p:nvSpPr>
        <p:spPr>
          <a:xfrm>
            <a:off x="850493" y="1378458"/>
            <a:ext cx="10541635" cy="2346960"/>
          </a:xfrm>
          <a:prstGeom prst="rect">
            <a:avLst/>
          </a:prstGeom>
        </p:spPr>
        <p:txBody>
          <a:bodyPr vert="horz" wrap="square" lIns="0" tIns="12700" rIns="0" bIns="0" rtlCol="0">
            <a:spAutoFit/>
          </a:bodyPr>
          <a:lstStyle/>
          <a:p>
            <a:pPr marL="393700" marR="1028065" indent="-381000">
              <a:lnSpc>
                <a:spcPct val="100000"/>
              </a:lnSpc>
              <a:spcBef>
                <a:spcPts val="100"/>
              </a:spcBef>
              <a:buChar char="•"/>
              <a:tabLst>
                <a:tab pos="393700" algn="l"/>
              </a:tabLst>
            </a:pPr>
            <a:r>
              <a:rPr sz="2400" dirty="0">
                <a:latin typeface="Arial MT"/>
                <a:cs typeface="Arial MT"/>
              </a:rPr>
              <a:t>All</a:t>
            </a:r>
            <a:r>
              <a:rPr sz="2400" spc="-55" dirty="0">
                <a:latin typeface="Arial MT"/>
                <a:cs typeface="Arial MT"/>
              </a:rPr>
              <a:t> </a:t>
            </a:r>
            <a:r>
              <a:rPr sz="2400" dirty="0">
                <a:latin typeface="Arial MT"/>
                <a:cs typeface="Arial MT"/>
              </a:rPr>
              <a:t>the</a:t>
            </a:r>
            <a:r>
              <a:rPr sz="2400" spc="-55" dirty="0">
                <a:latin typeface="Arial MT"/>
                <a:cs typeface="Arial MT"/>
              </a:rPr>
              <a:t> </a:t>
            </a:r>
            <a:r>
              <a:rPr sz="2400" dirty="0">
                <a:latin typeface="Arial MT"/>
                <a:cs typeface="Arial MT"/>
              </a:rPr>
              <a:t>processes</a:t>
            </a:r>
            <a:r>
              <a:rPr sz="2400" spc="-50" dirty="0">
                <a:latin typeface="Arial MT"/>
                <a:cs typeface="Arial MT"/>
              </a:rPr>
              <a:t> </a:t>
            </a:r>
            <a:r>
              <a:rPr sz="2400" dirty="0">
                <a:latin typeface="Arial MT"/>
                <a:cs typeface="Arial MT"/>
              </a:rPr>
              <a:t>in</a:t>
            </a:r>
            <a:r>
              <a:rPr sz="2400" spc="-55" dirty="0">
                <a:latin typeface="Arial MT"/>
                <a:cs typeface="Arial MT"/>
              </a:rPr>
              <a:t> </a:t>
            </a:r>
            <a:r>
              <a:rPr sz="2400" dirty="0">
                <a:latin typeface="Arial MT"/>
                <a:cs typeface="Arial MT"/>
              </a:rPr>
              <a:t>the</a:t>
            </a:r>
            <a:r>
              <a:rPr sz="2400" spc="-60" dirty="0">
                <a:latin typeface="Arial MT"/>
                <a:cs typeface="Arial MT"/>
              </a:rPr>
              <a:t> </a:t>
            </a:r>
            <a:r>
              <a:rPr sz="2400" dirty="0">
                <a:latin typeface="Arial MT"/>
                <a:cs typeface="Arial MT"/>
              </a:rPr>
              <a:t>communicator</a:t>
            </a:r>
            <a:r>
              <a:rPr sz="2400" spc="-55" dirty="0">
                <a:latin typeface="Arial MT"/>
                <a:cs typeface="Arial MT"/>
              </a:rPr>
              <a:t> </a:t>
            </a:r>
            <a:r>
              <a:rPr sz="2400" dirty="0">
                <a:latin typeface="Arial MT"/>
                <a:cs typeface="Arial MT"/>
              </a:rPr>
              <a:t>must</a:t>
            </a:r>
            <a:r>
              <a:rPr sz="2400" spc="-55" dirty="0">
                <a:latin typeface="Arial MT"/>
                <a:cs typeface="Arial MT"/>
              </a:rPr>
              <a:t> </a:t>
            </a:r>
            <a:r>
              <a:rPr sz="2400" dirty="0">
                <a:latin typeface="Arial MT"/>
                <a:cs typeface="Arial MT"/>
              </a:rPr>
              <a:t>call</a:t>
            </a:r>
            <a:r>
              <a:rPr sz="2400" spc="-55" dirty="0">
                <a:latin typeface="Arial MT"/>
                <a:cs typeface="Arial MT"/>
              </a:rPr>
              <a:t> </a:t>
            </a:r>
            <a:r>
              <a:rPr sz="2400" dirty="0">
                <a:latin typeface="Arial MT"/>
                <a:cs typeface="Arial MT"/>
              </a:rPr>
              <a:t>the</a:t>
            </a:r>
            <a:r>
              <a:rPr sz="2400" spc="-60" dirty="0">
                <a:latin typeface="Arial MT"/>
                <a:cs typeface="Arial MT"/>
              </a:rPr>
              <a:t> </a:t>
            </a:r>
            <a:r>
              <a:rPr sz="2400" dirty="0">
                <a:latin typeface="Arial MT"/>
                <a:cs typeface="Arial MT"/>
              </a:rPr>
              <a:t>same</a:t>
            </a:r>
            <a:r>
              <a:rPr sz="2400" spc="-70" dirty="0">
                <a:latin typeface="Arial MT"/>
                <a:cs typeface="Arial MT"/>
              </a:rPr>
              <a:t> </a:t>
            </a:r>
            <a:r>
              <a:rPr sz="2400" spc="-10" dirty="0">
                <a:latin typeface="Arial MT"/>
                <a:cs typeface="Arial MT"/>
              </a:rPr>
              <a:t>collective function.</a:t>
            </a:r>
            <a:endParaRPr sz="2400">
              <a:latin typeface="Arial MT"/>
              <a:cs typeface="Arial MT"/>
            </a:endParaRPr>
          </a:p>
          <a:p>
            <a:pPr>
              <a:lnSpc>
                <a:spcPct val="100000"/>
              </a:lnSpc>
              <a:spcBef>
                <a:spcPts val="1115"/>
              </a:spcBef>
              <a:buFont typeface="Arial MT"/>
              <a:buChar char="•"/>
            </a:pPr>
            <a:endParaRPr sz="2400">
              <a:latin typeface="Arial MT"/>
              <a:cs typeface="Arial MT"/>
            </a:endParaRPr>
          </a:p>
          <a:p>
            <a:pPr marL="393700" marR="5080" indent="-381000">
              <a:lnSpc>
                <a:spcPct val="100000"/>
              </a:lnSpc>
              <a:buChar char="•"/>
              <a:tabLst>
                <a:tab pos="393700" algn="l"/>
              </a:tabLst>
            </a:pPr>
            <a:r>
              <a:rPr sz="2400" dirty="0">
                <a:latin typeface="Arial MT"/>
                <a:cs typeface="Arial MT"/>
              </a:rPr>
              <a:t>For</a:t>
            </a:r>
            <a:r>
              <a:rPr sz="2400" spc="-60" dirty="0">
                <a:latin typeface="Arial MT"/>
                <a:cs typeface="Arial MT"/>
              </a:rPr>
              <a:t> </a:t>
            </a:r>
            <a:r>
              <a:rPr sz="2400" dirty="0">
                <a:latin typeface="Arial MT"/>
                <a:cs typeface="Arial MT"/>
              </a:rPr>
              <a:t>example,</a:t>
            </a:r>
            <a:r>
              <a:rPr sz="2400" spc="-25" dirty="0">
                <a:latin typeface="Arial MT"/>
                <a:cs typeface="Arial MT"/>
              </a:rPr>
              <a:t> </a:t>
            </a:r>
            <a:r>
              <a:rPr sz="2400" dirty="0">
                <a:latin typeface="Arial MT"/>
                <a:cs typeface="Arial MT"/>
              </a:rPr>
              <a:t>a</a:t>
            </a:r>
            <a:r>
              <a:rPr sz="2400" spc="-45" dirty="0">
                <a:latin typeface="Arial MT"/>
                <a:cs typeface="Arial MT"/>
              </a:rPr>
              <a:t> </a:t>
            </a:r>
            <a:r>
              <a:rPr sz="2400" dirty="0">
                <a:latin typeface="Arial MT"/>
                <a:cs typeface="Arial MT"/>
              </a:rPr>
              <a:t>program</a:t>
            </a:r>
            <a:r>
              <a:rPr sz="2400" spc="-45" dirty="0">
                <a:latin typeface="Arial MT"/>
                <a:cs typeface="Arial MT"/>
              </a:rPr>
              <a:t> </a:t>
            </a:r>
            <a:r>
              <a:rPr sz="2400" dirty="0">
                <a:latin typeface="Arial MT"/>
                <a:cs typeface="Arial MT"/>
              </a:rPr>
              <a:t>that</a:t>
            </a:r>
            <a:r>
              <a:rPr sz="2400" spc="-65" dirty="0">
                <a:latin typeface="Arial MT"/>
                <a:cs typeface="Arial MT"/>
              </a:rPr>
              <a:t> </a:t>
            </a:r>
            <a:r>
              <a:rPr sz="2400" dirty="0">
                <a:latin typeface="Arial MT"/>
                <a:cs typeface="Arial MT"/>
              </a:rPr>
              <a:t>attempts</a:t>
            </a:r>
            <a:r>
              <a:rPr sz="2400" spc="-60" dirty="0">
                <a:latin typeface="Arial MT"/>
                <a:cs typeface="Arial MT"/>
              </a:rPr>
              <a:t> </a:t>
            </a:r>
            <a:r>
              <a:rPr sz="2400" dirty="0">
                <a:latin typeface="Arial MT"/>
                <a:cs typeface="Arial MT"/>
              </a:rPr>
              <a:t>to</a:t>
            </a:r>
            <a:r>
              <a:rPr sz="2400" spc="-45" dirty="0">
                <a:latin typeface="Arial MT"/>
                <a:cs typeface="Arial MT"/>
              </a:rPr>
              <a:t> </a:t>
            </a:r>
            <a:r>
              <a:rPr sz="2400" dirty="0">
                <a:latin typeface="Arial MT"/>
                <a:cs typeface="Arial MT"/>
              </a:rPr>
              <a:t>match</a:t>
            </a:r>
            <a:r>
              <a:rPr sz="2400" spc="-45" dirty="0">
                <a:latin typeface="Arial MT"/>
                <a:cs typeface="Arial MT"/>
              </a:rPr>
              <a:t> </a:t>
            </a:r>
            <a:r>
              <a:rPr sz="2400" dirty="0">
                <a:latin typeface="Arial MT"/>
                <a:cs typeface="Arial MT"/>
              </a:rPr>
              <a:t>a</a:t>
            </a:r>
            <a:r>
              <a:rPr sz="2400" spc="-55" dirty="0">
                <a:latin typeface="Arial MT"/>
                <a:cs typeface="Arial MT"/>
              </a:rPr>
              <a:t> </a:t>
            </a:r>
            <a:r>
              <a:rPr sz="2400" dirty="0">
                <a:latin typeface="Arial MT"/>
                <a:cs typeface="Arial MT"/>
              </a:rPr>
              <a:t>call</a:t>
            </a:r>
            <a:r>
              <a:rPr sz="2400" spc="-40" dirty="0">
                <a:latin typeface="Arial MT"/>
                <a:cs typeface="Arial MT"/>
              </a:rPr>
              <a:t> </a:t>
            </a:r>
            <a:r>
              <a:rPr sz="2400" dirty="0">
                <a:latin typeface="Arial MT"/>
                <a:cs typeface="Arial MT"/>
              </a:rPr>
              <a:t>to</a:t>
            </a:r>
            <a:r>
              <a:rPr sz="2400" spc="-40" dirty="0">
                <a:latin typeface="Arial MT"/>
                <a:cs typeface="Arial MT"/>
              </a:rPr>
              <a:t> </a:t>
            </a:r>
            <a:r>
              <a:rPr sz="2400" spc="-10" dirty="0">
                <a:solidFill>
                  <a:srgbClr val="0066FF"/>
                </a:solidFill>
                <a:latin typeface="Arial MT"/>
                <a:cs typeface="Arial MT"/>
              </a:rPr>
              <a:t>MPI_Reduce</a:t>
            </a:r>
            <a:r>
              <a:rPr sz="2400" spc="-35" dirty="0">
                <a:solidFill>
                  <a:srgbClr val="0066FF"/>
                </a:solidFill>
                <a:latin typeface="Arial MT"/>
                <a:cs typeface="Arial MT"/>
              </a:rPr>
              <a:t> </a:t>
            </a:r>
            <a:r>
              <a:rPr sz="2400" spc="-25" dirty="0">
                <a:latin typeface="Arial MT"/>
                <a:cs typeface="Arial MT"/>
              </a:rPr>
              <a:t>on </a:t>
            </a:r>
            <a:r>
              <a:rPr sz="2400" dirty="0">
                <a:latin typeface="Arial MT"/>
                <a:cs typeface="Arial MT"/>
              </a:rPr>
              <a:t>one</a:t>
            </a:r>
            <a:r>
              <a:rPr sz="2400" spc="-55" dirty="0">
                <a:latin typeface="Arial MT"/>
                <a:cs typeface="Arial MT"/>
              </a:rPr>
              <a:t> </a:t>
            </a:r>
            <a:r>
              <a:rPr sz="2400" dirty="0">
                <a:latin typeface="Arial MT"/>
                <a:cs typeface="Arial MT"/>
              </a:rPr>
              <a:t>process</a:t>
            </a:r>
            <a:r>
              <a:rPr sz="2400" spc="-60" dirty="0">
                <a:latin typeface="Arial MT"/>
                <a:cs typeface="Arial MT"/>
              </a:rPr>
              <a:t> </a:t>
            </a:r>
            <a:r>
              <a:rPr sz="2400" dirty="0">
                <a:latin typeface="Arial MT"/>
                <a:cs typeface="Arial MT"/>
              </a:rPr>
              <a:t>with</a:t>
            </a:r>
            <a:r>
              <a:rPr sz="2400" spc="-60" dirty="0">
                <a:latin typeface="Arial MT"/>
                <a:cs typeface="Arial MT"/>
              </a:rPr>
              <a:t> </a:t>
            </a:r>
            <a:r>
              <a:rPr sz="2400" dirty="0">
                <a:latin typeface="Arial MT"/>
                <a:cs typeface="Arial MT"/>
              </a:rPr>
              <a:t>a</a:t>
            </a:r>
            <a:r>
              <a:rPr sz="2400" spc="-55" dirty="0">
                <a:latin typeface="Arial MT"/>
                <a:cs typeface="Arial MT"/>
              </a:rPr>
              <a:t> </a:t>
            </a:r>
            <a:r>
              <a:rPr sz="2400" dirty="0">
                <a:latin typeface="Arial MT"/>
                <a:cs typeface="Arial MT"/>
              </a:rPr>
              <a:t>call</a:t>
            </a:r>
            <a:r>
              <a:rPr sz="2400" spc="-60" dirty="0">
                <a:latin typeface="Arial MT"/>
                <a:cs typeface="Arial MT"/>
              </a:rPr>
              <a:t> </a:t>
            </a:r>
            <a:r>
              <a:rPr sz="2400" dirty="0">
                <a:latin typeface="Arial MT"/>
                <a:cs typeface="Arial MT"/>
              </a:rPr>
              <a:t>to</a:t>
            </a:r>
            <a:r>
              <a:rPr sz="2400" spc="-55" dirty="0">
                <a:latin typeface="Arial MT"/>
                <a:cs typeface="Arial MT"/>
              </a:rPr>
              <a:t> </a:t>
            </a:r>
            <a:r>
              <a:rPr sz="2400" dirty="0">
                <a:solidFill>
                  <a:srgbClr val="0066FF"/>
                </a:solidFill>
                <a:latin typeface="Arial MT"/>
                <a:cs typeface="Arial MT"/>
              </a:rPr>
              <a:t>MPI_Recv</a:t>
            </a:r>
            <a:r>
              <a:rPr sz="2400" spc="-55" dirty="0">
                <a:solidFill>
                  <a:srgbClr val="0066FF"/>
                </a:solidFill>
                <a:latin typeface="Arial MT"/>
                <a:cs typeface="Arial MT"/>
              </a:rPr>
              <a:t> </a:t>
            </a:r>
            <a:r>
              <a:rPr sz="2400" dirty="0">
                <a:latin typeface="Arial MT"/>
                <a:cs typeface="Arial MT"/>
              </a:rPr>
              <a:t>on</a:t>
            </a:r>
            <a:r>
              <a:rPr sz="2400" spc="-60" dirty="0">
                <a:latin typeface="Arial MT"/>
                <a:cs typeface="Arial MT"/>
              </a:rPr>
              <a:t> </a:t>
            </a:r>
            <a:r>
              <a:rPr sz="2400" dirty="0">
                <a:latin typeface="Arial MT"/>
                <a:cs typeface="Arial MT"/>
              </a:rPr>
              <a:t>another</a:t>
            </a:r>
            <a:r>
              <a:rPr sz="2400" spc="-50" dirty="0">
                <a:latin typeface="Arial MT"/>
                <a:cs typeface="Arial MT"/>
              </a:rPr>
              <a:t> </a:t>
            </a:r>
            <a:r>
              <a:rPr sz="2400" dirty="0">
                <a:latin typeface="Arial MT"/>
                <a:cs typeface="Arial MT"/>
              </a:rPr>
              <a:t>process</a:t>
            </a:r>
            <a:r>
              <a:rPr sz="2400" spc="-60" dirty="0">
                <a:latin typeface="Arial MT"/>
                <a:cs typeface="Arial MT"/>
              </a:rPr>
              <a:t> </a:t>
            </a:r>
            <a:r>
              <a:rPr sz="2400" dirty="0">
                <a:latin typeface="Arial MT"/>
                <a:cs typeface="Arial MT"/>
              </a:rPr>
              <a:t>is</a:t>
            </a:r>
            <a:r>
              <a:rPr sz="2400" spc="-55" dirty="0">
                <a:latin typeface="Arial MT"/>
                <a:cs typeface="Arial MT"/>
              </a:rPr>
              <a:t> </a:t>
            </a:r>
            <a:r>
              <a:rPr sz="2400" dirty="0">
                <a:latin typeface="Arial MT"/>
                <a:cs typeface="Arial MT"/>
              </a:rPr>
              <a:t>erroneous,</a:t>
            </a:r>
            <a:r>
              <a:rPr sz="2400" spc="-60" dirty="0">
                <a:latin typeface="Arial MT"/>
                <a:cs typeface="Arial MT"/>
              </a:rPr>
              <a:t> </a:t>
            </a:r>
            <a:r>
              <a:rPr sz="2400" spc="-20" dirty="0">
                <a:latin typeface="Arial MT"/>
                <a:cs typeface="Arial MT"/>
              </a:rPr>
              <a:t>and, </a:t>
            </a:r>
            <a:r>
              <a:rPr sz="2400" dirty="0">
                <a:latin typeface="Arial MT"/>
                <a:cs typeface="Arial MT"/>
              </a:rPr>
              <a:t>in</a:t>
            </a:r>
            <a:r>
              <a:rPr sz="2400" spc="-70" dirty="0">
                <a:latin typeface="Arial MT"/>
                <a:cs typeface="Arial MT"/>
              </a:rPr>
              <a:t> </a:t>
            </a:r>
            <a:r>
              <a:rPr sz="2400" dirty="0">
                <a:latin typeface="Arial MT"/>
                <a:cs typeface="Arial MT"/>
              </a:rPr>
              <a:t>all</a:t>
            </a:r>
            <a:r>
              <a:rPr sz="2400" spc="-40" dirty="0">
                <a:latin typeface="Arial MT"/>
                <a:cs typeface="Arial MT"/>
              </a:rPr>
              <a:t> </a:t>
            </a:r>
            <a:r>
              <a:rPr sz="2400" dirty="0">
                <a:latin typeface="Arial MT"/>
                <a:cs typeface="Arial MT"/>
              </a:rPr>
              <a:t>likelihood,</a:t>
            </a:r>
            <a:r>
              <a:rPr sz="2400" spc="-15" dirty="0">
                <a:latin typeface="Arial MT"/>
                <a:cs typeface="Arial MT"/>
              </a:rPr>
              <a:t> </a:t>
            </a:r>
            <a:r>
              <a:rPr sz="2400" dirty="0">
                <a:latin typeface="Arial MT"/>
                <a:cs typeface="Arial MT"/>
              </a:rPr>
              <a:t>the</a:t>
            </a:r>
            <a:r>
              <a:rPr sz="2400" spc="-70" dirty="0">
                <a:latin typeface="Arial MT"/>
                <a:cs typeface="Arial MT"/>
              </a:rPr>
              <a:t> </a:t>
            </a:r>
            <a:r>
              <a:rPr sz="2400" dirty="0">
                <a:latin typeface="Arial MT"/>
                <a:cs typeface="Arial MT"/>
              </a:rPr>
              <a:t>program</a:t>
            </a:r>
            <a:r>
              <a:rPr sz="2400" spc="-55" dirty="0">
                <a:latin typeface="Arial MT"/>
                <a:cs typeface="Arial MT"/>
              </a:rPr>
              <a:t> </a:t>
            </a:r>
            <a:r>
              <a:rPr sz="2400" dirty="0">
                <a:latin typeface="Arial MT"/>
                <a:cs typeface="Arial MT"/>
              </a:rPr>
              <a:t>will</a:t>
            </a:r>
            <a:r>
              <a:rPr sz="2400" spc="-45" dirty="0">
                <a:latin typeface="Arial MT"/>
                <a:cs typeface="Arial MT"/>
              </a:rPr>
              <a:t> </a:t>
            </a:r>
            <a:r>
              <a:rPr sz="2400" dirty="0">
                <a:latin typeface="Arial MT"/>
                <a:cs typeface="Arial MT"/>
              </a:rPr>
              <a:t>hang</a:t>
            </a:r>
            <a:r>
              <a:rPr sz="2400" spc="-55" dirty="0">
                <a:latin typeface="Arial MT"/>
                <a:cs typeface="Arial MT"/>
              </a:rPr>
              <a:t> </a:t>
            </a:r>
            <a:r>
              <a:rPr sz="2400" dirty="0">
                <a:latin typeface="Arial MT"/>
                <a:cs typeface="Arial MT"/>
              </a:rPr>
              <a:t>or</a:t>
            </a:r>
            <a:r>
              <a:rPr sz="2400" spc="-55" dirty="0">
                <a:latin typeface="Arial MT"/>
                <a:cs typeface="Arial MT"/>
              </a:rPr>
              <a:t> </a:t>
            </a:r>
            <a:r>
              <a:rPr sz="2400" spc="-10" dirty="0">
                <a:latin typeface="Arial MT"/>
                <a:cs typeface="Arial MT"/>
              </a:rPr>
              <a:t>crash.</a:t>
            </a:r>
            <a:endParaRPr sz="2400">
              <a:latin typeface="Arial MT"/>
              <a:cs typeface="Arial MT"/>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dirty="0"/>
              <a:t>Collective</a:t>
            </a:r>
            <a:r>
              <a:rPr spc="-25" dirty="0"/>
              <a:t> </a:t>
            </a:r>
            <a:r>
              <a:rPr dirty="0"/>
              <a:t>vs.</a:t>
            </a:r>
            <a:r>
              <a:rPr spc="-30" dirty="0"/>
              <a:t> </a:t>
            </a:r>
            <a:r>
              <a:rPr spc="-10" dirty="0"/>
              <a:t>Point-</a:t>
            </a:r>
            <a:r>
              <a:rPr spc="-25" dirty="0"/>
              <a:t>to-</a:t>
            </a:r>
            <a:r>
              <a:rPr dirty="0"/>
              <a:t>Point</a:t>
            </a:r>
            <a:r>
              <a:rPr spc="5" dirty="0"/>
              <a:t> </a:t>
            </a:r>
            <a:r>
              <a:rPr spc="-10" dirty="0"/>
              <a:t>Communications</a:t>
            </a:r>
          </a:p>
        </p:txBody>
      </p:sp>
      <p:sp>
        <p:nvSpPr>
          <p:cNvPr id="3" name="object 3"/>
          <p:cNvSpPr txBox="1"/>
          <p:nvPr/>
        </p:nvSpPr>
        <p:spPr>
          <a:xfrm>
            <a:off x="850493" y="1378458"/>
            <a:ext cx="10321290" cy="2346960"/>
          </a:xfrm>
          <a:prstGeom prst="rect">
            <a:avLst/>
          </a:prstGeom>
        </p:spPr>
        <p:txBody>
          <a:bodyPr vert="horz" wrap="square" lIns="0" tIns="12700" rIns="0" bIns="0" rtlCol="0">
            <a:spAutoFit/>
          </a:bodyPr>
          <a:lstStyle/>
          <a:p>
            <a:pPr marL="393700" marR="1772920" indent="-381000">
              <a:lnSpc>
                <a:spcPct val="100000"/>
              </a:lnSpc>
              <a:spcBef>
                <a:spcPts val="100"/>
              </a:spcBef>
              <a:buChar char="•"/>
              <a:tabLst>
                <a:tab pos="393700" algn="l"/>
              </a:tabLst>
            </a:pPr>
            <a:r>
              <a:rPr sz="2400" dirty="0">
                <a:latin typeface="Arial MT"/>
                <a:cs typeface="Arial MT"/>
              </a:rPr>
              <a:t>The</a:t>
            </a:r>
            <a:r>
              <a:rPr sz="2400" spc="-65" dirty="0">
                <a:latin typeface="Arial MT"/>
                <a:cs typeface="Arial MT"/>
              </a:rPr>
              <a:t> </a:t>
            </a:r>
            <a:r>
              <a:rPr sz="2400" dirty="0">
                <a:latin typeface="Arial MT"/>
                <a:cs typeface="Arial MT"/>
              </a:rPr>
              <a:t>arguments</a:t>
            </a:r>
            <a:r>
              <a:rPr sz="2400" spc="-55" dirty="0">
                <a:latin typeface="Arial MT"/>
                <a:cs typeface="Arial MT"/>
              </a:rPr>
              <a:t> </a:t>
            </a:r>
            <a:r>
              <a:rPr sz="2400" dirty="0">
                <a:latin typeface="Arial MT"/>
                <a:cs typeface="Arial MT"/>
              </a:rPr>
              <a:t>passed</a:t>
            </a:r>
            <a:r>
              <a:rPr sz="2400" spc="-50" dirty="0">
                <a:latin typeface="Arial MT"/>
                <a:cs typeface="Arial MT"/>
              </a:rPr>
              <a:t> </a:t>
            </a:r>
            <a:r>
              <a:rPr sz="2400" dirty="0">
                <a:latin typeface="Arial MT"/>
                <a:cs typeface="Arial MT"/>
              </a:rPr>
              <a:t>by</a:t>
            </a:r>
            <a:r>
              <a:rPr sz="2400" spc="-50" dirty="0">
                <a:latin typeface="Arial MT"/>
                <a:cs typeface="Arial MT"/>
              </a:rPr>
              <a:t> </a:t>
            </a:r>
            <a:r>
              <a:rPr sz="2400" dirty="0">
                <a:latin typeface="Arial MT"/>
                <a:cs typeface="Arial MT"/>
              </a:rPr>
              <a:t>each</a:t>
            </a:r>
            <a:r>
              <a:rPr sz="2400" spc="-55" dirty="0">
                <a:latin typeface="Arial MT"/>
                <a:cs typeface="Arial MT"/>
              </a:rPr>
              <a:t> </a:t>
            </a:r>
            <a:r>
              <a:rPr sz="2400" dirty="0">
                <a:latin typeface="Arial MT"/>
                <a:cs typeface="Arial MT"/>
              </a:rPr>
              <a:t>process</a:t>
            </a:r>
            <a:r>
              <a:rPr sz="2400" spc="-45" dirty="0">
                <a:latin typeface="Arial MT"/>
                <a:cs typeface="Arial MT"/>
              </a:rPr>
              <a:t> </a:t>
            </a:r>
            <a:r>
              <a:rPr sz="2400" dirty="0">
                <a:latin typeface="Arial MT"/>
                <a:cs typeface="Arial MT"/>
              </a:rPr>
              <a:t>to</a:t>
            </a:r>
            <a:r>
              <a:rPr sz="2400" spc="-70" dirty="0">
                <a:latin typeface="Arial MT"/>
                <a:cs typeface="Arial MT"/>
              </a:rPr>
              <a:t> </a:t>
            </a:r>
            <a:r>
              <a:rPr sz="2400" dirty="0">
                <a:latin typeface="Arial MT"/>
                <a:cs typeface="Arial MT"/>
              </a:rPr>
              <a:t>an</a:t>
            </a:r>
            <a:r>
              <a:rPr sz="2400" spc="-50" dirty="0">
                <a:latin typeface="Arial MT"/>
                <a:cs typeface="Arial MT"/>
              </a:rPr>
              <a:t> </a:t>
            </a:r>
            <a:r>
              <a:rPr sz="2400" dirty="0">
                <a:latin typeface="Arial MT"/>
                <a:cs typeface="Arial MT"/>
              </a:rPr>
              <a:t>MPI</a:t>
            </a:r>
            <a:r>
              <a:rPr sz="2400" spc="-70" dirty="0">
                <a:latin typeface="Arial MT"/>
                <a:cs typeface="Arial MT"/>
              </a:rPr>
              <a:t> </a:t>
            </a:r>
            <a:r>
              <a:rPr sz="2400" spc="-10" dirty="0">
                <a:latin typeface="Arial MT"/>
                <a:cs typeface="Arial MT"/>
              </a:rPr>
              <a:t>collective communication</a:t>
            </a:r>
            <a:r>
              <a:rPr sz="2400" spc="-25" dirty="0">
                <a:latin typeface="Arial MT"/>
                <a:cs typeface="Arial MT"/>
              </a:rPr>
              <a:t> </a:t>
            </a:r>
            <a:r>
              <a:rPr sz="2400" dirty="0">
                <a:latin typeface="Arial MT"/>
                <a:cs typeface="Arial MT"/>
              </a:rPr>
              <a:t>must</a:t>
            </a:r>
            <a:r>
              <a:rPr sz="2400" spc="-35" dirty="0">
                <a:latin typeface="Arial MT"/>
                <a:cs typeface="Arial MT"/>
              </a:rPr>
              <a:t> </a:t>
            </a:r>
            <a:r>
              <a:rPr sz="2400" dirty="0">
                <a:latin typeface="Arial MT"/>
                <a:cs typeface="Arial MT"/>
              </a:rPr>
              <a:t>be</a:t>
            </a:r>
            <a:r>
              <a:rPr sz="2400" spc="-35" dirty="0">
                <a:latin typeface="Arial MT"/>
                <a:cs typeface="Arial MT"/>
              </a:rPr>
              <a:t> </a:t>
            </a:r>
            <a:r>
              <a:rPr sz="2400" spc="-10" dirty="0">
                <a:latin typeface="Arial MT"/>
                <a:cs typeface="Arial MT"/>
              </a:rPr>
              <a:t>“compatible.”</a:t>
            </a:r>
            <a:endParaRPr sz="2400">
              <a:latin typeface="Arial MT"/>
              <a:cs typeface="Arial MT"/>
            </a:endParaRPr>
          </a:p>
          <a:p>
            <a:pPr>
              <a:lnSpc>
                <a:spcPct val="100000"/>
              </a:lnSpc>
              <a:spcBef>
                <a:spcPts val="1115"/>
              </a:spcBef>
              <a:buFont typeface="Arial MT"/>
              <a:buChar char="•"/>
            </a:pPr>
            <a:endParaRPr sz="2400">
              <a:latin typeface="Arial MT"/>
              <a:cs typeface="Arial MT"/>
            </a:endParaRPr>
          </a:p>
          <a:p>
            <a:pPr marL="391160" marR="5080" indent="-378460" algn="just">
              <a:lnSpc>
                <a:spcPct val="100000"/>
              </a:lnSpc>
              <a:buChar char="•"/>
              <a:tabLst>
                <a:tab pos="393700" algn="l"/>
              </a:tabLst>
            </a:pPr>
            <a:r>
              <a:rPr sz="2400" dirty="0">
                <a:latin typeface="Arial MT"/>
                <a:cs typeface="Arial MT"/>
              </a:rPr>
              <a:t>For</a:t>
            </a:r>
            <a:r>
              <a:rPr sz="2400" spc="-65" dirty="0">
                <a:latin typeface="Arial MT"/>
                <a:cs typeface="Arial MT"/>
              </a:rPr>
              <a:t> </a:t>
            </a:r>
            <a:r>
              <a:rPr sz="2400" dirty="0">
                <a:latin typeface="Arial MT"/>
                <a:cs typeface="Arial MT"/>
              </a:rPr>
              <a:t>example,</a:t>
            </a:r>
            <a:r>
              <a:rPr sz="2400" spc="-30" dirty="0">
                <a:latin typeface="Arial MT"/>
                <a:cs typeface="Arial MT"/>
              </a:rPr>
              <a:t> </a:t>
            </a:r>
            <a:r>
              <a:rPr sz="2400" dirty="0">
                <a:latin typeface="Arial MT"/>
                <a:cs typeface="Arial MT"/>
              </a:rPr>
              <a:t>if</a:t>
            </a:r>
            <a:r>
              <a:rPr sz="2400" spc="-65" dirty="0">
                <a:latin typeface="Arial MT"/>
                <a:cs typeface="Arial MT"/>
              </a:rPr>
              <a:t> </a:t>
            </a:r>
            <a:r>
              <a:rPr sz="2400" dirty="0">
                <a:latin typeface="Arial MT"/>
                <a:cs typeface="Arial MT"/>
              </a:rPr>
              <a:t>one</a:t>
            </a:r>
            <a:r>
              <a:rPr sz="2400" spc="-45" dirty="0">
                <a:latin typeface="Arial MT"/>
                <a:cs typeface="Arial MT"/>
              </a:rPr>
              <a:t> </a:t>
            </a:r>
            <a:r>
              <a:rPr sz="2400" dirty="0">
                <a:latin typeface="Arial MT"/>
                <a:cs typeface="Arial MT"/>
              </a:rPr>
              <a:t>process</a:t>
            </a:r>
            <a:r>
              <a:rPr sz="2400" spc="-50" dirty="0">
                <a:latin typeface="Arial MT"/>
                <a:cs typeface="Arial MT"/>
              </a:rPr>
              <a:t> </a:t>
            </a:r>
            <a:r>
              <a:rPr sz="2400" dirty="0">
                <a:latin typeface="Arial MT"/>
                <a:cs typeface="Arial MT"/>
              </a:rPr>
              <a:t>passes</a:t>
            </a:r>
            <a:r>
              <a:rPr sz="2400" spc="-45" dirty="0">
                <a:latin typeface="Arial MT"/>
                <a:cs typeface="Arial MT"/>
              </a:rPr>
              <a:t> </a:t>
            </a:r>
            <a:r>
              <a:rPr sz="2400" dirty="0">
                <a:latin typeface="Arial MT"/>
                <a:cs typeface="Arial MT"/>
              </a:rPr>
              <a:t>in</a:t>
            </a:r>
            <a:r>
              <a:rPr sz="2400" spc="-60" dirty="0">
                <a:latin typeface="Arial MT"/>
                <a:cs typeface="Arial MT"/>
              </a:rPr>
              <a:t> </a:t>
            </a:r>
            <a:r>
              <a:rPr sz="2400" dirty="0">
                <a:latin typeface="Arial MT"/>
                <a:cs typeface="Arial MT"/>
              </a:rPr>
              <a:t>0</a:t>
            </a:r>
            <a:r>
              <a:rPr sz="2400" spc="-45" dirty="0">
                <a:latin typeface="Arial MT"/>
                <a:cs typeface="Arial MT"/>
              </a:rPr>
              <a:t> </a:t>
            </a:r>
            <a:r>
              <a:rPr sz="2400" dirty="0">
                <a:latin typeface="Arial MT"/>
                <a:cs typeface="Arial MT"/>
              </a:rPr>
              <a:t>as</a:t>
            </a:r>
            <a:r>
              <a:rPr sz="2400" spc="-65" dirty="0">
                <a:latin typeface="Arial MT"/>
                <a:cs typeface="Arial MT"/>
              </a:rPr>
              <a:t> </a:t>
            </a:r>
            <a:r>
              <a:rPr sz="2400" dirty="0">
                <a:latin typeface="Arial MT"/>
                <a:cs typeface="Arial MT"/>
              </a:rPr>
              <a:t>the</a:t>
            </a:r>
            <a:r>
              <a:rPr sz="2400" spc="-40" dirty="0">
                <a:latin typeface="Arial MT"/>
                <a:cs typeface="Arial MT"/>
              </a:rPr>
              <a:t> </a:t>
            </a:r>
            <a:r>
              <a:rPr sz="2400" dirty="0">
                <a:solidFill>
                  <a:srgbClr val="0066FF"/>
                </a:solidFill>
                <a:latin typeface="Arial MT"/>
                <a:cs typeface="Arial MT"/>
              </a:rPr>
              <a:t>dest_process</a:t>
            </a:r>
            <a:r>
              <a:rPr sz="2400" spc="-45" dirty="0">
                <a:solidFill>
                  <a:srgbClr val="0066FF"/>
                </a:solidFill>
                <a:latin typeface="Arial MT"/>
                <a:cs typeface="Arial MT"/>
              </a:rPr>
              <a:t> </a:t>
            </a:r>
            <a:r>
              <a:rPr sz="2400" dirty="0">
                <a:latin typeface="Arial MT"/>
                <a:cs typeface="Arial MT"/>
              </a:rPr>
              <a:t>and</a:t>
            </a:r>
            <a:r>
              <a:rPr sz="2400" spc="-60" dirty="0">
                <a:latin typeface="Arial MT"/>
                <a:cs typeface="Arial MT"/>
              </a:rPr>
              <a:t> </a:t>
            </a:r>
            <a:r>
              <a:rPr sz="2400" spc="-10" dirty="0">
                <a:latin typeface="Arial MT"/>
                <a:cs typeface="Arial MT"/>
              </a:rPr>
              <a:t>another 	</a:t>
            </a:r>
            <a:r>
              <a:rPr sz="2400" dirty="0">
                <a:latin typeface="Arial MT"/>
                <a:cs typeface="Arial MT"/>
              </a:rPr>
              <a:t>passes</a:t>
            </a:r>
            <a:r>
              <a:rPr sz="2400" spc="-45" dirty="0">
                <a:latin typeface="Arial MT"/>
                <a:cs typeface="Arial MT"/>
              </a:rPr>
              <a:t> </a:t>
            </a:r>
            <a:r>
              <a:rPr sz="2400" dirty="0">
                <a:latin typeface="Arial MT"/>
                <a:cs typeface="Arial MT"/>
              </a:rPr>
              <a:t>in</a:t>
            </a:r>
            <a:r>
              <a:rPr sz="2400" spc="-60" dirty="0">
                <a:latin typeface="Arial MT"/>
                <a:cs typeface="Arial MT"/>
              </a:rPr>
              <a:t> </a:t>
            </a:r>
            <a:r>
              <a:rPr sz="2400" dirty="0">
                <a:latin typeface="Arial MT"/>
                <a:cs typeface="Arial MT"/>
              </a:rPr>
              <a:t>1,</a:t>
            </a:r>
            <a:r>
              <a:rPr sz="2400" spc="-40" dirty="0">
                <a:latin typeface="Arial MT"/>
                <a:cs typeface="Arial MT"/>
              </a:rPr>
              <a:t> </a:t>
            </a:r>
            <a:r>
              <a:rPr sz="2400" dirty="0">
                <a:latin typeface="Arial MT"/>
                <a:cs typeface="Arial MT"/>
              </a:rPr>
              <a:t>then</a:t>
            </a:r>
            <a:r>
              <a:rPr sz="2400" spc="-50" dirty="0">
                <a:latin typeface="Arial MT"/>
                <a:cs typeface="Arial MT"/>
              </a:rPr>
              <a:t> </a:t>
            </a:r>
            <a:r>
              <a:rPr sz="2400" dirty="0">
                <a:latin typeface="Arial MT"/>
                <a:cs typeface="Arial MT"/>
              </a:rPr>
              <a:t>the</a:t>
            </a:r>
            <a:r>
              <a:rPr sz="2400" spc="-60" dirty="0">
                <a:latin typeface="Arial MT"/>
                <a:cs typeface="Arial MT"/>
              </a:rPr>
              <a:t> </a:t>
            </a:r>
            <a:r>
              <a:rPr sz="2400" dirty="0">
                <a:latin typeface="Arial MT"/>
                <a:cs typeface="Arial MT"/>
              </a:rPr>
              <a:t>outcome</a:t>
            </a:r>
            <a:r>
              <a:rPr sz="2400" spc="-50" dirty="0">
                <a:latin typeface="Arial MT"/>
                <a:cs typeface="Arial MT"/>
              </a:rPr>
              <a:t> </a:t>
            </a:r>
            <a:r>
              <a:rPr sz="2400" dirty="0">
                <a:latin typeface="Arial MT"/>
                <a:cs typeface="Arial MT"/>
              </a:rPr>
              <a:t>of</a:t>
            </a:r>
            <a:r>
              <a:rPr sz="2400" spc="-45" dirty="0">
                <a:latin typeface="Arial MT"/>
                <a:cs typeface="Arial MT"/>
              </a:rPr>
              <a:t> </a:t>
            </a:r>
            <a:r>
              <a:rPr sz="2400" dirty="0">
                <a:latin typeface="Arial MT"/>
                <a:cs typeface="Arial MT"/>
              </a:rPr>
              <a:t>a</a:t>
            </a:r>
            <a:r>
              <a:rPr sz="2400" spc="-55" dirty="0">
                <a:latin typeface="Arial MT"/>
                <a:cs typeface="Arial MT"/>
              </a:rPr>
              <a:t> </a:t>
            </a:r>
            <a:r>
              <a:rPr sz="2400" dirty="0">
                <a:latin typeface="Arial MT"/>
                <a:cs typeface="Arial MT"/>
              </a:rPr>
              <a:t>call</a:t>
            </a:r>
            <a:r>
              <a:rPr sz="2400" spc="-45" dirty="0">
                <a:latin typeface="Arial MT"/>
                <a:cs typeface="Arial MT"/>
              </a:rPr>
              <a:t> </a:t>
            </a:r>
            <a:r>
              <a:rPr sz="2400" dirty="0">
                <a:latin typeface="Arial MT"/>
                <a:cs typeface="Arial MT"/>
              </a:rPr>
              <a:t>to</a:t>
            </a:r>
            <a:r>
              <a:rPr sz="2400" spc="-40" dirty="0">
                <a:latin typeface="Arial MT"/>
                <a:cs typeface="Arial MT"/>
              </a:rPr>
              <a:t> </a:t>
            </a:r>
            <a:r>
              <a:rPr sz="2400" spc="-10" dirty="0">
                <a:solidFill>
                  <a:srgbClr val="0066FF"/>
                </a:solidFill>
                <a:latin typeface="Arial MT"/>
                <a:cs typeface="Arial MT"/>
              </a:rPr>
              <a:t>MPI_Reduce</a:t>
            </a:r>
            <a:r>
              <a:rPr sz="2400" spc="-30" dirty="0">
                <a:solidFill>
                  <a:srgbClr val="0066FF"/>
                </a:solidFill>
                <a:latin typeface="Arial MT"/>
                <a:cs typeface="Arial MT"/>
              </a:rPr>
              <a:t> </a:t>
            </a:r>
            <a:r>
              <a:rPr sz="2400" dirty="0">
                <a:latin typeface="Arial MT"/>
                <a:cs typeface="Arial MT"/>
              </a:rPr>
              <a:t>is</a:t>
            </a:r>
            <a:r>
              <a:rPr sz="2400" spc="-50" dirty="0">
                <a:latin typeface="Arial MT"/>
                <a:cs typeface="Arial MT"/>
              </a:rPr>
              <a:t> </a:t>
            </a:r>
            <a:r>
              <a:rPr sz="2400" dirty="0">
                <a:latin typeface="Arial MT"/>
                <a:cs typeface="Arial MT"/>
              </a:rPr>
              <a:t>erroneous,</a:t>
            </a:r>
            <a:r>
              <a:rPr sz="2400" spc="-40" dirty="0">
                <a:latin typeface="Arial MT"/>
                <a:cs typeface="Arial MT"/>
              </a:rPr>
              <a:t> </a:t>
            </a:r>
            <a:r>
              <a:rPr sz="2400" spc="-20" dirty="0">
                <a:latin typeface="Arial MT"/>
                <a:cs typeface="Arial MT"/>
              </a:rPr>
              <a:t>and, 	</a:t>
            </a:r>
            <a:r>
              <a:rPr sz="2400" dirty="0">
                <a:latin typeface="Arial MT"/>
                <a:cs typeface="Arial MT"/>
              </a:rPr>
              <a:t>once</a:t>
            </a:r>
            <a:r>
              <a:rPr sz="2400" spc="-50" dirty="0">
                <a:latin typeface="Arial MT"/>
                <a:cs typeface="Arial MT"/>
              </a:rPr>
              <a:t> </a:t>
            </a:r>
            <a:r>
              <a:rPr sz="2400" dirty="0">
                <a:latin typeface="Arial MT"/>
                <a:cs typeface="Arial MT"/>
              </a:rPr>
              <a:t>again,</a:t>
            </a:r>
            <a:r>
              <a:rPr sz="2400" spc="-35" dirty="0">
                <a:latin typeface="Arial MT"/>
                <a:cs typeface="Arial MT"/>
              </a:rPr>
              <a:t> </a:t>
            </a:r>
            <a:r>
              <a:rPr sz="2400" dirty="0">
                <a:latin typeface="Arial MT"/>
                <a:cs typeface="Arial MT"/>
              </a:rPr>
              <a:t>the</a:t>
            </a:r>
            <a:r>
              <a:rPr sz="2400" spc="-65" dirty="0">
                <a:latin typeface="Arial MT"/>
                <a:cs typeface="Arial MT"/>
              </a:rPr>
              <a:t> </a:t>
            </a:r>
            <a:r>
              <a:rPr sz="2400" dirty="0">
                <a:latin typeface="Arial MT"/>
                <a:cs typeface="Arial MT"/>
              </a:rPr>
              <a:t>program</a:t>
            </a:r>
            <a:r>
              <a:rPr sz="2400" spc="-50" dirty="0">
                <a:latin typeface="Arial MT"/>
                <a:cs typeface="Arial MT"/>
              </a:rPr>
              <a:t> </a:t>
            </a:r>
            <a:r>
              <a:rPr sz="2400" dirty="0">
                <a:latin typeface="Arial MT"/>
                <a:cs typeface="Arial MT"/>
              </a:rPr>
              <a:t>is</a:t>
            </a:r>
            <a:r>
              <a:rPr sz="2400" spc="-50" dirty="0">
                <a:latin typeface="Arial MT"/>
                <a:cs typeface="Arial MT"/>
              </a:rPr>
              <a:t> </a:t>
            </a:r>
            <a:r>
              <a:rPr sz="2400" dirty="0">
                <a:latin typeface="Arial MT"/>
                <a:cs typeface="Arial MT"/>
              </a:rPr>
              <a:t>likely</a:t>
            </a:r>
            <a:r>
              <a:rPr sz="2400" spc="-30" dirty="0">
                <a:latin typeface="Arial MT"/>
                <a:cs typeface="Arial MT"/>
              </a:rPr>
              <a:t> </a:t>
            </a:r>
            <a:r>
              <a:rPr sz="2400" dirty="0">
                <a:latin typeface="Arial MT"/>
                <a:cs typeface="Arial MT"/>
              </a:rPr>
              <a:t>to</a:t>
            </a:r>
            <a:r>
              <a:rPr sz="2400" spc="-60" dirty="0">
                <a:latin typeface="Arial MT"/>
                <a:cs typeface="Arial MT"/>
              </a:rPr>
              <a:t> </a:t>
            </a:r>
            <a:r>
              <a:rPr sz="2400" dirty="0">
                <a:latin typeface="Arial MT"/>
                <a:cs typeface="Arial MT"/>
              </a:rPr>
              <a:t>hang</a:t>
            </a:r>
            <a:r>
              <a:rPr sz="2400" spc="-45" dirty="0">
                <a:latin typeface="Arial MT"/>
                <a:cs typeface="Arial MT"/>
              </a:rPr>
              <a:t> </a:t>
            </a:r>
            <a:r>
              <a:rPr sz="2400" dirty="0">
                <a:latin typeface="Arial MT"/>
                <a:cs typeface="Arial MT"/>
              </a:rPr>
              <a:t>or</a:t>
            </a:r>
            <a:r>
              <a:rPr sz="2400" spc="-55" dirty="0">
                <a:latin typeface="Arial MT"/>
                <a:cs typeface="Arial MT"/>
              </a:rPr>
              <a:t> </a:t>
            </a:r>
            <a:r>
              <a:rPr sz="2400" spc="-10" dirty="0">
                <a:latin typeface="Arial MT"/>
                <a:cs typeface="Arial MT"/>
              </a:rPr>
              <a:t>crash.</a:t>
            </a:r>
            <a:endParaRPr sz="2400">
              <a:latin typeface="Arial MT"/>
              <a:cs typeface="Arial MT"/>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dirty="0"/>
              <a:t>Collective</a:t>
            </a:r>
            <a:r>
              <a:rPr spc="-25" dirty="0"/>
              <a:t> </a:t>
            </a:r>
            <a:r>
              <a:rPr dirty="0"/>
              <a:t>vs.</a:t>
            </a:r>
            <a:r>
              <a:rPr spc="-30" dirty="0"/>
              <a:t> </a:t>
            </a:r>
            <a:r>
              <a:rPr spc="-10" dirty="0"/>
              <a:t>Point-</a:t>
            </a:r>
            <a:r>
              <a:rPr spc="-25" dirty="0"/>
              <a:t>to-</a:t>
            </a:r>
            <a:r>
              <a:rPr dirty="0"/>
              <a:t>Point</a:t>
            </a:r>
            <a:r>
              <a:rPr spc="5" dirty="0"/>
              <a:t> </a:t>
            </a:r>
            <a:r>
              <a:rPr spc="-10" dirty="0"/>
              <a:t>Communications</a:t>
            </a:r>
          </a:p>
        </p:txBody>
      </p:sp>
      <p:sp>
        <p:nvSpPr>
          <p:cNvPr id="3" name="object 3"/>
          <p:cNvSpPr txBox="1"/>
          <p:nvPr/>
        </p:nvSpPr>
        <p:spPr>
          <a:xfrm>
            <a:off x="850493" y="1378458"/>
            <a:ext cx="9777730" cy="1615440"/>
          </a:xfrm>
          <a:prstGeom prst="rect">
            <a:avLst/>
          </a:prstGeom>
        </p:spPr>
        <p:txBody>
          <a:bodyPr vert="horz" wrap="square" lIns="0" tIns="12700" rIns="0" bIns="0" rtlCol="0">
            <a:spAutoFit/>
          </a:bodyPr>
          <a:lstStyle/>
          <a:p>
            <a:pPr marL="393065" indent="-380365">
              <a:lnSpc>
                <a:spcPct val="100000"/>
              </a:lnSpc>
              <a:spcBef>
                <a:spcPts val="100"/>
              </a:spcBef>
              <a:buChar char="•"/>
              <a:tabLst>
                <a:tab pos="393065" algn="l"/>
              </a:tabLst>
            </a:pPr>
            <a:r>
              <a:rPr sz="2400" dirty="0">
                <a:latin typeface="Arial MT"/>
                <a:cs typeface="Arial MT"/>
              </a:rPr>
              <a:t>The</a:t>
            </a:r>
            <a:r>
              <a:rPr sz="2400" spc="-60" dirty="0">
                <a:latin typeface="Arial MT"/>
                <a:cs typeface="Arial MT"/>
              </a:rPr>
              <a:t> </a:t>
            </a:r>
            <a:r>
              <a:rPr sz="2400" spc="-10" dirty="0">
                <a:solidFill>
                  <a:srgbClr val="0066FF"/>
                </a:solidFill>
                <a:latin typeface="Arial MT"/>
                <a:cs typeface="Arial MT"/>
              </a:rPr>
              <a:t>output_data_p</a:t>
            </a:r>
            <a:r>
              <a:rPr sz="2400" spc="-50" dirty="0">
                <a:solidFill>
                  <a:srgbClr val="0066FF"/>
                </a:solidFill>
                <a:latin typeface="Arial MT"/>
                <a:cs typeface="Arial MT"/>
              </a:rPr>
              <a:t> </a:t>
            </a:r>
            <a:r>
              <a:rPr sz="2400" dirty="0">
                <a:latin typeface="Arial MT"/>
                <a:cs typeface="Arial MT"/>
              </a:rPr>
              <a:t>argument</a:t>
            </a:r>
            <a:r>
              <a:rPr sz="2400" spc="-50" dirty="0">
                <a:latin typeface="Arial MT"/>
                <a:cs typeface="Arial MT"/>
              </a:rPr>
              <a:t> </a:t>
            </a:r>
            <a:r>
              <a:rPr sz="2400" dirty="0">
                <a:latin typeface="Arial MT"/>
                <a:cs typeface="Arial MT"/>
              </a:rPr>
              <a:t>is</a:t>
            </a:r>
            <a:r>
              <a:rPr sz="2400" spc="-60" dirty="0">
                <a:latin typeface="Arial MT"/>
                <a:cs typeface="Arial MT"/>
              </a:rPr>
              <a:t> </a:t>
            </a:r>
            <a:r>
              <a:rPr sz="2400" dirty="0">
                <a:latin typeface="Arial MT"/>
                <a:cs typeface="Arial MT"/>
              </a:rPr>
              <a:t>only</a:t>
            </a:r>
            <a:r>
              <a:rPr sz="2400" spc="-45" dirty="0">
                <a:latin typeface="Arial MT"/>
                <a:cs typeface="Arial MT"/>
              </a:rPr>
              <a:t> </a:t>
            </a:r>
            <a:r>
              <a:rPr sz="2400" dirty="0">
                <a:latin typeface="Arial MT"/>
                <a:cs typeface="Arial MT"/>
              </a:rPr>
              <a:t>used</a:t>
            </a:r>
            <a:r>
              <a:rPr sz="2400" spc="-55" dirty="0">
                <a:latin typeface="Arial MT"/>
                <a:cs typeface="Arial MT"/>
              </a:rPr>
              <a:t> </a:t>
            </a:r>
            <a:r>
              <a:rPr sz="2400" dirty="0">
                <a:latin typeface="Arial MT"/>
                <a:cs typeface="Arial MT"/>
              </a:rPr>
              <a:t>on</a:t>
            </a:r>
            <a:r>
              <a:rPr sz="2400" spc="-50" dirty="0">
                <a:latin typeface="Arial MT"/>
                <a:cs typeface="Arial MT"/>
              </a:rPr>
              <a:t> </a:t>
            </a:r>
            <a:r>
              <a:rPr sz="2400" spc="-10" dirty="0">
                <a:solidFill>
                  <a:srgbClr val="0066FF"/>
                </a:solidFill>
                <a:latin typeface="Arial MT"/>
                <a:cs typeface="Arial MT"/>
              </a:rPr>
              <a:t>dest_process</a:t>
            </a:r>
            <a:r>
              <a:rPr sz="2400" spc="-10" dirty="0">
                <a:latin typeface="Arial MT"/>
                <a:cs typeface="Arial MT"/>
              </a:rPr>
              <a:t>.</a:t>
            </a:r>
            <a:endParaRPr sz="2400">
              <a:latin typeface="Arial MT"/>
              <a:cs typeface="Arial MT"/>
            </a:endParaRPr>
          </a:p>
          <a:p>
            <a:pPr>
              <a:lnSpc>
                <a:spcPct val="100000"/>
              </a:lnSpc>
              <a:spcBef>
                <a:spcPts val="1115"/>
              </a:spcBef>
              <a:buFont typeface="Arial MT"/>
              <a:buChar char="•"/>
            </a:pPr>
            <a:endParaRPr sz="2400">
              <a:latin typeface="Arial MT"/>
              <a:cs typeface="Arial MT"/>
            </a:endParaRPr>
          </a:p>
          <a:p>
            <a:pPr marL="393700" marR="5080" indent="-381000">
              <a:lnSpc>
                <a:spcPct val="100000"/>
              </a:lnSpc>
              <a:buChar char="•"/>
              <a:tabLst>
                <a:tab pos="393700" algn="l"/>
              </a:tabLst>
            </a:pPr>
            <a:r>
              <a:rPr sz="2400" dirty="0">
                <a:latin typeface="Arial MT"/>
                <a:cs typeface="Arial MT"/>
              </a:rPr>
              <a:t>However,</a:t>
            </a:r>
            <a:r>
              <a:rPr sz="2400" spc="-40" dirty="0">
                <a:latin typeface="Arial MT"/>
                <a:cs typeface="Arial MT"/>
              </a:rPr>
              <a:t> </a:t>
            </a:r>
            <a:r>
              <a:rPr sz="2400" dirty="0">
                <a:latin typeface="Arial MT"/>
                <a:cs typeface="Arial MT"/>
              </a:rPr>
              <a:t>all</a:t>
            </a:r>
            <a:r>
              <a:rPr sz="2400" spc="-45" dirty="0">
                <a:latin typeface="Arial MT"/>
                <a:cs typeface="Arial MT"/>
              </a:rPr>
              <a:t> </a:t>
            </a:r>
            <a:r>
              <a:rPr sz="2400" dirty="0">
                <a:latin typeface="Arial MT"/>
                <a:cs typeface="Arial MT"/>
              </a:rPr>
              <a:t>of</a:t>
            </a:r>
            <a:r>
              <a:rPr sz="2400" spc="-55" dirty="0">
                <a:latin typeface="Arial MT"/>
                <a:cs typeface="Arial MT"/>
              </a:rPr>
              <a:t> </a:t>
            </a:r>
            <a:r>
              <a:rPr sz="2400" dirty="0">
                <a:latin typeface="Arial MT"/>
                <a:cs typeface="Arial MT"/>
              </a:rPr>
              <a:t>the</a:t>
            </a:r>
            <a:r>
              <a:rPr sz="2400" spc="-50" dirty="0">
                <a:latin typeface="Arial MT"/>
                <a:cs typeface="Arial MT"/>
              </a:rPr>
              <a:t> </a:t>
            </a:r>
            <a:r>
              <a:rPr sz="2400" dirty="0">
                <a:latin typeface="Arial MT"/>
                <a:cs typeface="Arial MT"/>
              </a:rPr>
              <a:t>processes</a:t>
            </a:r>
            <a:r>
              <a:rPr sz="2400" spc="-50" dirty="0">
                <a:latin typeface="Arial MT"/>
                <a:cs typeface="Arial MT"/>
              </a:rPr>
              <a:t> </a:t>
            </a:r>
            <a:r>
              <a:rPr sz="2400" dirty="0">
                <a:latin typeface="Arial MT"/>
                <a:cs typeface="Arial MT"/>
              </a:rPr>
              <a:t>still</a:t>
            </a:r>
            <a:r>
              <a:rPr sz="2400" spc="-55" dirty="0">
                <a:latin typeface="Arial MT"/>
                <a:cs typeface="Arial MT"/>
              </a:rPr>
              <a:t> </a:t>
            </a:r>
            <a:r>
              <a:rPr sz="2400" dirty="0">
                <a:latin typeface="Arial MT"/>
                <a:cs typeface="Arial MT"/>
              </a:rPr>
              <a:t>need</a:t>
            </a:r>
            <a:r>
              <a:rPr sz="2400" spc="-40" dirty="0">
                <a:latin typeface="Arial MT"/>
                <a:cs typeface="Arial MT"/>
              </a:rPr>
              <a:t> </a:t>
            </a:r>
            <a:r>
              <a:rPr sz="2400" dirty="0">
                <a:latin typeface="Arial MT"/>
                <a:cs typeface="Arial MT"/>
              </a:rPr>
              <a:t>to</a:t>
            </a:r>
            <a:r>
              <a:rPr sz="2400" spc="-55" dirty="0">
                <a:latin typeface="Arial MT"/>
                <a:cs typeface="Arial MT"/>
              </a:rPr>
              <a:t> </a:t>
            </a:r>
            <a:r>
              <a:rPr sz="2400" dirty="0">
                <a:latin typeface="Arial MT"/>
                <a:cs typeface="Arial MT"/>
              </a:rPr>
              <a:t>pass</a:t>
            </a:r>
            <a:r>
              <a:rPr sz="2400" spc="-50" dirty="0">
                <a:latin typeface="Arial MT"/>
                <a:cs typeface="Arial MT"/>
              </a:rPr>
              <a:t> </a:t>
            </a:r>
            <a:r>
              <a:rPr sz="2400" dirty="0">
                <a:latin typeface="Arial MT"/>
                <a:cs typeface="Arial MT"/>
              </a:rPr>
              <a:t>in</a:t>
            </a:r>
            <a:r>
              <a:rPr sz="2400" spc="-45" dirty="0">
                <a:latin typeface="Arial MT"/>
                <a:cs typeface="Arial MT"/>
              </a:rPr>
              <a:t> </a:t>
            </a:r>
            <a:r>
              <a:rPr sz="2400" dirty="0">
                <a:latin typeface="Arial MT"/>
                <a:cs typeface="Arial MT"/>
              </a:rPr>
              <a:t>an</a:t>
            </a:r>
            <a:r>
              <a:rPr sz="2400" spc="-55" dirty="0">
                <a:latin typeface="Arial MT"/>
                <a:cs typeface="Arial MT"/>
              </a:rPr>
              <a:t> </a:t>
            </a:r>
            <a:r>
              <a:rPr sz="2400" dirty="0">
                <a:latin typeface="Arial MT"/>
                <a:cs typeface="Arial MT"/>
              </a:rPr>
              <a:t>actual</a:t>
            </a:r>
            <a:r>
              <a:rPr sz="2400" spc="-60" dirty="0">
                <a:latin typeface="Arial MT"/>
                <a:cs typeface="Arial MT"/>
              </a:rPr>
              <a:t> </a:t>
            </a:r>
            <a:r>
              <a:rPr sz="2400" spc="-10" dirty="0">
                <a:latin typeface="Arial MT"/>
                <a:cs typeface="Arial MT"/>
              </a:rPr>
              <a:t>argument corresponding </a:t>
            </a:r>
            <a:r>
              <a:rPr sz="2400" dirty="0">
                <a:latin typeface="Arial MT"/>
                <a:cs typeface="Arial MT"/>
              </a:rPr>
              <a:t>to</a:t>
            </a:r>
            <a:r>
              <a:rPr sz="2400" spc="-35" dirty="0">
                <a:latin typeface="Arial MT"/>
                <a:cs typeface="Arial MT"/>
              </a:rPr>
              <a:t> </a:t>
            </a:r>
            <a:r>
              <a:rPr sz="2400" spc="-10" dirty="0">
                <a:solidFill>
                  <a:srgbClr val="0066FF"/>
                </a:solidFill>
                <a:latin typeface="Arial MT"/>
                <a:cs typeface="Arial MT"/>
              </a:rPr>
              <a:t>output_data_p</a:t>
            </a:r>
            <a:r>
              <a:rPr sz="2400" spc="-10" dirty="0">
                <a:latin typeface="Arial MT"/>
                <a:cs typeface="Arial MT"/>
              </a:rPr>
              <a:t>,</a:t>
            </a:r>
            <a:r>
              <a:rPr sz="2400" spc="-20" dirty="0">
                <a:latin typeface="Arial MT"/>
                <a:cs typeface="Arial MT"/>
              </a:rPr>
              <a:t> </a:t>
            </a:r>
            <a:r>
              <a:rPr sz="2400" dirty="0">
                <a:latin typeface="Arial MT"/>
                <a:cs typeface="Arial MT"/>
              </a:rPr>
              <a:t>even</a:t>
            </a:r>
            <a:r>
              <a:rPr sz="2400" spc="-35" dirty="0">
                <a:latin typeface="Arial MT"/>
                <a:cs typeface="Arial MT"/>
              </a:rPr>
              <a:t> </a:t>
            </a:r>
            <a:r>
              <a:rPr sz="2400" dirty="0">
                <a:latin typeface="Arial MT"/>
                <a:cs typeface="Arial MT"/>
              </a:rPr>
              <a:t>if</a:t>
            </a:r>
            <a:r>
              <a:rPr sz="2400" spc="-40" dirty="0">
                <a:latin typeface="Arial MT"/>
                <a:cs typeface="Arial MT"/>
              </a:rPr>
              <a:t> </a:t>
            </a:r>
            <a:r>
              <a:rPr sz="2400" dirty="0">
                <a:latin typeface="Arial MT"/>
                <a:cs typeface="Arial MT"/>
              </a:rPr>
              <a:t>it’s</a:t>
            </a:r>
            <a:r>
              <a:rPr sz="2400" spc="-35" dirty="0">
                <a:latin typeface="Arial MT"/>
                <a:cs typeface="Arial MT"/>
              </a:rPr>
              <a:t> </a:t>
            </a:r>
            <a:r>
              <a:rPr sz="2400" dirty="0">
                <a:latin typeface="Arial MT"/>
                <a:cs typeface="Arial MT"/>
              </a:rPr>
              <a:t>just</a:t>
            </a:r>
            <a:r>
              <a:rPr sz="2400" spc="-35" dirty="0">
                <a:latin typeface="Arial MT"/>
                <a:cs typeface="Arial MT"/>
              </a:rPr>
              <a:t> </a:t>
            </a:r>
            <a:r>
              <a:rPr sz="2400" spc="-10" dirty="0">
                <a:solidFill>
                  <a:srgbClr val="0066FF"/>
                </a:solidFill>
                <a:latin typeface="Arial MT"/>
                <a:cs typeface="Arial MT"/>
              </a:rPr>
              <a:t>NULL</a:t>
            </a:r>
            <a:r>
              <a:rPr sz="2400" spc="-10" dirty="0">
                <a:latin typeface="Arial MT"/>
                <a:cs typeface="Arial MT"/>
              </a:rPr>
              <a:t>.</a:t>
            </a:r>
            <a:endParaRPr sz="2400">
              <a:latin typeface="Arial MT"/>
              <a:cs typeface="Arial MT"/>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dirty="0"/>
              <a:t>Collective</a:t>
            </a:r>
            <a:r>
              <a:rPr spc="-25" dirty="0"/>
              <a:t> </a:t>
            </a:r>
            <a:r>
              <a:rPr dirty="0"/>
              <a:t>vs.</a:t>
            </a:r>
            <a:r>
              <a:rPr spc="-30" dirty="0"/>
              <a:t> </a:t>
            </a:r>
            <a:r>
              <a:rPr spc="-10" dirty="0"/>
              <a:t>Point-</a:t>
            </a:r>
            <a:r>
              <a:rPr spc="-25" dirty="0"/>
              <a:t>to-</a:t>
            </a:r>
            <a:r>
              <a:rPr dirty="0"/>
              <a:t>Point</a:t>
            </a:r>
            <a:r>
              <a:rPr spc="5" dirty="0"/>
              <a:t> </a:t>
            </a:r>
            <a:r>
              <a:rPr spc="-10" dirty="0"/>
              <a:t>Communications</a:t>
            </a:r>
          </a:p>
        </p:txBody>
      </p:sp>
      <p:sp>
        <p:nvSpPr>
          <p:cNvPr id="3" name="object 3"/>
          <p:cNvSpPr txBox="1"/>
          <p:nvPr/>
        </p:nvSpPr>
        <p:spPr>
          <a:xfrm>
            <a:off x="850493" y="1378458"/>
            <a:ext cx="10335260" cy="2475230"/>
          </a:xfrm>
          <a:prstGeom prst="rect">
            <a:avLst/>
          </a:prstGeom>
        </p:spPr>
        <p:txBody>
          <a:bodyPr vert="horz" wrap="square" lIns="0" tIns="12700" rIns="0" bIns="0" rtlCol="0">
            <a:spAutoFit/>
          </a:bodyPr>
          <a:lstStyle/>
          <a:p>
            <a:pPr marL="393700" marR="731520" indent="-381000">
              <a:lnSpc>
                <a:spcPct val="100000"/>
              </a:lnSpc>
              <a:spcBef>
                <a:spcPts val="100"/>
              </a:spcBef>
              <a:buChar char="•"/>
              <a:tabLst>
                <a:tab pos="393700" algn="l"/>
              </a:tabLst>
            </a:pPr>
            <a:r>
              <a:rPr sz="2400" spc="-20" dirty="0">
                <a:latin typeface="Arial MT"/>
                <a:cs typeface="Arial MT"/>
              </a:rPr>
              <a:t>Point-</a:t>
            </a:r>
            <a:r>
              <a:rPr sz="2400" spc="-10" dirty="0">
                <a:latin typeface="Arial MT"/>
                <a:cs typeface="Arial MT"/>
              </a:rPr>
              <a:t>to-</a:t>
            </a:r>
            <a:r>
              <a:rPr sz="2400" dirty="0">
                <a:latin typeface="Arial MT"/>
                <a:cs typeface="Arial MT"/>
              </a:rPr>
              <a:t>point</a:t>
            </a:r>
            <a:r>
              <a:rPr sz="2400" spc="-30" dirty="0">
                <a:latin typeface="Arial MT"/>
                <a:cs typeface="Arial MT"/>
              </a:rPr>
              <a:t> </a:t>
            </a:r>
            <a:r>
              <a:rPr sz="2400" spc="-10" dirty="0">
                <a:latin typeface="Arial MT"/>
                <a:cs typeface="Arial MT"/>
              </a:rPr>
              <a:t>communications</a:t>
            </a:r>
            <a:r>
              <a:rPr sz="2400" spc="-30" dirty="0">
                <a:latin typeface="Arial MT"/>
                <a:cs typeface="Arial MT"/>
              </a:rPr>
              <a:t> </a:t>
            </a:r>
            <a:r>
              <a:rPr sz="2400" dirty="0">
                <a:latin typeface="Arial MT"/>
                <a:cs typeface="Arial MT"/>
              </a:rPr>
              <a:t>are</a:t>
            </a:r>
            <a:r>
              <a:rPr sz="2400" spc="-45" dirty="0">
                <a:latin typeface="Arial MT"/>
                <a:cs typeface="Arial MT"/>
              </a:rPr>
              <a:t> </a:t>
            </a:r>
            <a:r>
              <a:rPr sz="2400" dirty="0">
                <a:latin typeface="Arial MT"/>
                <a:cs typeface="Arial MT"/>
              </a:rPr>
              <a:t>matched</a:t>
            </a:r>
            <a:r>
              <a:rPr sz="2400" spc="-45" dirty="0">
                <a:latin typeface="Arial MT"/>
                <a:cs typeface="Arial MT"/>
              </a:rPr>
              <a:t> </a:t>
            </a:r>
            <a:r>
              <a:rPr sz="2400" dirty="0">
                <a:latin typeface="Arial MT"/>
                <a:cs typeface="Arial MT"/>
              </a:rPr>
              <a:t>on</a:t>
            </a:r>
            <a:r>
              <a:rPr sz="2400" spc="-40" dirty="0">
                <a:latin typeface="Arial MT"/>
                <a:cs typeface="Arial MT"/>
              </a:rPr>
              <a:t> </a:t>
            </a:r>
            <a:r>
              <a:rPr sz="2400" dirty="0">
                <a:latin typeface="Arial MT"/>
                <a:cs typeface="Arial MT"/>
              </a:rPr>
              <a:t>the</a:t>
            </a:r>
            <a:r>
              <a:rPr sz="2400" spc="-45" dirty="0">
                <a:latin typeface="Arial MT"/>
                <a:cs typeface="Arial MT"/>
              </a:rPr>
              <a:t> </a:t>
            </a:r>
            <a:r>
              <a:rPr sz="2400" dirty="0">
                <a:latin typeface="Arial MT"/>
                <a:cs typeface="Arial MT"/>
              </a:rPr>
              <a:t>basis</a:t>
            </a:r>
            <a:r>
              <a:rPr sz="2400" spc="-40" dirty="0">
                <a:latin typeface="Arial MT"/>
                <a:cs typeface="Arial MT"/>
              </a:rPr>
              <a:t> </a:t>
            </a:r>
            <a:r>
              <a:rPr sz="2400" dirty="0">
                <a:latin typeface="Arial MT"/>
                <a:cs typeface="Arial MT"/>
              </a:rPr>
              <a:t>of</a:t>
            </a:r>
            <a:r>
              <a:rPr sz="2400" spc="-45" dirty="0">
                <a:latin typeface="Arial MT"/>
                <a:cs typeface="Arial MT"/>
              </a:rPr>
              <a:t> </a:t>
            </a:r>
            <a:r>
              <a:rPr sz="2400" dirty="0">
                <a:latin typeface="Arial MT"/>
                <a:cs typeface="Arial MT"/>
              </a:rPr>
              <a:t>tags</a:t>
            </a:r>
            <a:r>
              <a:rPr sz="2400" spc="-55" dirty="0">
                <a:latin typeface="Arial MT"/>
                <a:cs typeface="Arial MT"/>
              </a:rPr>
              <a:t> </a:t>
            </a:r>
            <a:r>
              <a:rPr sz="2400" spc="-25" dirty="0">
                <a:latin typeface="Arial MT"/>
                <a:cs typeface="Arial MT"/>
              </a:rPr>
              <a:t>and </a:t>
            </a:r>
            <a:r>
              <a:rPr sz="2400" spc="-10" dirty="0">
                <a:latin typeface="Arial MT"/>
                <a:cs typeface="Arial MT"/>
              </a:rPr>
              <a:t>communicators.</a:t>
            </a:r>
            <a:endParaRPr sz="2400">
              <a:latin typeface="Arial MT"/>
              <a:cs typeface="Arial MT"/>
            </a:endParaRPr>
          </a:p>
          <a:p>
            <a:pPr>
              <a:lnSpc>
                <a:spcPct val="100000"/>
              </a:lnSpc>
              <a:spcBef>
                <a:spcPts val="1115"/>
              </a:spcBef>
              <a:buFont typeface="Arial MT"/>
              <a:buChar char="•"/>
            </a:pPr>
            <a:endParaRPr sz="2400">
              <a:latin typeface="Arial MT"/>
              <a:cs typeface="Arial MT"/>
            </a:endParaRPr>
          </a:p>
          <a:p>
            <a:pPr marL="393065" indent="-380365">
              <a:lnSpc>
                <a:spcPct val="100000"/>
              </a:lnSpc>
              <a:buChar char="•"/>
              <a:tabLst>
                <a:tab pos="393065" algn="l"/>
              </a:tabLst>
            </a:pPr>
            <a:r>
              <a:rPr sz="2400" dirty="0">
                <a:latin typeface="Arial MT"/>
                <a:cs typeface="Arial MT"/>
              </a:rPr>
              <a:t>Collective</a:t>
            </a:r>
            <a:r>
              <a:rPr sz="2400" spc="-55" dirty="0">
                <a:latin typeface="Arial MT"/>
                <a:cs typeface="Arial MT"/>
              </a:rPr>
              <a:t> </a:t>
            </a:r>
            <a:r>
              <a:rPr sz="2400" spc="-10" dirty="0">
                <a:latin typeface="Arial MT"/>
                <a:cs typeface="Arial MT"/>
              </a:rPr>
              <a:t>communications</a:t>
            </a:r>
            <a:r>
              <a:rPr sz="2400" spc="-65" dirty="0">
                <a:latin typeface="Arial MT"/>
                <a:cs typeface="Arial MT"/>
              </a:rPr>
              <a:t> </a:t>
            </a:r>
            <a:r>
              <a:rPr sz="2400" dirty="0">
                <a:latin typeface="Arial MT"/>
                <a:cs typeface="Arial MT"/>
              </a:rPr>
              <a:t>don’t</a:t>
            </a:r>
            <a:r>
              <a:rPr sz="2400" spc="-65" dirty="0">
                <a:latin typeface="Arial MT"/>
                <a:cs typeface="Arial MT"/>
              </a:rPr>
              <a:t> </a:t>
            </a:r>
            <a:r>
              <a:rPr sz="2400" dirty="0">
                <a:latin typeface="Arial MT"/>
                <a:cs typeface="Arial MT"/>
              </a:rPr>
              <a:t>use</a:t>
            </a:r>
            <a:r>
              <a:rPr sz="2400" spc="-80" dirty="0">
                <a:latin typeface="Arial MT"/>
                <a:cs typeface="Arial MT"/>
              </a:rPr>
              <a:t> </a:t>
            </a:r>
            <a:r>
              <a:rPr sz="2400" spc="-10" dirty="0">
                <a:latin typeface="Arial MT"/>
                <a:cs typeface="Arial MT"/>
              </a:rPr>
              <a:t>tags.</a:t>
            </a:r>
            <a:endParaRPr sz="2400">
              <a:latin typeface="Arial MT"/>
              <a:cs typeface="Arial MT"/>
            </a:endParaRPr>
          </a:p>
          <a:p>
            <a:pPr marL="393700" marR="5080" indent="-381000">
              <a:lnSpc>
                <a:spcPct val="100000"/>
              </a:lnSpc>
              <a:spcBef>
                <a:spcPts val="1010"/>
              </a:spcBef>
              <a:buChar char="•"/>
              <a:tabLst>
                <a:tab pos="393700" algn="l"/>
              </a:tabLst>
            </a:pPr>
            <a:r>
              <a:rPr sz="2400" dirty="0">
                <a:latin typeface="Arial MT"/>
                <a:cs typeface="Arial MT"/>
              </a:rPr>
              <a:t>They’re</a:t>
            </a:r>
            <a:r>
              <a:rPr sz="2400" spc="-55" dirty="0">
                <a:latin typeface="Arial MT"/>
                <a:cs typeface="Arial MT"/>
              </a:rPr>
              <a:t> </a:t>
            </a:r>
            <a:r>
              <a:rPr sz="2400" dirty="0">
                <a:latin typeface="Arial MT"/>
                <a:cs typeface="Arial MT"/>
              </a:rPr>
              <a:t>matched</a:t>
            </a:r>
            <a:r>
              <a:rPr sz="2400" spc="-65" dirty="0">
                <a:latin typeface="Arial MT"/>
                <a:cs typeface="Arial MT"/>
              </a:rPr>
              <a:t> </a:t>
            </a:r>
            <a:r>
              <a:rPr sz="2400" dirty="0">
                <a:latin typeface="Arial MT"/>
                <a:cs typeface="Arial MT"/>
              </a:rPr>
              <a:t>solely</a:t>
            </a:r>
            <a:r>
              <a:rPr sz="2400" spc="-40" dirty="0">
                <a:latin typeface="Arial MT"/>
                <a:cs typeface="Arial MT"/>
              </a:rPr>
              <a:t> </a:t>
            </a:r>
            <a:r>
              <a:rPr sz="2400" dirty="0">
                <a:latin typeface="Arial MT"/>
                <a:cs typeface="Arial MT"/>
              </a:rPr>
              <a:t>on</a:t>
            </a:r>
            <a:r>
              <a:rPr sz="2400" spc="-60" dirty="0">
                <a:latin typeface="Arial MT"/>
                <a:cs typeface="Arial MT"/>
              </a:rPr>
              <a:t> </a:t>
            </a:r>
            <a:r>
              <a:rPr sz="2400" dirty="0">
                <a:latin typeface="Arial MT"/>
                <a:cs typeface="Arial MT"/>
              </a:rPr>
              <a:t>the</a:t>
            </a:r>
            <a:r>
              <a:rPr sz="2400" spc="-75" dirty="0">
                <a:latin typeface="Arial MT"/>
                <a:cs typeface="Arial MT"/>
              </a:rPr>
              <a:t> </a:t>
            </a:r>
            <a:r>
              <a:rPr sz="2400" dirty="0">
                <a:latin typeface="Arial MT"/>
                <a:cs typeface="Arial MT"/>
              </a:rPr>
              <a:t>basis</a:t>
            </a:r>
            <a:r>
              <a:rPr sz="2400" spc="-50" dirty="0">
                <a:latin typeface="Arial MT"/>
                <a:cs typeface="Arial MT"/>
              </a:rPr>
              <a:t> </a:t>
            </a:r>
            <a:r>
              <a:rPr sz="2400" dirty="0">
                <a:latin typeface="Arial MT"/>
                <a:cs typeface="Arial MT"/>
              </a:rPr>
              <a:t>of</a:t>
            </a:r>
            <a:r>
              <a:rPr sz="2400" spc="-65" dirty="0">
                <a:latin typeface="Arial MT"/>
                <a:cs typeface="Arial MT"/>
              </a:rPr>
              <a:t> </a:t>
            </a:r>
            <a:r>
              <a:rPr sz="2400" dirty="0">
                <a:latin typeface="Arial MT"/>
                <a:cs typeface="Arial MT"/>
              </a:rPr>
              <a:t>the</a:t>
            </a:r>
            <a:r>
              <a:rPr sz="2400" spc="-75" dirty="0">
                <a:latin typeface="Arial MT"/>
                <a:cs typeface="Arial MT"/>
              </a:rPr>
              <a:t> </a:t>
            </a:r>
            <a:r>
              <a:rPr sz="2400" dirty="0">
                <a:latin typeface="Arial MT"/>
                <a:cs typeface="Arial MT"/>
              </a:rPr>
              <a:t>communicator</a:t>
            </a:r>
            <a:r>
              <a:rPr sz="2400" spc="-50" dirty="0">
                <a:latin typeface="Arial MT"/>
                <a:cs typeface="Arial MT"/>
              </a:rPr>
              <a:t> </a:t>
            </a:r>
            <a:r>
              <a:rPr sz="2400" dirty="0">
                <a:latin typeface="Arial MT"/>
                <a:cs typeface="Arial MT"/>
              </a:rPr>
              <a:t>and</a:t>
            </a:r>
            <a:r>
              <a:rPr sz="2400" spc="-70" dirty="0">
                <a:latin typeface="Arial MT"/>
                <a:cs typeface="Arial MT"/>
              </a:rPr>
              <a:t> </a:t>
            </a:r>
            <a:r>
              <a:rPr sz="2400" dirty="0">
                <a:latin typeface="Arial MT"/>
                <a:cs typeface="Arial MT"/>
              </a:rPr>
              <a:t>the</a:t>
            </a:r>
            <a:r>
              <a:rPr sz="2400" spc="-65" dirty="0">
                <a:latin typeface="Arial MT"/>
                <a:cs typeface="Arial MT"/>
              </a:rPr>
              <a:t> </a:t>
            </a:r>
            <a:r>
              <a:rPr sz="2400" dirty="0">
                <a:latin typeface="Arial MT"/>
                <a:cs typeface="Arial MT"/>
              </a:rPr>
              <a:t>order</a:t>
            </a:r>
            <a:r>
              <a:rPr sz="2400" spc="-60" dirty="0">
                <a:latin typeface="Arial MT"/>
                <a:cs typeface="Arial MT"/>
              </a:rPr>
              <a:t> </a:t>
            </a:r>
            <a:r>
              <a:rPr sz="2400" spc="-25" dirty="0">
                <a:latin typeface="Arial MT"/>
                <a:cs typeface="Arial MT"/>
              </a:rPr>
              <a:t>in </a:t>
            </a:r>
            <a:r>
              <a:rPr sz="2400" dirty="0">
                <a:latin typeface="Arial MT"/>
                <a:cs typeface="Arial MT"/>
              </a:rPr>
              <a:t>which</a:t>
            </a:r>
            <a:r>
              <a:rPr sz="2400" spc="-85" dirty="0">
                <a:latin typeface="Arial MT"/>
                <a:cs typeface="Arial MT"/>
              </a:rPr>
              <a:t> </a:t>
            </a:r>
            <a:r>
              <a:rPr sz="2400" dirty="0">
                <a:latin typeface="Arial MT"/>
                <a:cs typeface="Arial MT"/>
              </a:rPr>
              <a:t>they’re</a:t>
            </a:r>
            <a:r>
              <a:rPr sz="2400" spc="-90" dirty="0">
                <a:latin typeface="Arial MT"/>
                <a:cs typeface="Arial MT"/>
              </a:rPr>
              <a:t> </a:t>
            </a:r>
            <a:r>
              <a:rPr sz="2400" spc="-10" dirty="0">
                <a:latin typeface="Arial MT"/>
                <a:cs typeface="Arial MT"/>
              </a:rPr>
              <a:t>called.</a:t>
            </a:r>
            <a:endParaRPr sz="2400">
              <a:latin typeface="Arial MT"/>
              <a:cs typeface="Arial MT"/>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dirty="0"/>
              <a:t>Example </a:t>
            </a:r>
            <a:r>
              <a:rPr spc="-25" dirty="0"/>
              <a:t>(1)</a:t>
            </a:r>
          </a:p>
        </p:txBody>
      </p:sp>
      <p:pic>
        <p:nvPicPr>
          <p:cNvPr id="3" name="object 3"/>
          <p:cNvPicPr/>
          <p:nvPr/>
        </p:nvPicPr>
        <p:blipFill>
          <a:blip r:embed="rId2" cstate="print"/>
          <a:stretch>
            <a:fillRect/>
          </a:stretch>
        </p:blipFill>
        <p:spPr>
          <a:xfrm>
            <a:off x="2024004" y="1922815"/>
            <a:ext cx="8348687" cy="1042158"/>
          </a:xfrm>
          <a:prstGeom prst="rect">
            <a:avLst/>
          </a:prstGeom>
        </p:spPr>
      </p:pic>
      <p:sp>
        <p:nvSpPr>
          <p:cNvPr id="4" name="object 4"/>
          <p:cNvSpPr txBox="1"/>
          <p:nvPr/>
        </p:nvSpPr>
        <p:spPr>
          <a:xfrm>
            <a:off x="3150870" y="3511677"/>
            <a:ext cx="5265420" cy="513715"/>
          </a:xfrm>
          <a:prstGeom prst="rect">
            <a:avLst/>
          </a:prstGeom>
        </p:spPr>
        <p:txBody>
          <a:bodyPr vert="horz" wrap="square" lIns="0" tIns="13335" rIns="0" bIns="0" rtlCol="0">
            <a:spAutoFit/>
          </a:bodyPr>
          <a:lstStyle/>
          <a:p>
            <a:pPr marL="12700">
              <a:lnSpc>
                <a:spcPct val="100000"/>
              </a:lnSpc>
              <a:spcBef>
                <a:spcPts val="105"/>
              </a:spcBef>
            </a:pPr>
            <a:r>
              <a:rPr sz="3200" dirty="0">
                <a:latin typeface="Arial MT"/>
                <a:cs typeface="Arial MT"/>
              </a:rPr>
              <a:t>Multiple</a:t>
            </a:r>
            <a:r>
              <a:rPr sz="3200" spc="-25" dirty="0">
                <a:latin typeface="Arial MT"/>
                <a:cs typeface="Arial MT"/>
              </a:rPr>
              <a:t> </a:t>
            </a:r>
            <a:r>
              <a:rPr sz="3200" dirty="0">
                <a:latin typeface="Arial MT"/>
                <a:cs typeface="Arial MT"/>
              </a:rPr>
              <a:t>calls</a:t>
            </a:r>
            <a:r>
              <a:rPr sz="3200" spc="-35" dirty="0">
                <a:latin typeface="Arial MT"/>
                <a:cs typeface="Arial MT"/>
              </a:rPr>
              <a:t> </a:t>
            </a:r>
            <a:r>
              <a:rPr sz="3200" dirty="0">
                <a:latin typeface="Arial MT"/>
                <a:cs typeface="Arial MT"/>
              </a:rPr>
              <a:t>to</a:t>
            </a:r>
            <a:r>
              <a:rPr sz="3200" spc="-30" dirty="0">
                <a:latin typeface="Arial MT"/>
                <a:cs typeface="Arial MT"/>
              </a:rPr>
              <a:t> </a:t>
            </a:r>
            <a:r>
              <a:rPr sz="3200" spc="-10" dirty="0">
                <a:latin typeface="Arial MT"/>
                <a:cs typeface="Arial MT"/>
              </a:rPr>
              <a:t>MPI_Reduce</a:t>
            </a:r>
            <a:endParaRPr sz="3200">
              <a:latin typeface="Arial MT"/>
              <a:cs typeface="Arial MT"/>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dirty="0">
                <a:solidFill>
                  <a:srgbClr val="001F5F"/>
                </a:solidFill>
              </a:rPr>
              <a:t>Basic </a:t>
            </a:r>
            <a:r>
              <a:rPr spc="-10" dirty="0">
                <a:solidFill>
                  <a:srgbClr val="001F5F"/>
                </a:solidFill>
              </a:rPr>
              <a:t>functions</a:t>
            </a:r>
          </a:p>
        </p:txBody>
      </p:sp>
      <p:graphicFrame>
        <p:nvGraphicFramePr>
          <p:cNvPr id="3" name="object 3"/>
          <p:cNvGraphicFramePr>
            <a:graphicFrameLocks noGrp="1"/>
          </p:cNvGraphicFramePr>
          <p:nvPr/>
        </p:nvGraphicFramePr>
        <p:xfrm>
          <a:off x="867346" y="1232661"/>
          <a:ext cx="10513695" cy="4704080"/>
        </p:xfrm>
        <a:graphic>
          <a:graphicData uri="http://schemas.openxmlformats.org/drawingml/2006/table">
            <a:tbl>
              <a:tblPr firstRow="1" bandRow="1">
                <a:tableStyleId>{2D5ABB26-0587-4C30-8999-92F81FD0307C}</a:tableStyleId>
              </a:tblPr>
              <a:tblGrid>
                <a:gridCol w="5890895">
                  <a:extLst>
                    <a:ext uri="{9D8B030D-6E8A-4147-A177-3AD203B41FA5}">
                      <a16:colId xmlns:a16="http://schemas.microsoft.com/office/drawing/2014/main" val="20000"/>
                    </a:ext>
                  </a:extLst>
                </a:gridCol>
                <a:gridCol w="4622800">
                  <a:extLst>
                    <a:ext uri="{9D8B030D-6E8A-4147-A177-3AD203B41FA5}">
                      <a16:colId xmlns:a16="http://schemas.microsoft.com/office/drawing/2014/main" val="20001"/>
                    </a:ext>
                  </a:extLst>
                </a:gridCol>
              </a:tblGrid>
              <a:tr h="405765">
                <a:tc>
                  <a:txBody>
                    <a:bodyPr/>
                    <a:lstStyle/>
                    <a:p>
                      <a:pPr marL="91440">
                        <a:lnSpc>
                          <a:spcPct val="100000"/>
                        </a:lnSpc>
                        <a:spcBef>
                          <a:spcPts val="345"/>
                        </a:spcBef>
                      </a:pPr>
                      <a:r>
                        <a:rPr sz="2000" b="1" spc="-10" dirty="0">
                          <a:solidFill>
                            <a:srgbClr val="FFFFFF"/>
                          </a:solidFill>
                          <a:latin typeface="Arial"/>
                          <a:cs typeface="Arial"/>
                        </a:rPr>
                        <a:t>Function</a:t>
                      </a:r>
                      <a:endParaRPr sz="2000">
                        <a:latin typeface="Arial"/>
                        <a:cs typeface="Arial"/>
                      </a:endParaRPr>
                    </a:p>
                  </a:txBody>
                  <a:tcPr marL="0" marR="0" marT="43815" marB="0">
                    <a:lnL w="9525">
                      <a:solidFill>
                        <a:srgbClr val="3E6DC3"/>
                      </a:solidFill>
                      <a:prstDash val="solid"/>
                    </a:lnL>
                    <a:solidFill>
                      <a:srgbClr val="4471C4"/>
                    </a:solidFill>
                  </a:tcPr>
                </a:tc>
                <a:tc>
                  <a:txBody>
                    <a:bodyPr/>
                    <a:lstStyle/>
                    <a:p>
                      <a:pPr marL="142240">
                        <a:lnSpc>
                          <a:spcPct val="100000"/>
                        </a:lnSpc>
                        <a:spcBef>
                          <a:spcPts val="345"/>
                        </a:spcBef>
                      </a:pPr>
                      <a:r>
                        <a:rPr sz="2000" b="1" spc="-10" dirty="0">
                          <a:solidFill>
                            <a:srgbClr val="FFFFFF"/>
                          </a:solidFill>
                          <a:latin typeface="Arial"/>
                          <a:cs typeface="Arial"/>
                        </a:rPr>
                        <a:t>Description</a:t>
                      </a:r>
                      <a:endParaRPr sz="2000">
                        <a:latin typeface="Arial"/>
                        <a:cs typeface="Arial"/>
                      </a:endParaRPr>
                    </a:p>
                  </a:txBody>
                  <a:tcPr marL="0" marR="0" marT="43815" marB="0">
                    <a:lnR w="9525">
                      <a:solidFill>
                        <a:srgbClr val="3E6DC3"/>
                      </a:solidFill>
                      <a:prstDash val="solid"/>
                    </a:lnR>
                    <a:solidFill>
                      <a:srgbClr val="4471C4"/>
                    </a:solidFill>
                  </a:tcPr>
                </a:tc>
                <a:extLst>
                  <a:ext uri="{0D108BD9-81ED-4DB2-BD59-A6C34878D82A}">
                    <a16:rowId xmlns:a16="http://schemas.microsoft.com/office/drawing/2014/main" val="10000"/>
                  </a:ext>
                </a:extLst>
              </a:tr>
              <a:tr h="487045">
                <a:tc>
                  <a:txBody>
                    <a:bodyPr/>
                    <a:lstStyle/>
                    <a:p>
                      <a:pPr marL="91440">
                        <a:lnSpc>
                          <a:spcPct val="100000"/>
                        </a:lnSpc>
                        <a:spcBef>
                          <a:spcPts val="270"/>
                        </a:spcBef>
                      </a:pPr>
                      <a:r>
                        <a:rPr sz="2000" dirty="0">
                          <a:latin typeface="Arial MT"/>
                          <a:cs typeface="Arial MT"/>
                        </a:rPr>
                        <a:t>int</a:t>
                      </a:r>
                      <a:r>
                        <a:rPr sz="2000" spc="-15" dirty="0">
                          <a:latin typeface="Arial MT"/>
                          <a:cs typeface="Arial MT"/>
                        </a:rPr>
                        <a:t> </a:t>
                      </a:r>
                      <a:r>
                        <a:rPr sz="2000" dirty="0">
                          <a:latin typeface="Arial MT"/>
                          <a:cs typeface="Arial MT"/>
                        </a:rPr>
                        <a:t>MPI_Init(int</a:t>
                      </a:r>
                      <a:r>
                        <a:rPr sz="2000" spc="-30" dirty="0">
                          <a:latin typeface="Arial MT"/>
                          <a:cs typeface="Arial MT"/>
                        </a:rPr>
                        <a:t> </a:t>
                      </a:r>
                      <a:r>
                        <a:rPr sz="2000" dirty="0">
                          <a:latin typeface="Arial MT"/>
                          <a:cs typeface="Arial MT"/>
                        </a:rPr>
                        <a:t>*argc,</a:t>
                      </a:r>
                      <a:r>
                        <a:rPr sz="2000" spc="-40" dirty="0">
                          <a:latin typeface="Arial MT"/>
                          <a:cs typeface="Arial MT"/>
                        </a:rPr>
                        <a:t> </a:t>
                      </a:r>
                      <a:r>
                        <a:rPr sz="2000" dirty="0">
                          <a:latin typeface="Arial MT"/>
                          <a:cs typeface="Arial MT"/>
                        </a:rPr>
                        <a:t>char</a:t>
                      </a:r>
                      <a:r>
                        <a:rPr sz="2000" spc="-35" dirty="0">
                          <a:latin typeface="Arial MT"/>
                          <a:cs typeface="Arial MT"/>
                        </a:rPr>
                        <a:t> </a:t>
                      </a:r>
                      <a:r>
                        <a:rPr sz="2000" spc="-10" dirty="0">
                          <a:latin typeface="Arial MT"/>
                          <a:cs typeface="Arial MT"/>
                        </a:rPr>
                        <a:t>**argv)</a:t>
                      </a:r>
                      <a:endParaRPr sz="2000">
                        <a:latin typeface="Arial MT"/>
                        <a:cs typeface="Arial MT"/>
                      </a:endParaRPr>
                    </a:p>
                  </a:txBody>
                  <a:tcPr marL="0" marR="0" marT="34290" marB="0">
                    <a:lnL w="9525">
                      <a:solidFill>
                        <a:srgbClr val="3E6DC3"/>
                      </a:solidFill>
                      <a:prstDash val="solid"/>
                    </a:lnL>
                    <a:lnB w="9525">
                      <a:solidFill>
                        <a:srgbClr val="3E6DC3"/>
                      </a:solidFill>
                      <a:prstDash val="solid"/>
                    </a:lnB>
                  </a:tcPr>
                </a:tc>
                <a:tc>
                  <a:txBody>
                    <a:bodyPr/>
                    <a:lstStyle/>
                    <a:p>
                      <a:pPr marL="142240">
                        <a:lnSpc>
                          <a:spcPct val="100000"/>
                        </a:lnSpc>
                        <a:spcBef>
                          <a:spcPts val="270"/>
                        </a:spcBef>
                      </a:pPr>
                      <a:r>
                        <a:rPr sz="2000" dirty="0">
                          <a:latin typeface="Arial MT"/>
                          <a:cs typeface="Arial MT"/>
                        </a:rPr>
                        <a:t>Initialize</a:t>
                      </a:r>
                      <a:r>
                        <a:rPr sz="2000" spc="-40" dirty="0">
                          <a:latin typeface="Arial MT"/>
                          <a:cs typeface="Arial MT"/>
                        </a:rPr>
                        <a:t> </a:t>
                      </a:r>
                      <a:r>
                        <a:rPr sz="2000" spc="-25" dirty="0">
                          <a:latin typeface="Arial MT"/>
                          <a:cs typeface="Arial MT"/>
                        </a:rPr>
                        <a:t>MPI</a:t>
                      </a:r>
                      <a:endParaRPr sz="2000">
                        <a:latin typeface="Arial MT"/>
                        <a:cs typeface="Arial MT"/>
                      </a:endParaRPr>
                    </a:p>
                  </a:txBody>
                  <a:tcPr marL="0" marR="0" marT="34290" marB="0">
                    <a:lnR w="9525">
                      <a:solidFill>
                        <a:srgbClr val="3E6DC3"/>
                      </a:solidFill>
                      <a:prstDash val="solid"/>
                    </a:lnR>
                    <a:lnB w="9525">
                      <a:solidFill>
                        <a:srgbClr val="3E6DC3"/>
                      </a:solidFill>
                      <a:prstDash val="solid"/>
                    </a:lnB>
                  </a:tcPr>
                </a:tc>
                <a:extLst>
                  <a:ext uri="{0D108BD9-81ED-4DB2-BD59-A6C34878D82A}">
                    <a16:rowId xmlns:a16="http://schemas.microsoft.com/office/drawing/2014/main" val="10001"/>
                  </a:ext>
                </a:extLst>
              </a:tr>
              <a:tr h="465455">
                <a:tc>
                  <a:txBody>
                    <a:bodyPr/>
                    <a:lstStyle/>
                    <a:p>
                      <a:pPr marL="91440">
                        <a:lnSpc>
                          <a:spcPct val="100000"/>
                        </a:lnSpc>
                        <a:spcBef>
                          <a:spcPts val="305"/>
                        </a:spcBef>
                      </a:pPr>
                      <a:r>
                        <a:rPr sz="2000" dirty="0">
                          <a:latin typeface="Arial MT"/>
                          <a:cs typeface="Arial MT"/>
                        </a:rPr>
                        <a:t>int</a:t>
                      </a:r>
                      <a:r>
                        <a:rPr sz="2000" spc="-15" dirty="0">
                          <a:latin typeface="Arial MT"/>
                          <a:cs typeface="Arial MT"/>
                        </a:rPr>
                        <a:t> </a:t>
                      </a:r>
                      <a:r>
                        <a:rPr sz="2000" spc="-10" dirty="0">
                          <a:latin typeface="Arial MT"/>
                          <a:cs typeface="Arial MT"/>
                        </a:rPr>
                        <a:t>MPI_Finalize()</a:t>
                      </a:r>
                      <a:endParaRPr sz="2000">
                        <a:latin typeface="Arial MT"/>
                        <a:cs typeface="Arial MT"/>
                      </a:endParaRPr>
                    </a:p>
                  </a:txBody>
                  <a:tcPr marL="0" marR="0" marT="38735" marB="0">
                    <a:lnL w="9525">
                      <a:solidFill>
                        <a:srgbClr val="3E6DC3"/>
                      </a:solidFill>
                      <a:prstDash val="solid"/>
                    </a:lnL>
                    <a:lnT w="9525">
                      <a:solidFill>
                        <a:srgbClr val="3E6DC3"/>
                      </a:solidFill>
                      <a:prstDash val="solid"/>
                    </a:lnT>
                    <a:lnB w="9525">
                      <a:solidFill>
                        <a:srgbClr val="3E6DC3"/>
                      </a:solidFill>
                      <a:prstDash val="solid"/>
                    </a:lnB>
                  </a:tcPr>
                </a:tc>
                <a:tc>
                  <a:txBody>
                    <a:bodyPr/>
                    <a:lstStyle/>
                    <a:p>
                      <a:pPr marL="142240">
                        <a:lnSpc>
                          <a:spcPct val="100000"/>
                        </a:lnSpc>
                        <a:spcBef>
                          <a:spcPts val="305"/>
                        </a:spcBef>
                      </a:pPr>
                      <a:r>
                        <a:rPr sz="2000" dirty="0">
                          <a:latin typeface="Arial MT"/>
                          <a:cs typeface="Arial MT"/>
                        </a:rPr>
                        <a:t>Exit</a:t>
                      </a:r>
                      <a:r>
                        <a:rPr sz="2000" spc="-15" dirty="0">
                          <a:latin typeface="Arial MT"/>
                          <a:cs typeface="Arial MT"/>
                        </a:rPr>
                        <a:t> </a:t>
                      </a:r>
                      <a:r>
                        <a:rPr sz="2000" spc="-25" dirty="0">
                          <a:latin typeface="Arial MT"/>
                          <a:cs typeface="Arial MT"/>
                        </a:rPr>
                        <a:t>MPI</a:t>
                      </a:r>
                      <a:endParaRPr sz="2000">
                        <a:latin typeface="Arial MT"/>
                        <a:cs typeface="Arial MT"/>
                      </a:endParaRPr>
                    </a:p>
                  </a:txBody>
                  <a:tcPr marL="0" marR="0" marT="38735" marB="0">
                    <a:lnR w="9525">
                      <a:solidFill>
                        <a:srgbClr val="3E6DC3"/>
                      </a:solidFill>
                      <a:prstDash val="solid"/>
                    </a:lnR>
                    <a:lnT w="9525">
                      <a:solidFill>
                        <a:srgbClr val="3E6DC3"/>
                      </a:solidFill>
                      <a:prstDash val="solid"/>
                    </a:lnT>
                    <a:lnB w="9525">
                      <a:solidFill>
                        <a:srgbClr val="3E6DC3"/>
                      </a:solidFill>
                      <a:prstDash val="solid"/>
                    </a:lnB>
                  </a:tcPr>
                </a:tc>
                <a:extLst>
                  <a:ext uri="{0D108BD9-81ED-4DB2-BD59-A6C34878D82A}">
                    <a16:rowId xmlns:a16="http://schemas.microsoft.com/office/drawing/2014/main" val="10002"/>
                  </a:ext>
                </a:extLst>
              </a:tr>
              <a:tr h="834390">
                <a:tc>
                  <a:txBody>
                    <a:bodyPr/>
                    <a:lstStyle/>
                    <a:p>
                      <a:pPr marL="91440">
                        <a:lnSpc>
                          <a:spcPct val="100000"/>
                        </a:lnSpc>
                        <a:spcBef>
                          <a:spcPts val="305"/>
                        </a:spcBef>
                      </a:pPr>
                      <a:r>
                        <a:rPr sz="2000" dirty="0">
                          <a:latin typeface="Arial MT"/>
                          <a:cs typeface="Arial MT"/>
                        </a:rPr>
                        <a:t>int</a:t>
                      </a:r>
                      <a:r>
                        <a:rPr sz="2000" spc="-35" dirty="0">
                          <a:latin typeface="Arial MT"/>
                          <a:cs typeface="Arial MT"/>
                        </a:rPr>
                        <a:t> </a:t>
                      </a:r>
                      <a:r>
                        <a:rPr sz="2000" dirty="0">
                          <a:latin typeface="Arial MT"/>
                          <a:cs typeface="Arial MT"/>
                        </a:rPr>
                        <a:t>MPI_Comm_size(MPI_Comm</a:t>
                      </a:r>
                      <a:r>
                        <a:rPr sz="2000" spc="-60" dirty="0">
                          <a:latin typeface="Arial MT"/>
                          <a:cs typeface="Arial MT"/>
                        </a:rPr>
                        <a:t> </a:t>
                      </a:r>
                      <a:r>
                        <a:rPr sz="2000" dirty="0">
                          <a:latin typeface="Arial MT"/>
                          <a:cs typeface="Arial MT"/>
                        </a:rPr>
                        <a:t>comm,</a:t>
                      </a:r>
                      <a:r>
                        <a:rPr sz="2000" spc="-55" dirty="0">
                          <a:latin typeface="Arial MT"/>
                          <a:cs typeface="Arial MT"/>
                        </a:rPr>
                        <a:t> </a:t>
                      </a:r>
                      <a:r>
                        <a:rPr sz="2000" dirty="0">
                          <a:latin typeface="Arial MT"/>
                          <a:cs typeface="Arial MT"/>
                        </a:rPr>
                        <a:t>int</a:t>
                      </a:r>
                      <a:r>
                        <a:rPr sz="2000" spc="-25" dirty="0">
                          <a:latin typeface="Arial MT"/>
                          <a:cs typeface="Arial MT"/>
                        </a:rPr>
                        <a:t> </a:t>
                      </a:r>
                      <a:r>
                        <a:rPr sz="2000" spc="-10" dirty="0">
                          <a:latin typeface="Arial MT"/>
                          <a:cs typeface="Arial MT"/>
                        </a:rPr>
                        <a:t>*size)</a:t>
                      </a:r>
                      <a:endParaRPr sz="2000">
                        <a:latin typeface="Arial MT"/>
                        <a:cs typeface="Arial MT"/>
                      </a:endParaRPr>
                    </a:p>
                  </a:txBody>
                  <a:tcPr marL="0" marR="0" marT="38735" marB="0">
                    <a:lnL w="9525">
                      <a:solidFill>
                        <a:srgbClr val="3E6DC3"/>
                      </a:solidFill>
                      <a:prstDash val="solid"/>
                    </a:lnL>
                    <a:lnT w="9525">
                      <a:solidFill>
                        <a:srgbClr val="3E6DC3"/>
                      </a:solidFill>
                      <a:prstDash val="solid"/>
                    </a:lnT>
                    <a:lnB w="9525">
                      <a:solidFill>
                        <a:srgbClr val="3E6DC3"/>
                      </a:solidFill>
                      <a:prstDash val="solid"/>
                    </a:lnB>
                  </a:tcPr>
                </a:tc>
                <a:tc>
                  <a:txBody>
                    <a:bodyPr/>
                    <a:lstStyle/>
                    <a:p>
                      <a:pPr marL="142240">
                        <a:lnSpc>
                          <a:spcPct val="100000"/>
                        </a:lnSpc>
                        <a:spcBef>
                          <a:spcPts val="305"/>
                        </a:spcBef>
                      </a:pPr>
                      <a:r>
                        <a:rPr sz="2000" dirty="0">
                          <a:latin typeface="Arial MT"/>
                          <a:cs typeface="Arial MT"/>
                        </a:rPr>
                        <a:t>Determine</a:t>
                      </a:r>
                      <a:r>
                        <a:rPr sz="2000" spc="-40" dirty="0">
                          <a:latin typeface="Arial MT"/>
                          <a:cs typeface="Arial MT"/>
                        </a:rPr>
                        <a:t> </a:t>
                      </a:r>
                      <a:r>
                        <a:rPr sz="2000" dirty="0">
                          <a:latin typeface="Arial MT"/>
                          <a:cs typeface="Arial MT"/>
                        </a:rPr>
                        <a:t>number</a:t>
                      </a:r>
                      <a:r>
                        <a:rPr sz="2000" spc="-65" dirty="0">
                          <a:latin typeface="Arial MT"/>
                          <a:cs typeface="Arial MT"/>
                        </a:rPr>
                        <a:t> </a:t>
                      </a:r>
                      <a:r>
                        <a:rPr sz="2000" dirty="0">
                          <a:latin typeface="Arial MT"/>
                          <a:cs typeface="Arial MT"/>
                        </a:rPr>
                        <a:t>of</a:t>
                      </a:r>
                      <a:r>
                        <a:rPr sz="2000" spc="-35" dirty="0">
                          <a:latin typeface="Arial MT"/>
                          <a:cs typeface="Arial MT"/>
                        </a:rPr>
                        <a:t> </a:t>
                      </a:r>
                      <a:r>
                        <a:rPr sz="2000" dirty="0">
                          <a:latin typeface="Arial MT"/>
                          <a:cs typeface="Arial MT"/>
                        </a:rPr>
                        <a:t>processes</a:t>
                      </a:r>
                      <a:r>
                        <a:rPr sz="2000" spc="-45" dirty="0">
                          <a:latin typeface="Arial MT"/>
                          <a:cs typeface="Arial MT"/>
                        </a:rPr>
                        <a:t> </a:t>
                      </a:r>
                      <a:r>
                        <a:rPr sz="2000" spc="-10" dirty="0">
                          <a:latin typeface="Arial MT"/>
                          <a:cs typeface="Arial MT"/>
                        </a:rPr>
                        <a:t>within</a:t>
                      </a:r>
                      <a:endParaRPr sz="2000">
                        <a:latin typeface="Arial MT"/>
                        <a:cs typeface="Arial MT"/>
                      </a:endParaRPr>
                    </a:p>
                    <a:p>
                      <a:pPr marL="142240">
                        <a:lnSpc>
                          <a:spcPct val="100000"/>
                        </a:lnSpc>
                        <a:spcBef>
                          <a:spcPts val="5"/>
                        </a:spcBef>
                      </a:pPr>
                      <a:r>
                        <a:rPr sz="2000" dirty="0">
                          <a:latin typeface="Arial MT"/>
                          <a:cs typeface="Arial MT"/>
                        </a:rPr>
                        <a:t>a</a:t>
                      </a:r>
                      <a:r>
                        <a:rPr sz="2000" spc="-5" dirty="0">
                          <a:latin typeface="Arial MT"/>
                          <a:cs typeface="Arial MT"/>
                        </a:rPr>
                        <a:t> </a:t>
                      </a:r>
                      <a:r>
                        <a:rPr sz="2000" spc="-20" dirty="0">
                          <a:latin typeface="Arial MT"/>
                          <a:cs typeface="Arial MT"/>
                        </a:rPr>
                        <a:t>comm</a:t>
                      </a:r>
                      <a:endParaRPr sz="2000">
                        <a:latin typeface="Arial MT"/>
                        <a:cs typeface="Arial MT"/>
                      </a:endParaRPr>
                    </a:p>
                  </a:txBody>
                  <a:tcPr marL="0" marR="0" marT="38735" marB="0">
                    <a:lnR w="9525">
                      <a:solidFill>
                        <a:srgbClr val="3E6DC3"/>
                      </a:solidFill>
                      <a:prstDash val="solid"/>
                    </a:lnR>
                    <a:lnT w="9525">
                      <a:solidFill>
                        <a:srgbClr val="3E6DC3"/>
                      </a:solidFill>
                      <a:prstDash val="solid"/>
                    </a:lnT>
                    <a:lnB w="9525">
                      <a:solidFill>
                        <a:srgbClr val="3E6DC3"/>
                      </a:solidFill>
                      <a:prstDash val="solid"/>
                    </a:lnB>
                  </a:tcPr>
                </a:tc>
                <a:extLst>
                  <a:ext uri="{0D108BD9-81ED-4DB2-BD59-A6C34878D82A}">
                    <a16:rowId xmlns:a16="http://schemas.microsoft.com/office/drawing/2014/main" val="10003"/>
                  </a:ext>
                </a:extLst>
              </a:tr>
              <a:tr h="544195">
                <a:tc>
                  <a:txBody>
                    <a:bodyPr/>
                    <a:lstStyle/>
                    <a:p>
                      <a:pPr marL="91440">
                        <a:lnSpc>
                          <a:spcPct val="100000"/>
                        </a:lnSpc>
                        <a:spcBef>
                          <a:spcPts val="310"/>
                        </a:spcBef>
                      </a:pPr>
                      <a:r>
                        <a:rPr sz="2000" dirty="0">
                          <a:latin typeface="Arial MT"/>
                          <a:cs typeface="Arial MT"/>
                        </a:rPr>
                        <a:t>int</a:t>
                      </a:r>
                      <a:r>
                        <a:rPr sz="2000" spc="10" dirty="0">
                          <a:latin typeface="Arial MT"/>
                          <a:cs typeface="Arial MT"/>
                        </a:rPr>
                        <a:t> </a:t>
                      </a:r>
                      <a:r>
                        <a:rPr sz="2000" spc="-10" dirty="0">
                          <a:latin typeface="Arial MT"/>
                          <a:cs typeface="Arial MT"/>
                        </a:rPr>
                        <a:t>MPI_Comm_rank(MPI_Comm</a:t>
                      </a:r>
                      <a:r>
                        <a:rPr sz="2000" spc="-20" dirty="0">
                          <a:latin typeface="Arial MT"/>
                          <a:cs typeface="Arial MT"/>
                        </a:rPr>
                        <a:t> </a:t>
                      </a:r>
                      <a:r>
                        <a:rPr sz="2000" dirty="0">
                          <a:latin typeface="Arial MT"/>
                          <a:cs typeface="Arial MT"/>
                        </a:rPr>
                        <a:t>comm,</a:t>
                      </a:r>
                      <a:r>
                        <a:rPr sz="2000" spc="-10" dirty="0">
                          <a:latin typeface="Arial MT"/>
                          <a:cs typeface="Arial MT"/>
                        </a:rPr>
                        <a:t> </a:t>
                      </a:r>
                      <a:r>
                        <a:rPr sz="2000" dirty="0">
                          <a:latin typeface="Arial MT"/>
                          <a:cs typeface="Arial MT"/>
                        </a:rPr>
                        <a:t>int</a:t>
                      </a:r>
                      <a:r>
                        <a:rPr sz="2000" spc="10" dirty="0">
                          <a:latin typeface="Arial MT"/>
                          <a:cs typeface="Arial MT"/>
                        </a:rPr>
                        <a:t> </a:t>
                      </a:r>
                      <a:r>
                        <a:rPr sz="2000" spc="-10" dirty="0">
                          <a:latin typeface="Arial MT"/>
                          <a:cs typeface="Arial MT"/>
                        </a:rPr>
                        <a:t>*rank)</a:t>
                      </a:r>
                      <a:endParaRPr sz="2000">
                        <a:latin typeface="Arial MT"/>
                        <a:cs typeface="Arial MT"/>
                      </a:endParaRPr>
                    </a:p>
                  </a:txBody>
                  <a:tcPr marL="0" marR="0" marT="39370" marB="0">
                    <a:lnL w="9525">
                      <a:solidFill>
                        <a:srgbClr val="3E6DC3"/>
                      </a:solidFill>
                      <a:prstDash val="solid"/>
                    </a:lnL>
                    <a:lnT w="9525">
                      <a:solidFill>
                        <a:srgbClr val="3E6DC3"/>
                      </a:solidFill>
                      <a:prstDash val="solid"/>
                    </a:lnT>
                    <a:lnB w="9525">
                      <a:solidFill>
                        <a:srgbClr val="3E6DC3"/>
                      </a:solidFill>
                      <a:prstDash val="solid"/>
                    </a:lnB>
                  </a:tcPr>
                </a:tc>
                <a:tc>
                  <a:txBody>
                    <a:bodyPr/>
                    <a:lstStyle/>
                    <a:p>
                      <a:pPr marL="142240">
                        <a:lnSpc>
                          <a:spcPct val="100000"/>
                        </a:lnSpc>
                        <a:spcBef>
                          <a:spcPts val="310"/>
                        </a:spcBef>
                      </a:pPr>
                      <a:r>
                        <a:rPr sz="2000" dirty="0">
                          <a:latin typeface="Arial MT"/>
                          <a:cs typeface="Arial MT"/>
                        </a:rPr>
                        <a:t>Determine</a:t>
                      </a:r>
                      <a:r>
                        <a:rPr sz="2000" spc="-30" dirty="0">
                          <a:latin typeface="Arial MT"/>
                          <a:cs typeface="Arial MT"/>
                        </a:rPr>
                        <a:t> </a:t>
                      </a:r>
                      <a:r>
                        <a:rPr sz="2000" dirty="0">
                          <a:latin typeface="Arial MT"/>
                          <a:cs typeface="Arial MT"/>
                        </a:rPr>
                        <a:t>process</a:t>
                      </a:r>
                      <a:r>
                        <a:rPr sz="2000" spc="-50" dirty="0">
                          <a:latin typeface="Arial MT"/>
                          <a:cs typeface="Arial MT"/>
                        </a:rPr>
                        <a:t> </a:t>
                      </a:r>
                      <a:r>
                        <a:rPr sz="2000" dirty="0">
                          <a:latin typeface="Arial MT"/>
                          <a:cs typeface="Arial MT"/>
                        </a:rPr>
                        <a:t>rank</a:t>
                      </a:r>
                      <a:r>
                        <a:rPr sz="2000" spc="-25" dirty="0">
                          <a:latin typeface="Arial MT"/>
                          <a:cs typeface="Arial MT"/>
                        </a:rPr>
                        <a:t> </a:t>
                      </a:r>
                      <a:r>
                        <a:rPr sz="2000" dirty="0">
                          <a:latin typeface="Arial MT"/>
                          <a:cs typeface="Arial MT"/>
                        </a:rPr>
                        <a:t>within</a:t>
                      </a:r>
                      <a:r>
                        <a:rPr sz="2000" spc="-20" dirty="0">
                          <a:latin typeface="Arial MT"/>
                          <a:cs typeface="Arial MT"/>
                        </a:rPr>
                        <a:t> </a:t>
                      </a:r>
                      <a:r>
                        <a:rPr sz="2000" dirty="0">
                          <a:latin typeface="Arial MT"/>
                          <a:cs typeface="Arial MT"/>
                        </a:rPr>
                        <a:t>a</a:t>
                      </a:r>
                      <a:r>
                        <a:rPr sz="2000" spc="-30" dirty="0">
                          <a:latin typeface="Arial MT"/>
                          <a:cs typeface="Arial MT"/>
                        </a:rPr>
                        <a:t> </a:t>
                      </a:r>
                      <a:r>
                        <a:rPr sz="2000" spc="-20" dirty="0">
                          <a:latin typeface="Arial MT"/>
                          <a:cs typeface="Arial MT"/>
                        </a:rPr>
                        <a:t>comm</a:t>
                      </a:r>
                      <a:endParaRPr sz="2000">
                        <a:latin typeface="Arial MT"/>
                        <a:cs typeface="Arial MT"/>
                      </a:endParaRPr>
                    </a:p>
                  </a:txBody>
                  <a:tcPr marL="0" marR="0" marT="39370" marB="0">
                    <a:lnR w="9525">
                      <a:solidFill>
                        <a:srgbClr val="3E6DC3"/>
                      </a:solidFill>
                      <a:prstDash val="solid"/>
                    </a:lnR>
                    <a:lnT w="9525">
                      <a:solidFill>
                        <a:srgbClr val="3E6DC3"/>
                      </a:solidFill>
                      <a:prstDash val="solid"/>
                    </a:lnT>
                    <a:lnB w="9525">
                      <a:solidFill>
                        <a:srgbClr val="3E6DC3"/>
                      </a:solidFill>
                      <a:prstDash val="solid"/>
                    </a:lnB>
                  </a:tcPr>
                </a:tc>
                <a:extLst>
                  <a:ext uri="{0D108BD9-81ED-4DB2-BD59-A6C34878D82A}">
                    <a16:rowId xmlns:a16="http://schemas.microsoft.com/office/drawing/2014/main" val="10004"/>
                  </a:ext>
                </a:extLst>
              </a:tr>
              <a:tr h="856615">
                <a:tc>
                  <a:txBody>
                    <a:bodyPr/>
                    <a:lstStyle/>
                    <a:p>
                      <a:pPr marL="91440" marR="346075">
                        <a:lnSpc>
                          <a:spcPct val="100000"/>
                        </a:lnSpc>
                        <a:spcBef>
                          <a:spcPts val="310"/>
                        </a:spcBef>
                      </a:pPr>
                      <a:r>
                        <a:rPr sz="2000" dirty="0">
                          <a:latin typeface="Arial MT"/>
                          <a:cs typeface="Arial MT"/>
                        </a:rPr>
                        <a:t>int</a:t>
                      </a:r>
                      <a:r>
                        <a:rPr sz="2000" spc="-25" dirty="0">
                          <a:latin typeface="Arial MT"/>
                          <a:cs typeface="Arial MT"/>
                        </a:rPr>
                        <a:t> </a:t>
                      </a:r>
                      <a:r>
                        <a:rPr sz="2000" dirty="0">
                          <a:latin typeface="Arial MT"/>
                          <a:cs typeface="Arial MT"/>
                        </a:rPr>
                        <a:t>MPI_Send(void</a:t>
                      </a:r>
                      <a:r>
                        <a:rPr sz="2000" spc="-40" dirty="0">
                          <a:latin typeface="Arial MT"/>
                          <a:cs typeface="Arial MT"/>
                        </a:rPr>
                        <a:t> </a:t>
                      </a:r>
                      <a:r>
                        <a:rPr sz="2000" dirty="0">
                          <a:latin typeface="Arial MT"/>
                          <a:cs typeface="Arial MT"/>
                        </a:rPr>
                        <a:t>*buf,</a:t>
                      </a:r>
                      <a:r>
                        <a:rPr sz="2000" spc="-40" dirty="0">
                          <a:latin typeface="Arial MT"/>
                          <a:cs typeface="Arial MT"/>
                        </a:rPr>
                        <a:t> </a:t>
                      </a:r>
                      <a:r>
                        <a:rPr sz="2000" dirty="0">
                          <a:latin typeface="Arial MT"/>
                          <a:cs typeface="Arial MT"/>
                        </a:rPr>
                        <a:t>int</a:t>
                      </a:r>
                      <a:r>
                        <a:rPr sz="2000" spc="-20" dirty="0">
                          <a:latin typeface="Arial MT"/>
                          <a:cs typeface="Arial MT"/>
                        </a:rPr>
                        <a:t> </a:t>
                      </a:r>
                      <a:r>
                        <a:rPr sz="2000" dirty="0">
                          <a:latin typeface="Arial MT"/>
                          <a:cs typeface="Arial MT"/>
                        </a:rPr>
                        <a:t>count,</a:t>
                      </a:r>
                      <a:r>
                        <a:rPr sz="2000" spc="-45" dirty="0">
                          <a:latin typeface="Arial MT"/>
                          <a:cs typeface="Arial MT"/>
                        </a:rPr>
                        <a:t> </a:t>
                      </a:r>
                      <a:r>
                        <a:rPr sz="2000" spc="-10" dirty="0">
                          <a:latin typeface="Arial MT"/>
                          <a:cs typeface="Arial MT"/>
                        </a:rPr>
                        <a:t>MPI_Datatype </a:t>
                      </a:r>
                      <a:r>
                        <a:rPr sz="2000" dirty="0">
                          <a:latin typeface="Arial MT"/>
                          <a:cs typeface="Arial MT"/>
                        </a:rPr>
                        <a:t>datatype,</a:t>
                      </a:r>
                      <a:r>
                        <a:rPr sz="2000" spc="-45" dirty="0">
                          <a:latin typeface="Arial MT"/>
                          <a:cs typeface="Arial MT"/>
                        </a:rPr>
                        <a:t> </a:t>
                      </a:r>
                      <a:r>
                        <a:rPr sz="2000" dirty="0">
                          <a:latin typeface="Arial MT"/>
                          <a:cs typeface="Arial MT"/>
                        </a:rPr>
                        <a:t>int</a:t>
                      </a:r>
                      <a:r>
                        <a:rPr sz="2000" spc="-15" dirty="0">
                          <a:latin typeface="Arial MT"/>
                          <a:cs typeface="Arial MT"/>
                        </a:rPr>
                        <a:t> </a:t>
                      </a:r>
                      <a:r>
                        <a:rPr sz="2000" dirty="0">
                          <a:latin typeface="Arial MT"/>
                          <a:cs typeface="Arial MT"/>
                        </a:rPr>
                        <a:t>dest,</a:t>
                      </a:r>
                      <a:r>
                        <a:rPr sz="2000" spc="-40" dirty="0">
                          <a:latin typeface="Arial MT"/>
                          <a:cs typeface="Arial MT"/>
                        </a:rPr>
                        <a:t> </a:t>
                      </a:r>
                      <a:r>
                        <a:rPr sz="2000" dirty="0">
                          <a:latin typeface="Arial MT"/>
                          <a:cs typeface="Arial MT"/>
                        </a:rPr>
                        <a:t>int</a:t>
                      </a:r>
                      <a:r>
                        <a:rPr sz="2000" spc="-20" dirty="0">
                          <a:latin typeface="Arial MT"/>
                          <a:cs typeface="Arial MT"/>
                        </a:rPr>
                        <a:t> </a:t>
                      </a:r>
                      <a:r>
                        <a:rPr sz="2000" dirty="0">
                          <a:latin typeface="Arial MT"/>
                          <a:cs typeface="Arial MT"/>
                        </a:rPr>
                        <a:t>tag,</a:t>
                      </a:r>
                      <a:r>
                        <a:rPr sz="2000" spc="-30" dirty="0">
                          <a:latin typeface="Arial MT"/>
                          <a:cs typeface="Arial MT"/>
                        </a:rPr>
                        <a:t> </a:t>
                      </a:r>
                      <a:r>
                        <a:rPr sz="2000" dirty="0">
                          <a:latin typeface="Arial MT"/>
                          <a:cs typeface="Arial MT"/>
                        </a:rPr>
                        <a:t>MPI_Comm</a:t>
                      </a:r>
                      <a:r>
                        <a:rPr sz="2000" spc="-35" dirty="0">
                          <a:latin typeface="Arial MT"/>
                          <a:cs typeface="Arial MT"/>
                        </a:rPr>
                        <a:t> </a:t>
                      </a:r>
                      <a:r>
                        <a:rPr sz="2000" spc="-10" dirty="0">
                          <a:latin typeface="Arial MT"/>
                          <a:cs typeface="Arial MT"/>
                        </a:rPr>
                        <a:t>comm)</a:t>
                      </a:r>
                      <a:endParaRPr sz="2000">
                        <a:latin typeface="Arial MT"/>
                        <a:cs typeface="Arial MT"/>
                      </a:endParaRPr>
                    </a:p>
                  </a:txBody>
                  <a:tcPr marL="0" marR="0" marT="39370" marB="0">
                    <a:lnL w="9525">
                      <a:solidFill>
                        <a:srgbClr val="3E6DC3"/>
                      </a:solidFill>
                      <a:prstDash val="solid"/>
                    </a:lnL>
                    <a:lnT w="9525">
                      <a:solidFill>
                        <a:srgbClr val="3E6DC3"/>
                      </a:solidFill>
                      <a:prstDash val="solid"/>
                    </a:lnT>
                    <a:lnB w="9525">
                      <a:solidFill>
                        <a:srgbClr val="3E6DC3"/>
                      </a:solidFill>
                      <a:prstDash val="solid"/>
                    </a:lnB>
                  </a:tcPr>
                </a:tc>
                <a:tc>
                  <a:txBody>
                    <a:bodyPr/>
                    <a:lstStyle/>
                    <a:p>
                      <a:pPr marL="142240">
                        <a:lnSpc>
                          <a:spcPct val="100000"/>
                        </a:lnSpc>
                        <a:spcBef>
                          <a:spcPts val="310"/>
                        </a:spcBef>
                      </a:pPr>
                      <a:r>
                        <a:rPr sz="2000" dirty="0">
                          <a:latin typeface="Arial MT"/>
                          <a:cs typeface="Arial MT"/>
                        </a:rPr>
                        <a:t>Send</a:t>
                      </a:r>
                      <a:r>
                        <a:rPr sz="2000" spc="-20" dirty="0">
                          <a:latin typeface="Arial MT"/>
                          <a:cs typeface="Arial MT"/>
                        </a:rPr>
                        <a:t> </a:t>
                      </a:r>
                      <a:r>
                        <a:rPr sz="2000" dirty="0">
                          <a:latin typeface="Arial MT"/>
                          <a:cs typeface="Arial MT"/>
                        </a:rPr>
                        <a:t>a</a:t>
                      </a:r>
                      <a:r>
                        <a:rPr sz="2000" spc="-5" dirty="0">
                          <a:latin typeface="Arial MT"/>
                          <a:cs typeface="Arial MT"/>
                        </a:rPr>
                        <a:t> </a:t>
                      </a:r>
                      <a:r>
                        <a:rPr sz="2000" spc="-10" dirty="0">
                          <a:latin typeface="Arial MT"/>
                          <a:cs typeface="Arial MT"/>
                        </a:rPr>
                        <a:t>message</a:t>
                      </a:r>
                      <a:endParaRPr sz="2000">
                        <a:latin typeface="Arial MT"/>
                        <a:cs typeface="Arial MT"/>
                      </a:endParaRPr>
                    </a:p>
                  </a:txBody>
                  <a:tcPr marL="0" marR="0" marT="39370" marB="0">
                    <a:lnR w="9525">
                      <a:solidFill>
                        <a:srgbClr val="3E6DC3"/>
                      </a:solidFill>
                      <a:prstDash val="solid"/>
                    </a:lnR>
                    <a:lnT w="9525">
                      <a:solidFill>
                        <a:srgbClr val="3E6DC3"/>
                      </a:solidFill>
                      <a:prstDash val="solid"/>
                    </a:lnT>
                    <a:lnB w="9525">
                      <a:solidFill>
                        <a:srgbClr val="3E6DC3"/>
                      </a:solidFill>
                      <a:prstDash val="solid"/>
                    </a:lnB>
                  </a:tcPr>
                </a:tc>
                <a:extLst>
                  <a:ext uri="{0D108BD9-81ED-4DB2-BD59-A6C34878D82A}">
                    <a16:rowId xmlns:a16="http://schemas.microsoft.com/office/drawing/2014/main" val="10005"/>
                  </a:ext>
                </a:extLst>
              </a:tr>
              <a:tr h="1110615">
                <a:tc>
                  <a:txBody>
                    <a:bodyPr/>
                    <a:lstStyle/>
                    <a:p>
                      <a:pPr marL="91440" marR="361315">
                        <a:lnSpc>
                          <a:spcPct val="100000"/>
                        </a:lnSpc>
                        <a:spcBef>
                          <a:spcPts val="310"/>
                        </a:spcBef>
                      </a:pPr>
                      <a:r>
                        <a:rPr sz="2000" dirty="0">
                          <a:latin typeface="Arial MT"/>
                          <a:cs typeface="Arial MT"/>
                        </a:rPr>
                        <a:t>int</a:t>
                      </a:r>
                      <a:r>
                        <a:rPr sz="2000" spc="-25" dirty="0">
                          <a:latin typeface="Arial MT"/>
                          <a:cs typeface="Arial MT"/>
                        </a:rPr>
                        <a:t> </a:t>
                      </a:r>
                      <a:r>
                        <a:rPr sz="2000" dirty="0">
                          <a:latin typeface="Arial MT"/>
                          <a:cs typeface="Arial MT"/>
                        </a:rPr>
                        <a:t>MPI_Recv(void</a:t>
                      </a:r>
                      <a:r>
                        <a:rPr sz="2000" spc="-45" dirty="0">
                          <a:latin typeface="Arial MT"/>
                          <a:cs typeface="Arial MT"/>
                        </a:rPr>
                        <a:t> </a:t>
                      </a:r>
                      <a:r>
                        <a:rPr sz="2000" dirty="0">
                          <a:latin typeface="Arial MT"/>
                          <a:cs typeface="Arial MT"/>
                        </a:rPr>
                        <a:t>*buf,</a:t>
                      </a:r>
                      <a:r>
                        <a:rPr sz="2000" spc="-45" dirty="0">
                          <a:latin typeface="Arial MT"/>
                          <a:cs typeface="Arial MT"/>
                        </a:rPr>
                        <a:t> </a:t>
                      </a:r>
                      <a:r>
                        <a:rPr sz="2000" dirty="0">
                          <a:latin typeface="Arial MT"/>
                          <a:cs typeface="Arial MT"/>
                        </a:rPr>
                        <a:t>int</a:t>
                      </a:r>
                      <a:r>
                        <a:rPr sz="2000" spc="-25" dirty="0">
                          <a:latin typeface="Arial MT"/>
                          <a:cs typeface="Arial MT"/>
                        </a:rPr>
                        <a:t> </a:t>
                      </a:r>
                      <a:r>
                        <a:rPr sz="2000" dirty="0">
                          <a:latin typeface="Arial MT"/>
                          <a:cs typeface="Arial MT"/>
                        </a:rPr>
                        <a:t>count,</a:t>
                      </a:r>
                      <a:r>
                        <a:rPr sz="2000" spc="-50" dirty="0">
                          <a:latin typeface="Arial MT"/>
                          <a:cs typeface="Arial MT"/>
                        </a:rPr>
                        <a:t> </a:t>
                      </a:r>
                      <a:r>
                        <a:rPr sz="2000" spc="-10" dirty="0">
                          <a:latin typeface="Arial MT"/>
                          <a:cs typeface="Arial MT"/>
                        </a:rPr>
                        <a:t>MPI_Datatype </a:t>
                      </a:r>
                      <a:r>
                        <a:rPr sz="2000" dirty="0">
                          <a:latin typeface="Arial MT"/>
                          <a:cs typeface="Arial MT"/>
                        </a:rPr>
                        <a:t>datatype,</a:t>
                      </a:r>
                      <a:r>
                        <a:rPr sz="2000" spc="-40" dirty="0">
                          <a:latin typeface="Arial MT"/>
                          <a:cs typeface="Arial MT"/>
                        </a:rPr>
                        <a:t> </a:t>
                      </a:r>
                      <a:r>
                        <a:rPr sz="2000" dirty="0">
                          <a:latin typeface="Arial MT"/>
                          <a:cs typeface="Arial MT"/>
                        </a:rPr>
                        <a:t>int</a:t>
                      </a:r>
                      <a:r>
                        <a:rPr sz="2000" spc="-20" dirty="0">
                          <a:latin typeface="Arial MT"/>
                          <a:cs typeface="Arial MT"/>
                        </a:rPr>
                        <a:t> </a:t>
                      </a:r>
                      <a:r>
                        <a:rPr sz="2000" dirty="0">
                          <a:latin typeface="Arial MT"/>
                          <a:cs typeface="Arial MT"/>
                        </a:rPr>
                        <a:t>src,</a:t>
                      </a:r>
                      <a:r>
                        <a:rPr sz="2000" spc="-40" dirty="0">
                          <a:latin typeface="Arial MT"/>
                          <a:cs typeface="Arial MT"/>
                        </a:rPr>
                        <a:t> </a:t>
                      </a:r>
                      <a:r>
                        <a:rPr sz="2000" dirty="0">
                          <a:latin typeface="Arial MT"/>
                          <a:cs typeface="Arial MT"/>
                        </a:rPr>
                        <a:t>int</a:t>
                      </a:r>
                      <a:r>
                        <a:rPr sz="2000" spc="-20" dirty="0">
                          <a:latin typeface="Arial MT"/>
                          <a:cs typeface="Arial MT"/>
                        </a:rPr>
                        <a:t> </a:t>
                      </a:r>
                      <a:r>
                        <a:rPr sz="2000" dirty="0">
                          <a:latin typeface="Arial MT"/>
                          <a:cs typeface="Arial MT"/>
                        </a:rPr>
                        <a:t>tag,</a:t>
                      </a:r>
                      <a:r>
                        <a:rPr sz="2000" spc="-45" dirty="0">
                          <a:latin typeface="Arial MT"/>
                          <a:cs typeface="Arial MT"/>
                        </a:rPr>
                        <a:t> </a:t>
                      </a:r>
                      <a:r>
                        <a:rPr sz="2000" dirty="0">
                          <a:latin typeface="Arial MT"/>
                          <a:cs typeface="Arial MT"/>
                        </a:rPr>
                        <a:t>MPI_Comm</a:t>
                      </a:r>
                      <a:r>
                        <a:rPr sz="2000" spc="-45" dirty="0">
                          <a:latin typeface="Arial MT"/>
                          <a:cs typeface="Arial MT"/>
                        </a:rPr>
                        <a:t> </a:t>
                      </a:r>
                      <a:r>
                        <a:rPr sz="2000" spc="-10" dirty="0">
                          <a:latin typeface="Arial MT"/>
                          <a:cs typeface="Arial MT"/>
                        </a:rPr>
                        <a:t>comm, </a:t>
                      </a:r>
                      <a:r>
                        <a:rPr sz="2000" dirty="0">
                          <a:latin typeface="Arial MT"/>
                          <a:cs typeface="Arial MT"/>
                        </a:rPr>
                        <a:t>MPI_Status</a:t>
                      </a:r>
                      <a:r>
                        <a:rPr sz="2000" spc="-50" dirty="0">
                          <a:latin typeface="Arial MT"/>
                          <a:cs typeface="Arial MT"/>
                        </a:rPr>
                        <a:t> </a:t>
                      </a:r>
                      <a:r>
                        <a:rPr sz="2000" spc="-10" dirty="0">
                          <a:latin typeface="Arial MT"/>
                          <a:cs typeface="Arial MT"/>
                        </a:rPr>
                        <a:t>*status)</a:t>
                      </a:r>
                      <a:endParaRPr sz="2000">
                        <a:latin typeface="Arial MT"/>
                        <a:cs typeface="Arial MT"/>
                      </a:endParaRPr>
                    </a:p>
                  </a:txBody>
                  <a:tcPr marL="0" marR="0" marT="39370" marB="0">
                    <a:lnL w="9525">
                      <a:solidFill>
                        <a:srgbClr val="3E6DC3"/>
                      </a:solidFill>
                      <a:prstDash val="solid"/>
                    </a:lnL>
                    <a:lnT w="9525">
                      <a:solidFill>
                        <a:srgbClr val="3E6DC3"/>
                      </a:solidFill>
                      <a:prstDash val="solid"/>
                    </a:lnT>
                    <a:lnB w="9525">
                      <a:solidFill>
                        <a:srgbClr val="3E6DC3"/>
                      </a:solidFill>
                      <a:prstDash val="solid"/>
                    </a:lnB>
                  </a:tcPr>
                </a:tc>
                <a:tc>
                  <a:txBody>
                    <a:bodyPr/>
                    <a:lstStyle/>
                    <a:p>
                      <a:pPr marL="142240">
                        <a:lnSpc>
                          <a:spcPct val="100000"/>
                        </a:lnSpc>
                        <a:spcBef>
                          <a:spcPts val="310"/>
                        </a:spcBef>
                      </a:pPr>
                      <a:r>
                        <a:rPr sz="2000" dirty="0">
                          <a:latin typeface="Arial MT"/>
                          <a:cs typeface="Arial MT"/>
                        </a:rPr>
                        <a:t>Receive</a:t>
                      </a:r>
                      <a:r>
                        <a:rPr sz="2000" spc="-35" dirty="0">
                          <a:latin typeface="Arial MT"/>
                          <a:cs typeface="Arial MT"/>
                        </a:rPr>
                        <a:t> </a:t>
                      </a:r>
                      <a:r>
                        <a:rPr sz="2000" dirty="0">
                          <a:latin typeface="Arial MT"/>
                          <a:cs typeface="Arial MT"/>
                        </a:rPr>
                        <a:t>a</a:t>
                      </a:r>
                      <a:r>
                        <a:rPr sz="2000" spc="-20" dirty="0">
                          <a:latin typeface="Arial MT"/>
                          <a:cs typeface="Arial MT"/>
                        </a:rPr>
                        <a:t> </a:t>
                      </a:r>
                      <a:r>
                        <a:rPr sz="2000" spc="-10" dirty="0">
                          <a:latin typeface="Arial MT"/>
                          <a:cs typeface="Arial MT"/>
                        </a:rPr>
                        <a:t>message</a:t>
                      </a:r>
                      <a:endParaRPr sz="2000">
                        <a:latin typeface="Arial MT"/>
                        <a:cs typeface="Arial MT"/>
                      </a:endParaRPr>
                    </a:p>
                  </a:txBody>
                  <a:tcPr marL="0" marR="0" marT="39370" marB="0">
                    <a:lnR w="9525">
                      <a:solidFill>
                        <a:srgbClr val="3E6DC3"/>
                      </a:solidFill>
                      <a:prstDash val="solid"/>
                    </a:lnR>
                    <a:lnT w="9525">
                      <a:solidFill>
                        <a:srgbClr val="3E6DC3"/>
                      </a:solidFill>
                      <a:prstDash val="solid"/>
                    </a:lnT>
                    <a:lnB w="9525">
                      <a:solidFill>
                        <a:srgbClr val="3E6DC3"/>
                      </a:solidFill>
                      <a:prstDash val="solid"/>
                    </a:lnB>
                  </a:tcPr>
                </a:tc>
                <a:extLst>
                  <a:ext uri="{0D108BD9-81ED-4DB2-BD59-A6C34878D82A}">
                    <a16:rowId xmlns:a16="http://schemas.microsoft.com/office/drawing/2014/main" val="10006"/>
                  </a:ext>
                </a:extLst>
              </a:tr>
            </a:tbl>
          </a:graphicData>
        </a:graphic>
      </p:graphicFrame>
      <p:sp>
        <p:nvSpPr>
          <p:cNvPr id="5" name="TextBox 4">
            <a:extLst>
              <a:ext uri="{FF2B5EF4-FFF2-40B4-BE49-F238E27FC236}">
                <a16:creationId xmlns:a16="http://schemas.microsoft.com/office/drawing/2014/main" id="{5E19F917-0117-EDE9-B823-F27FED18F727}"/>
              </a:ext>
            </a:extLst>
          </p:cNvPr>
          <p:cNvSpPr txBox="1"/>
          <p:nvPr/>
        </p:nvSpPr>
        <p:spPr>
          <a:xfrm>
            <a:off x="2428493" y="6183868"/>
            <a:ext cx="7391400" cy="369332"/>
          </a:xfrm>
          <a:prstGeom prst="rect">
            <a:avLst/>
          </a:prstGeom>
          <a:noFill/>
        </p:spPr>
        <p:txBody>
          <a:bodyPr wrap="square">
            <a:spAutoFit/>
          </a:bodyPr>
          <a:lstStyle/>
          <a:p>
            <a:r>
              <a:rPr lang="en-IN" dirty="0"/>
              <a:t>https://github.com/sachugowda/pds-bits/blob/main/run-allfunmpi.md</a:t>
            </a:r>
          </a:p>
        </p:txBody>
      </p:sp>
      <mc:AlternateContent xmlns:mc="http://schemas.openxmlformats.org/markup-compatibility/2006">
        <mc:Choice xmlns:p14="http://schemas.microsoft.com/office/powerpoint/2010/main" Requires="p14">
          <p:contentPart p14:bwMode="auto" r:id="rId2">
            <p14:nvContentPartPr>
              <p14:cNvPr id="4" name="Ink 3">
                <a:extLst>
                  <a:ext uri="{FF2B5EF4-FFF2-40B4-BE49-F238E27FC236}">
                    <a16:creationId xmlns:a16="http://schemas.microsoft.com/office/drawing/2014/main" id="{172337A5-923A-1938-5361-0509170F4A1E}"/>
                  </a:ext>
                </a:extLst>
              </p14:cNvPr>
              <p14:cNvContentPartPr/>
              <p14:nvPr/>
            </p14:nvContentPartPr>
            <p14:xfrm>
              <a:off x="285840" y="1339560"/>
              <a:ext cx="4143600" cy="4732920"/>
            </p14:xfrm>
          </p:contentPart>
        </mc:Choice>
        <mc:Fallback>
          <p:pic>
            <p:nvPicPr>
              <p:cNvPr id="4" name="Ink 3">
                <a:extLst>
                  <a:ext uri="{FF2B5EF4-FFF2-40B4-BE49-F238E27FC236}">
                    <a16:creationId xmlns:a16="http://schemas.microsoft.com/office/drawing/2014/main" id="{172337A5-923A-1938-5361-0509170F4A1E}"/>
                  </a:ext>
                </a:extLst>
              </p:cNvPr>
              <p:cNvPicPr/>
              <p:nvPr/>
            </p:nvPicPr>
            <p:blipFill>
              <a:blip r:embed="rId3"/>
              <a:stretch>
                <a:fillRect/>
              </a:stretch>
            </p:blipFill>
            <p:spPr>
              <a:xfrm>
                <a:off x="276480" y="1330200"/>
                <a:ext cx="4162320" cy="4751640"/>
              </a:xfrm>
              <a:prstGeom prst="rect">
                <a:avLst/>
              </a:prstGeom>
            </p:spPr>
          </p:pic>
        </mc:Fallback>
      </mc:AlternateContent>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dirty="0"/>
              <a:t>Example </a:t>
            </a:r>
            <a:r>
              <a:rPr spc="-25" dirty="0"/>
              <a:t>(2)</a:t>
            </a:r>
          </a:p>
        </p:txBody>
      </p:sp>
      <p:sp>
        <p:nvSpPr>
          <p:cNvPr id="3" name="object 3"/>
          <p:cNvSpPr txBox="1"/>
          <p:nvPr/>
        </p:nvSpPr>
        <p:spPr>
          <a:xfrm>
            <a:off x="850493" y="1378458"/>
            <a:ext cx="10060305" cy="1981200"/>
          </a:xfrm>
          <a:prstGeom prst="rect">
            <a:avLst/>
          </a:prstGeom>
        </p:spPr>
        <p:txBody>
          <a:bodyPr vert="horz" wrap="square" lIns="0" tIns="12700" rIns="0" bIns="0" rtlCol="0">
            <a:spAutoFit/>
          </a:bodyPr>
          <a:lstStyle/>
          <a:p>
            <a:pPr marL="393700" marR="13970" indent="-381000">
              <a:lnSpc>
                <a:spcPct val="100000"/>
              </a:lnSpc>
              <a:spcBef>
                <a:spcPts val="100"/>
              </a:spcBef>
              <a:buChar char="•"/>
              <a:tabLst>
                <a:tab pos="393700" algn="l"/>
              </a:tabLst>
            </a:pPr>
            <a:r>
              <a:rPr sz="2400" dirty="0">
                <a:latin typeface="Arial MT"/>
                <a:cs typeface="Arial MT"/>
              </a:rPr>
              <a:t>Suppose</a:t>
            </a:r>
            <a:r>
              <a:rPr sz="2400" spc="-70" dirty="0">
                <a:latin typeface="Arial MT"/>
                <a:cs typeface="Arial MT"/>
              </a:rPr>
              <a:t> </a:t>
            </a:r>
            <a:r>
              <a:rPr sz="2400" dirty="0">
                <a:latin typeface="Arial MT"/>
                <a:cs typeface="Arial MT"/>
              </a:rPr>
              <a:t>that</a:t>
            </a:r>
            <a:r>
              <a:rPr sz="2400" spc="-95" dirty="0">
                <a:latin typeface="Arial MT"/>
                <a:cs typeface="Arial MT"/>
              </a:rPr>
              <a:t> </a:t>
            </a:r>
            <a:r>
              <a:rPr sz="2400" dirty="0">
                <a:latin typeface="Arial MT"/>
                <a:cs typeface="Arial MT"/>
              </a:rPr>
              <a:t>each</a:t>
            </a:r>
            <a:r>
              <a:rPr sz="2400" spc="-80" dirty="0">
                <a:latin typeface="Arial MT"/>
                <a:cs typeface="Arial MT"/>
              </a:rPr>
              <a:t> </a:t>
            </a:r>
            <a:r>
              <a:rPr sz="2400" dirty="0">
                <a:latin typeface="Arial MT"/>
                <a:cs typeface="Arial MT"/>
              </a:rPr>
              <a:t>process</a:t>
            </a:r>
            <a:r>
              <a:rPr sz="2400" spc="-80" dirty="0">
                <a:latin typeface="Arial MT"/>
                <a:cs typeface="Arial MT"/>
              </a:rPr>
              <a:t> </a:t>
            </a:r>
            <a:r>
              <a:rPr sz="2400" dirty="0">
                <a:latin typeface="Arial MT"/>
                <a:cs typeface="Arial MT"/>
              </a:rPr>
              <a:t>calls</a:t>
            </a:r>
            <a:r>
              <a:rPr sz="2400" spc="-65" dirty="0">
                <a:latin typeface="Arial MT"/>
                <a:cs typeface="Arial MT"/>
              </a:rPr>
              <a:t> </a:t>
            </a:r>
            <a:r>
              <a:rPr sz="2400" dirty="0">
                <a:solidFill>
                  <a:srgbClr val="0066FF"/>
                </a:solidFill>
                <a:latin typeface="Arial MT"/>
                <a:cs typeface="Arial MT"/>
              </a:rPr>
              <a:t>MPI_Reduce</a:t>
            </a:r>
            <a:r>
              <a:rPr sz="2400" spc="-65" dirty="0">
                <a:solidFill>
                  <a:srgbClr val="0066FF"/>
                </a:solidFill>
                <a:latin typeface="Arial MT"/>
                <a:cs typeface="Arial MT"/>
              </a:rPr>
              <a:t> </a:t>
            </a:r>
            <a:r>
              <a:rPr sz="2400" dirty="0">
                <a:latin typeface="Arial MT"/>
                <a:cs typeface="Arial MT"/>
              </a:rPr>
              <a:t>with</a:t>
            </a:r>
            <a:r>
              <a:rPr sz="2400" spc="-80" dirty="0">
                <a:latin typeface="Arial MT"/>
                <a:cs typeface="Arial MT"/>
              </a:rPr>
              <a:t> </a:t>
            </a:r>
            <a:r>
              <a:rPr sz="2400" dirty="0">
                <a:latin typeface="Arial MT"/>
                <a:cs typeface="Arial MT"/>
              </a:rPr>
              <a:t>operator</a:t>
            </a:r>
            <a:r>
              <a:rPr sz="2400" spc="-70" dirty="0">
                <a:latin typeface="Arial MT"/>
                <a:cs typeface="Arial MT"/>
              </a:rPr>
              <a:t> </a:t>
            </a:r>
            <a:r>
              <a:rPr sz="2400" spc="-10" dirty="0">
                <a:solidFill>
                  <a:srgbClr val="0066FF"/>
                </a:solidFill>
                <a:latin typeface="Arial MT"/>
                <a:cs typeface="Arial MT"/>
              </a:rPr>
              <a:t>MPI_SUM</a:t>
            </a:r>
            <a:r>
              <a:rPr sz="2400" spc="-10" dirty="0">
                <a:latin typeface="Arial MT"/>
                <a:cs typeface="Arial MT"/>
              </a:rPr>
              <a:t>, </a:t>
            </a:r>
            <a:r>
              <a:rPr sz="2400" dirty="0">
                <a:latin typeface="Arial MT"/>
                <a:cs typeface="Arial MT"/>
              </a:rPr>
              <a:t>and</a:t>
            </a:r>
            <a:r>
              <a:rPr sz="2400" spc="-100" dirty="0">
                <a:latin typeface="Arial MT"/>
                <a:cs typeface="Arial MT"/>
              </a:rPr>
              <a:t> </a:t>
            </a:r>
            <a:r>
              <a:rPr sz="2400" dirty="0">
                <a:latin typeface="Arial MT"/>
                <a:cs typeface="Arial MT"/>
              </a:rPr>
              <a:t>destination</a:t>
            </a:r>
            <a:r>
              <a:rPr sz="2400" spc="-85" dirty="0">
                <a:latin typeface="Arial MT"/>
                <a:cs typeface="Arial MT"/>
              </a:rPr>
              <a:t> </a:t>
            </a:r>
            <a:r>
              <a:rPr sz="2400" dirty="0">
                <a:latin typeface="Arial MT"/>
                <a:cs typeface="Arial MT"/>
              </a:rPr>
              <a:t>process</a:t>
            </a:r>
            <a:r>
              <a:rPr sz="2400" spc="-105" dirty="0">
                <a:latin typeface="Arial MT"/>
                <a:cs typeface="Arial MT"/>
              </a:rPr>
              <a:t> </a:t>
            </a:r>
            <a:r>
              <a:rPr sz="2400" spc="-25" dirty="0">
                <a:latin typeface="Arial MT"/>
                <a:cs typeface="Arial MT"/>
              </a:rPr>
              <a:t>0.</a:t>
            </a:r>
            <a:endParaRPr sz="2400">
              <a:latin typeface="Arial MT"/>
              <a:cs typeface="Arial MT"/>
            </a:endParaRPr>
          </a:p>
          <a:p>
            <a:pPr>
              <a:lnSpc>
                <a:spcPct val="100000"/>
              </a:lnSpc>
              <a:spcBef>
                <a:spcPts val="1115"/>
              </a:spcBef>
              <a:buFont typeface="Arial MT"/>
              <a:buChar char="•"/>
            </a:pPr>
            <a:endParaRPr sz="2400">
              <a:latin typeface="Arial MT"/>
              <a:cs typeface="Arial MT"/>
            </a:endParaRPr>
          </a:p>
          <a:p>
            <a:pPr marL="393700" marR="5080" indent="-381000">
              <a:lnSpc>
                <a:spcPct val="100000"/>
              </a:lnSpc>
              <a:buChar char="•"/>
              <a:tabLst>
                <a:tab pos="393700" algn="l"/>
              </a:tabLst>
            </a:pPr>
            <a:r>
              <a:rPr sz="2400" dirty="0">
                <a:latin typeface="Arial MT"/>
                <a:cs typeface="Arial MT"/>
              </a:rPr>
              <a:t>At</a:t>
            </a:r>
            <a:r>
              <a:rPr sz="2400" spc="-50" dirty="0">
                <a:latin typeface="Arial MT"/>
                <a:cs typeface="Arial MT"/>
              </a:rPr>
              <a:t> </a:t>
            </a:r>
            <a:r>
              <a:rPr sz="2400" dirty="0">
                <a:latin typeface="Arial MT"/>
                <a:cs typeface="Arial MT"/>
              </a:rPr>
              <a:t>first</a:t>
            </a:r>
            <a:r>
              <a:rPr sz="2400" spc="-50" dirty="0">
                <a:latin typeface="Arial MT"/>
                <a:cs typeface="Arial MT"/>
              </a:rPr>
              <a:t> </a:t>
            </a:r>
            <a:r>
              <a:rPr sz="2400" dirty="0">
                <a:latin typeface="Arial MT"/>
                <a:cs typeface="Arial MT"/>
              </a:rPr>
              <a:t>glance,</a:t>
            </a:r>
            <a:r>
              <a:rPr sz="2400" spc="-20" dirty="0">
                <a:latin typeface="Arial MT"/>
                <a:cs typeface="Arial MT"/>
              </a:rPr>
              <a:t> </a:t>
            </a:r>
            <a:r>
              <a:rPr sz="2400" dirty="0">
                <a:latin typeface="Arial MT"/>
                <a:cs typeface="Arial MT"/>
              </a:rPr>
              <a:t>it</a:t>
            </a:r>
            <a:r>
              <a:rPr sz="2400" spc="-45" dirty="0">
                <a:latin typeface="Arial MT"/>
                <a:cs typeface="Arial MT"/>
              </a:rPr>
              <a:t> </a:t>
            </a:r>
            <a:r>
              <a:rPr sz="2400" dirty="0">
                <a:latin typeface="Arial MT"/>
                <a:cs typeface="Arial MT"/>
              </a:rPr>
              <a:t>might</a:t>
            </a:r>
            <a:r>
              <a:rPr sz="2400" spc="-35" dirty="0">
                <a:latin typeface="Arial MT"/>
                <a:cs typeface="Arial MT"/>
              </a:rPr>
              <a:t> </a:t>
            </a:r>
            <a:r>
              <a:rPr sz="2400" dirty="0">
                <a:latin typeface="Arial MT"/>
                <a:cs typeface="Arial MT"/>
              </a:rPr>
              <a:t>seem</a:t>
            </a:r>
            <a:r>
              <a:rPr sz="2400" spc="-35" dirty="0">
                <a:latin typeface="Arial MT"/>
                <a:cs typeface="Arial MT"/>
              </a:rPr>
              <a:t> </a:t>
            </a:r>
            <a:r>
              <a:rPr sz="2400" dirty="0">
                <a:latin typeface="Arial MT"/>
                <a:cs typeface="Arial MT"/>
              </a:rPr>
              <a:t>that</a:t>
            </a:r>
            <a:r>
              <a:rPr sz="2400" spc="-50" dirty="0">
                <a:latin typeface="Arial MT"/>
                <a:cs typeface="Arial MT"/>
              </a:rPr>
              <a:t> </a:t>
            </a:r>
            <a:r>
              <a:rPr sz="2400" dirty="0">
                <a:latin typeface="Arial MT"/>
                <a:cs typeface="Arial MT"/>
              </a:rPr>
              <a:t>after</a:t>
            </a:r>
            <a:r>
              <a:rPr sz="2400" spc="-55" dirty="0">
                <a:latin typeface="Arial MT"/>
                <a:cs typeface="Arial MT"/>
              </a:rPr>
              <a:t> </a:t>
            </a:r>
            <a:r>
              <a:rPr sz="2400" dirty="0">
                <a:latin typeface="Arial MT"/>
                <a:cs typeface="Arial MT"/>
              </a:rPr>
              <a:t>the</a:t>
            </a:r>
            <a:r>
              <a:rPr sz="2400" spc="-35" dirty="0">
                <a:latin typeface="Arial MT"/>
                <a:cs typeface="Arial MT"/>
              </a:rPr>
              <a:t> </a:t>
            </a:r>
            <a:r>
              <a:rPr sz="2400" dirty="0">
                <a:latin typeface="Arial MT"/>
                <a:cs typeface="Arial MT"/>
              </a:rPr>
              <a:t>two</a:t>
            </a:r>
            <a:r>
              <a:rPr sz="2400" spc="-45" dirty="0">
                <a:latin typeface="Arial MT"/>
                <a:cs typeface="Arial MT"/>
              </a:rPr>
              <a:t> </a:t>
            </a:r>
            <a:r>
              <a:rPr sz="2400" dirty="0">
                <a:latin typeface="Arial MT"/>
                <a:cs typeface="Arial MT"/>
              </a:rPr>
              <a:t>calls</a:t>
            </a:r>
            <a:r>
              <a:rPr sz="2400" spc="-20" dirty="0">
                <a:latin typeface="Arial MT"/>
                <a:cs typeface="Arial MT"/>
              </a:rPr>
              <a:t> </a:t>
            </a:r>
            <a:r>
              <a:rPr sz="2400" dirty="0">
                <a:latin typeface="Arial MT"/>
                <a:cs typeface="Arial MT"/>
              </a:rPr>
              <a:t>to</a:t>
            </a:r>
            <a:r>
              <a:rPr sz="2400" spc="-30" dirty="0">
                <a:latin typeface="Arial MT"/>
                <a:cs typeface="Arial MT"/>
              </a:rPr>
              <a:t> </a:t>
            </a:r>
            <a:r>
              <a:rPr sz="2400" spc="-10" dirty="0">
                <a:solidFill>
                  <a:srgbClr val="0066FF"/>
                </a:solidFill>
                <a:latin typeface="Arial MT"/>
                <a:cs typeface="Arial MT"/>
              </a:rPr>
              <a:t>MPI_Reduce</a:t>
            </a:r>
            <a:r>
              <a:rPr sz="2400" spc="-10" dirty="0">
                <a:latin typeface="Arial MT"/>
                <a:cs typeface="Arial MT"/>
              </a:rPr>
              <a:t>,</a:t>
            </a:r>
            <a:r>
              <a:rPr sz="2400" spc="-30" dirty="0">
                <a:latin typeface="Arial MT"/>
                <a:cs typeface="Arial MT"/>
              </a:rPr>
              <a:t> </a:t>
            </a:r>
            <a:r>
              <a:rPr sz="2400" spc="-25" dirty="0">
                <a:latin typeface="Arial MT"/>
                <a:cs typeface="Arial MT"/>
              </a:rPr>
              <a:t>the </a:t>
            </a:r>
            <a:r>
              <a:rPr sz="2400" dirty="0">
                <a:latin typeface="Arial MT"/>
                <a:cs typeface="Arial MT"/>
              </a:rPr>
              <a:t>value</a:t>
            </a:r>
            <a:r>
              <a:rPr sz="2400" spc="-30" dirty="0">
                <a:latin typeface="Arial MT"/>
                <a:cs typeface="Arial MT"/>
              </a:rPr>
              <a:t> </a:t>
            </a:r>
            <a:r>
              <a:rPr sz="2400" dirty="0">
                <a:latin typeface="Arial MT"/>
                <a:cs typeface="Arial MT"/>
              </a:rPr>
              <a:t>of</a:t>
            </a:r>
            <a:r>
              <a:rPr sz="2400" spc="-35" dirty="0">
                <a:latin typeface="Arial MT"/>
                <a:cs typeface="Arial MT"/>
              </a:rPr>
              <a:t> </a:t>
            </a:r>
            <a:r>
              <a:rPr sz="2400" dirty="0">
                <a:latin typeface="Arial MT"/>
                <a:cs typeface="Arial MT"/>
              </a:rPr>
              <a:t>b</a:t>
            </a:r>
            <a:r>
              <a:rPr sz="2400" spc="-45" dirty="0">
                <a:latin typeface="Arial MT"/>
                <a:cs typeface="Arial MT"/>
              </a:rPr>
              <a:t> </a:t>
            </a:r>
            <a:r>
              <a:rPr sz="2400" dirty="0">
                <a:latin typeface="Arial MT"/>
                <a:cs typeface="Arial MT"/>
              </a:rPr>
              <a:t>will</a:t>
            </a:r>
            <a:r>
              <a:rPr sz="2400" spc="-15" dirty="0">
                <a:latin typeface="Arial MT"/>
                <a:cs typeface="Arial MT"/>
              </a:rPr>
              <a:t> </a:t>
            </a:r>
            <a:r>
              <a:rPr sz="2400" dirty="0">
                <a:latin typeface="Arial MT"/>
                <a:cs typeface="Arial MT"/>
              </a:rPr>
              <a:t>be</a:t>
            </a:r>
            <a:r>
              <a:rPr sz="2400" spc="-35" dirty="0">
                <a:latin typeface="Arial MT"/>
                <a:cs typeface="Arial MT"/>
              </a:rPr>
              <a:t> </a:t>
            </a:r>
            <a:r>
              <a:rPr sz="2400" dirty="0">
                <a:latin typeface="Arial MT"/>
                <a:cs typeface="Arial MT"/>
              </a:rPr>
              <a:t>3,</a:t>
            </a:r>
            <a:r>
              <a:rPr sz="2400" spc="-35" dirty="0">
                <a:latin typeface="Arial MT"/>
                <a:cs typeface="Arial MT"/>
              </a:rPr>
              <a:t> </a:t>
            </a:r>
            <a:r>
              <a:rPr sz="2400" dirty="0">
                <a:latin typeface="Arial MT"/>
                <a:cs typeface="Arial MT"/>
              </a:rPr>
              <a:t>and</a:t>
            </a:r>
            <a:r>
              <a:rPr sz="2400" spc="-25" dirty="0">
                <a:latin typeface="Arial MT"/>
                <a:cs typeface="Arial MT"/>
              </a:rPr>
              <a:t> </a:t>
            </a:r>
            <a:r>
              <a:rPr sz="2400" dirty="0">
                <a:latin typeface="Arial MT"/>
                <a:cs typeface="Arial MT"/>
              </a:rPr>
              <a:t>the</a:t>
            </a:r>
            <a:r>
              <a:rPr sz="2400" spc="-35" dirty="0">
                <a:latin typeface="Arial MT"/>
                <a:cs typeface="Arial MT"/>
              </a:rPr>
              <a:t> </a:t>
            </a:r>
            <a:r>
              <a:rPr sz="2400" dirty="0">
                <a:latin typeface="Arial MT"/>
                <a:cs typeface="Arial MT"/>
              </a:rPr>
              <a:t>value</a:t>
            </a:r>
            <a:r>
              <a:rPr sz="2400" spc="-15" dirty="0">
                <a:latin typeface="Arial MT"/>
                <a:cs typeface="Arial MT"/>
              </a:rPr>
              <a:t> </a:t>
            </a:r>
            <a:r>
              <a:rPr sz="2400" dirty="0">
                <a:latin typeface="Arial MT"/>
                <a:cs typeface="Arial MT"/>
              </a:rPr>
              <a:t>of</a:t>
            </a:r>
            <a:r>
              <a:rPr sz="2400" spc="-55" dirty="0">
                <a:latin typeface="Arial MT"/>
                <a:cs typeface="Arial MT"/>
              </a:rPr>
              <a:t> </a:t>
            </a:r>
            <a:r>
              <a:rPr sz="2400" dirty="0">
                <a:latin typeface="Arial MT"/>
                <a:cs typeface="Arial MT"/>
              </a:rPr>
              <a:t>d</a:t>
            </a:r>
            <a:r>
              <a:rPr sz="2400" spc="-35" dirty="0">
                <a:latin typeface="Arial MT"/>
                <a:cs typeface="Arial MT"/>
              </a:rPr>
              <a:t> </a:t>
            </a:r>
            <a:r>
              <a:rPr sz="2400" dirty="0">
                <a:latin typeface="Arial MT"/>
                <a:cs typeface="Arial MT"/>
              </a:rPr>
              <a:t>will</a:t>
            </a:r>
            <a:r>
              <a:rPr sz="2400" spc="-5" dirty="0">
                <a:latin typeface="Arial MT"/>
                <a:cs typeface="Arial MT"/>
              </a:rPr>
              <a:t> </a:t>
            </a:r>
            <a:r>
              <a:rPr sz="2400" dirty="0">
                <a:latin typeface="Arial MT"/>
                <a:cs typeface="Arial MT"/>
              </a:rPr>
              <a:t>be</a:t>
            </a:r>
            <a:r>
              <a:rPr sz="2400" spc="-35" dirty="0">
                <a:latin typeface="Arial MT"/>
                <a:cs typeface="Arial MT"/>
              </a:rPr>
              <a:t> </a:t>
            </a:r>
            <a:r>
              <a:rPr sz="2400" spc="-25" dirty="0">
                <a:latin typeface="Arial MT"/>
                <a:cs typeface="Arial MT"/>
              </a:rPr>
              <a:t>6.</a:t>
            </a:r>
            <a:endParaRPr sz="2400">
              <a:latin typeface="Arial MT"/>
              <a:cs typeface="Arial MT"/>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dirty="0"/>
              <a:t>Example </a:t>
            </a:r>
            <a:r>
              <a:rPr spc="-25" dirty="0"/>
              <a:t>(3)</a:t>
            </a:r>
          </a:p>
        </p:txBody>
      </p:sp>
      <p:sp>
        <p:nvSpPr>
          <p:cNvPr id="3" name="object 3"/>
          <p:cNvSpPr txBox="1"/>
          <p:nvPr/>
        </p:nvSpPr>
        <p:spPr>
          <a:xfrm>
            <a:off x="850493" y="1378458"/>
            <a:ext cx="10554970" cy="1981200"/>
          </a:xfrm>
          <a:prstGeom prst="rect">
            <a:avLst/>
          </a:prstGeom>
        </p:spPr>
        <p:txBody>
          <a:bodyPr vert="horz" wrap="square" lIns="0" tIns="12700" rIns="0" bIns="0" rtlCol="0">
            <a:spAutoFit/>
          </a:bodyPr>
          <a:lstStyle/>
          <a:p>
            <a:pPr marL="393700" marR="5080" indent="-381000">
              <a:lnSpc>
                <a:spcPct val="100000"/>
              </a:lnSpc>
              <a:spcBef>
                <a:spcPts val="100"/>
              </a:spcBef>
              <a:buChar char="•"/>
              <a:tabLst>
                <a:tab pos="393700" algn="l"/>
              </a:tabLst>
            </a:pPr>
            <a:r>
              <a:rPr sz="2400" dirty="0">
                <a:latin typeface="Arial MT"/>
                <a:cs typeface="Arial MT"/>
              </a:rPr>
              <a:t>However,</a:t>
            </a:r>
            <a:r>
              <a:rPr sz="2400" spc="-50" dirty="0">
                <a:latin typeface="Arial MT"/>
                <a:cs typeface="Arial MT"/>
              </a:rPr>
              <a:t> </a:t>
            </a:r>
            <a:r>
              <a:rPr sz="2400" dirty="0">
                <a:latin typeface="Arial MT"/>
                <a:cs typeface="Arial MT"/>
              </a:rPr>
              <a:t>the</a:t>
            </a:r>
            <a:r>
              <a:rPr sz="2400" spc="-60" dirty="0">
                <a:latin typeface="Arial MT"/>
                <a:cs typeface="Arial MT"/>
              </a:rPr>
              <a:t> </a:t>
            </a:r>
            <a:r>
              <a:rPr sz="2400" dirty="0">
                <a:latin typeface="Arial MT"/>
                <a:cs typeface="Arial MT"/>
              </a:rPr>
              <a:t>names</a:t>
            </a:r>
            <a:r>
              <a:rPr sz="2400" spc="-55" dirty="0">
                <a:latin typeface="Arial MT"/>
                <a:cs typeface="Arial MT"/>
              </a:rPr>
              <a:t> </a:t>
            </a:r>
            <a:r>
              <a:rPr sz="2400" dirty="0">
                <a:latin typeface="Arial MT"/>
                <a:cs typeface="Arial MT"/>
              </a:rPr>
              <a:t>of</a:t>
            </a:r>
            <a:r>
              <a:rPr sz="2400" spc="-60" dirty="0">
                <a:latin typeface="Arial MT"/>
                <a:cs typeface="Arial MT"/>
              </a:rPr>
              <a:t> </a:t>
            </a:r>
            <a:r>
              <a:rPr sz="2400" dirty="0">
                <a:latin typeface="Arial MT"/>
                <a:cs typeface="Arial MT"/>
              </a:rPr>
              <a:t>the</a:t>
            </a:r>
            <a:r>
              <a:rPr sz="2400" spc="-75" dirty="0">
                <a:latin typeface="Arial MT"/>
                <a:cs typeface="Arial MT"/>
              </a:rPr>
              <a:t> </a:t>
            </a:r>
            <a:r>
              <a:rPr sz="2400" dirty="0">
                <a:latin typeface="Arial MT"/>
                <a:cs typeface="Arial MT"/>
              </a:rPr>
              <a:t>memory</a:t>
            </a:r>
            <a:r>
              <a:rPr sz="2400" spc="-65" dirty="0">
                <a:latin typeface="Arial MT"/>
                <a:cs typeface="Arial MT"/>
              </a:rPr>
              <a:t> </a:t>
            </a:r>
            <a:r>
              <a:rPr sz="2400" dirty="0">
                <a:latin typeface="Arial MT"/>
                <a:cs typeface="Arial MT"/>
              </a:rPr>
              <a:t>locations</a:t>
            </a:r>
            <a:r>
              <a:rPr sz="2400" spc="-40" dirty="0">
                <a:latin typeface="Arial MT"/>
                <a:cs typeface="Arial MT"/>
              </a:rPr>
              <a:t> </a:t>
            </a:r>
            <a:r>
              <a:rPr sz="2400" dirty="0">
                <a:latin typeface="Arial MT"/>
                <a:cs typeface="Arial MT"/>
              </a:rPr>
              <a:t>are</a:t>
            </a:r>
            <a:r>
              <a:rPr sz="2400" spc="-60" dirty="0">
                <a:latin typeface="Arial MT"/>
                <a:cs typeface="Arial MT"/>
              </a:rPr>
              <a:t> </a:t>
            </a:r>
            <a:r>
              <a:rPr sz="2400" dirty="0">
                <a:latin typeface="Arial MT"/>
                <a:cs typeface="Arial MT"/>
              </a:rPr>
              <a:t>irrelevant</a:t>
            </a:r>
            <a:r>
              <a:rPr sz="2400" spc="-50" dirty="0">
                <a:latin typeface="Arial MT"/>
                <a:cs typeface="Arial MT"/>
              </a:rPr>
              <a:t> </a:t>
            </a:r>
            <a:r>
              <a:rPr sz="2400" dirty="0">
                <a:latin typeface="Arial MT"/>
                <a:cs typeface="Arial MT"/>
              </a:rPr>
              <a:t>to</a:t>
            </a:r>
            <a:r>
              <a:rPr sz="2400" spc="-65" dirty="0">
                <a:latin typeface="Arial MT"/>
                <a:cs typeface="Arial MT"/>
              </a:rPr>
              <a:t> </a:t>
            </a:r>
            <a:r>
              <a:rPr sz="2400" dirty="0">
                <a:latin typeface="Arial MT"/>
                <a:cs typeface="Arial MT"/>
              </a:rPr>
              <a:t>the</a:t>
            </a:r>
            <a:r>
              <a:rPr sz="2400" spc="-75" dirty="0">
                <a:latin typeface="Arial MT"/>
                <a:cs typeface="Arial MT"/>
              </a:rPr>
              <a:t> </a:t>
            </a:r>
            <a:r>
              <a:rPr sz="2400" spc="-10" dirty="0">
                <a:latin typeface="Arial MT"/>
                <a:cs typeface="Arial MT"/>
              </a:rPr>
              <a:t>matching </a:t>
            </a:r>
            <a:r>
              <a:rPr sz="2400" dirty="0">
                <a:latin typeface="Arial MT"/>
                <a:cs typeface="Arial MT"/>
              </a:rPr>
              <a:t>of</a:t>
            </a:r>
            <a:r>
              <a:rPr sz="2400" spc="-30" dirty="0">
                <a:latin typeface="Arial MT"/>
                <a:cs typeface="Arial MT"/>
              </a:rPr>
              <a:t> </a:t>
            </a:r>
            <a:r>
              <a:rPr sz="2400" dirty="0">
                <a:latin typeface="Arial MT"/>
                <a:cs typeface="Arial MT"/>
              </a:rPr>
              <a:t>the</a:t>
            </a:r>
            <a:r>
              <a:rPr sz="2400" spc="-45" dirty="0">
                <a:latin typeface="Arial MT"/>
                <a:cs typeface="Arial MT"/>
              </a:rPr>
              <a:t> </a:t>
            </a:r>
            <a:r>
              <a:rPr sz="2400" dirty="0">
                <a:latin typeface="Arial MT"/>
                <a:cs typeface="Arial MT"/>
              </a:rPr>
              <a:t>calls</a:t>
            </a:r>
            <a:r>
              <a:rPr sz="2400" spc="-20" dirty="0">
                <a:latin typeface="Arial MT"/>
                <a:cs typeface="Arial MT"/>
              </a:rPr>
              <a:t> </a:t>
            </a:r>
            <a:r>
              <a:rPr sz="2400" dirty="0">
                <a:latin typeface="Arial MT"/>
                <a:cs typeface="Arial MT"/>
              </a:rPr>
              <a:t>to</a:t>
            </a:r>
            <a:r>
              <a:rPr sz="2400" spc="-30" dirty="0">
                <a:latin typeface="Arial MT"/>
                <a:cs typeface="Arial MT"/>
              </a:rPr>
              <a:t> </a:t>
            </a:r>
            <a:r>
              <a:rPr sz="2400" spc="-10" dirty="0">
                <a:solidFill>
                  <a:srgbClr val="0066FF"/>
                </a:solidFill>
                <a:latin typeface="Arial MT"/>
                <a:cs typeface="Arial MT"/>
              </a:rPr>
              <a:t>MPI_Reduce</a:t>
            </a:r>
            <a:r>
              <a:rPr sz="2400" spc="-10" dirty="0">
                <a:latin typeface="Arial MT"/>
                <a:cs typeface="Arial MT"/>
              </a:rPr>
              <a:t>.</a:t>
            </a:r>
            <a:endParaRPr sz="2400">
              <a:latin typeface="Arial MT"/>
              <a:cs typeface="Arial MT"/>
            </a:endParaRPr>
          </a:p>
          <a:p>
            <a:pPr>
              <a:lnSpc>
                <a:spcPct val="100000"/>
              </a:lnSpc>
              <a:spcBef>
                <a:spcPts val="1115"/>
              </a:spcBef>
              <a:buFont typeface="Arial MT"/>
              <a:buChar char="•"/>
            </a:pPr>
            <a:endParaRPr sz="2400">
              <a:latin typeface="Arial MT"/>
              <a:cs typeface="Arial MT"/>
            </a:endParaRPr>
          </a:p>
          <a:p>
            <a:pPr marL="393700" marR="274320" indent="-381000">
              <a:lnSpc>
                <a:spcPct val="100000"/>
              </a:lnSpc>
              <a:buChar char="•"/>
              <a:tabLst>
                <a:tab pos="393700" algn="l"/>
              </a:tabLst>
            </a:pPr>
            <a:r>
              <a:rPr sz="2400" dirty="0">
                <a:latin typeface="Arial MT"/>
                <a:cs typeface="Arial MT"/>
              </a:rPr>
              <a:t>The</a:t>
            </a:r>
            <a:r>
              <a:rPr sz="2400" spc="-65" dirty="0">
                <a:latin typeface="Arial MT"/>
                <a:cs typeface="Arial MT"/>
              </a:rPr>
              <a:t> </a:t>
            </a:r>
            <a:r>
              <a:rPr sz="2400" dirty="0">
                <a:latin typeface="Arial MT"/>
                <a:cs typeface="Arial MT"/>
              </a:rPr>
              <a:t>order</a:t>
            </a:r>
            <a:r>
              <a:rPr sz="2400" spc="-55" dirty="0">
                <a:latin typeface="Arial MT"/>
                <a:cs typeface="Arial MT"/>
              </a:rPr>
              <a:t> </a:t>
            </a:r>
            <a:r>
              <a:rPr sz="2400" dirty="0">
                <a:latin typeface="Arial MT"/>
                <a:cs typeface="Arial MT"/>
              </a:rPr>
              <a:t>of</a:t>
            </a:r>
            <a:r>
              <a:rPr sz="2400" spc="-55" dirty="0">
                <a:latin typeface="Arial MT"/>
                <a:cs typeface="Arial MT"/>
              </a:rPr>
              <a:t> </a:t>
            </a:r>
            <a:r>
              <a:rPr sz="2400" dirty="0">
                <a:latin typeface="Arial MT"/>
                <a:cs typeface="Arial MT"/>
              </a:rPr>
              <a:t>the</a:t>
            </a:r>
            <a:r>
              <a:rPr sz="2400" spc="-60" dirty="0">
                <a:latin typeface="Arial MT"/>
                <a:cs typeface="Arial MT"/>
              </a:rPr>
              <a:t> </a:t>
            </a:r>
            <a:r>
              <a:rPr sz="2400" dirty="0">
                <a:latin typeface="Arial MT"/>
                <a:cs typeface="Arial MT"/>
              </a:rPr>
              <a:t>calls</a:t>
            </a:r>
            <a:r>
              <a:rPr sz="2400" spc="-50" dirty="0">
                <a:latin typeface="Arial MT"/>
                <a:cs typeface="Arial MT"/>
              </a:rPr>
              <a:t> </a:t>
            </a:r>
            <a:r>
              <a:rPr sz="2400" dirty="0">
                <a:latin typeface="Arial MT"/>
                <a:cs typeface="Arial MT"/>
              </a:rPr>
              <a:t>will</a:t>
            </a:r>
            <a:r>
              <a:rPr sz="2400" spc="-30" dirty="0">
                <a:latin typeface="Arial MT"/>
                <a:cs typeface="Arial MT"/>
              </a:rPr>
              <a:t> </a:t>
            </a:r>
            <a:r>
              <a:rPr sz="2400" dirty="0">
                <a:latin typeface="Arial MT"/>
                <a:cs typeface="Arial MT"/>
              </a:rPr>
              <a:t>determine</a:t>
            </a:r>
            <a:r>
              <a:rPr sz="2400" spc="-45" dirty="0">
                <a:latin typeface="Arial MT"/>
                <a:cs typeface="Arial MT"/>
              </a:rPr>
              <a:t> </a:t>
            </a:r>
            <a:r>
              <a:rPr sz="2400" dirty="0">
                <a:latin typeface="Arial MT"/>
                <a:cs typeface="Arial MT"/>
              </a:rPr>
              <a:t>the</a:t>
            </a:r>
            <a:r>
              <a:rPr sz="2400" spc="-55" dirty="0">
                <a:latin typeface="Arial MT"/>
                <a:cs typeface="Arial MT"/>
              </a:rPr>
              <a:t> </a:t>
            </a:r>
            <a:r>
              <a:rPr sz="2400" dirty="0">
                <a:latin typeface="Arial MT"/>
                <a:cs typeface="Arial MT"/>
              </a:rPr>
              <a:t>matching</a:t>
            </a:r>
            <a:r>
              <a:rPr sz="2400" spc="-55" dirty="0">
                <a:latin typeface="Arial MT"/>
                <a:cs typeface="Arial MT"/>
              </a:rPr>
              <a:t> </a:t>
            </a:r>
            <a:r>
              <a:rPr sz="2400" dirty="0">
                <a:latin typeface="Arial MT"/>
                <a:cs typeface="Arial MT"/>
              </a:rPr>
              <a:t>so</a:t>
            </a:r>
            <a:r>
              <a:rPr sz="2400" spc="-60" dirty="0">
                <a:latin typeface="Arial MT"/>
                <a:cs typeface="Arial MT"/>
              </a:rPr>
              <a:t> </a:t>
            </a:r>
            <a:r>
              <a:rPr sz="2400" dirty="0">
                <a:latin typeface="Arial MT"/>
                <a:cs typeface="Arial MT"/>
              </a:rPr>
              <a:t>the</a:t>
            </a:r>
            <a:r>
              <a:rPr sz="2400" spc="-55" dirty="0">
                <a:latin typeface="Arial MT"/>
                <a:cs typeface="Arial MT"/>
              </a:rPr>
              <a:t> </a:t>
            </a:r>
            <a:r>
              <a:rPr sz="2400" dirty="0">
                <a:latin typeface="Arial MT"/>
                <a:cs typeface="Arial MT"/>
              </a:rPr>
              <a:t>value</a:t>
            </a:r>
            <a:r>
              <a:rPr sz="2400" spc="-55" dirty="0">
                <a:latin typeface="Arial MT"/>
                <a:cs typeface="Arial MT"/>
              </a:rPr>
              <a:t> </a:t>
            </a:r>
            <a:r>
              <a:rPr sz="2400" dirty="0">
                <a:latin typeface="Arial MT"/>
                <a:cs typeface="Arial MT"/>
              </a:rPr>
              <a:t>stored</a:t>
            </a:r>
            <a:r>
              <a:rPr sz="2400" spc="-65" dirty="0">
                <a:latin typeface="Arial MT"/>
                <a:cs typeface="Arial MT"/>
              </a:rPr>
              <a:t> </a:t>
            </a:r>
            <a:r>
              <a:rPr sz="2400" dirty="0">
                <a:latin typeface="Arial MT"/>
                <a:cs typeface="Arial MT"/>
              </a:rPr>
              <a:t>in</a:t>
            </a:r>
            <a:r>
              <a:rPr sz="2400" spc="-50" dirty="0">
                <a:latin typeface="Arial MT"/>
                <a:cs typeface="Arial MT"/>
              </a:rPr>
              <a:t> b </a:t>
            </a:r>
            <a:r>
              <a:rPr sz="2400" dirty="0">
                <a:latin typeface="Arial MT"/>
                <a:cs typeface="Arial MT"/>
              </a:rPr>
              <a:t>will</a:t>
            </a:r>
            <a:r>
              <a:rPr sz="2400" spc="-25" dirty="0">
                <a:latin typeface="Arial MT"/>
                <a:cs typeface="Arial MT"/>
              </a:rPr>
              <a:t> </a:t>
            </a:r>
            <a:r>
              <a:rPr sz="2400" dirty="0">
                <a:latin typeface="Arial MT"/>
                <a:cs typeface="Arial MT"/>
              </a:rPr>
              <a:t>be</a:t>
            </a:r>
            <a:r>
              <a:rPr sz="2400" spc="-35" dirty="0">
                <a:latin typeface="Arial MT"/>
                <a:cs typeface="Arial MT"/>
              </a:rPr>
              <a:t> </a:t>
            </a:r>
            <a:r>
              <a:rPr sz="2400" dirty="0">
                <a:latin typeface="Arial MT"/>
                <a:cs typeface="Arial MT"/>
              </a:rPr>
              <a:t>1+2+1</a:t>
            </a:r>
            <a:r>
              <a:rPr sz="2400" spc="-40" dirty="0">
                <a:latin typeface="Arial MT"/>
                <a:cs typeface="Arial MT"/>
              </a:rPr>
              <a:t> </a:t>
            </a:r>
            <a:r>
              <a:rPr sz="2400" dirty="0">
                <a:latin typeface="Arial MT"/>
                <a:cs typeface="Arial MT"/>
              </a:rPr>
              <a:t>=</a:t>
            </a:r>
            <a:r>
              <a:rPr sz="2400" spc="-35" dirty="0">
                <a:latin typeface="Arial MT"/>
                <a:cs typeface="Arial MT"/>
              </a:rPr>
              <a:t> </a:t>
            </a:r>
            <a:r>
              <a:rPr sz="2400" dirty="0">
                <a:latin typeface="Arial MT"/>
                <a:cs typeface="Arial MT"/>
              </a:rPr>
              <a:t>4,</a:t>
            </a:r>
            <a:r>
              <a:rPr sz="2400" spc="-35" dirty="0">
                <a:latin typeface="Arial MT"/>
                <a:cs typeface="Arial MT"/>
              </a:rPr>
              <a:t> </a:t>
            </a:r>
            <a:r>
              <a:rPr sz="2400" dirty="0">
                <a:latin typeface="Arial MT"/>
                <a:cs typeface="Arial MT"/>
              </a:rPr>
              <a:t>and</a:t>
            </a:r>
            <a:r>
              <a:rPr sz="2400" spc="-35" dirty="0">
                <a:latin typeface="Arial MT"/>
                <a:cs typeface="Arial MT"/>
              </a:rPr>
              <a:t> </a:t>
            </a:r>
            <a:r>
              <a:rPr sz="2400" dirty="0">
                <a:latin typeface="Arial MT"/>
                <a:cs typeface="Arial MT"/>
              </a:rPr>
              <a:t>the</a:t>
            </a:r>
            <a:r>
              <a:rPr sz="2400" spc="-35" dirty="0">
                <a:latin typeface="Arial MT"/>
                <a:cs typeface="Arial MT"/>
              </a:rPr>
              <a:t> </a:t>
            </a:r>
            <a:r>
              <a:rPr sz="2400" dirty="0">
                <a:latin typeface="Arial MT"/>
                <a:cs typeface="Arial MT"/>
              </a:rPr>
              <a:t>value</a:t>
            </a:r>
            <a:r>
              <a:rPr sz="2400" spc="-30" dirty="0">
                <a:latin typeface="Arial MT"/>
                <a:cs typeface="Arial MT"/>
              </a:rPr>
              <a:t> </a:t>
            </a:r>
            <a:r>
              <a:rPr sz="2400" dirty="0">
                <a:latin typeface="Arial MT"/>
                <a:cs typeface="Arial MT"/>
              </a:rPr>
              <a:t>stored</a:t>
            </a:r>
            <a:r>
              <a:rPr sz="2400" spc="-40" dirty="0">
                <a:latin typeface="Arial MT"/>
                <a:cs typeface="Arial MT"/>
              </a:rPr>
              <a:t> </a:t>
            </a:r>
            <a:r>
              <a:rPr sz="2400" dirty="0">
                <a:latin typeface="Arial MT"/>
                <a:cs typeface="Arial MT"/>
              </a:rPr>
              <a:t>in</a:t>
            </a:r>
            <a:r>
              <a:rPr sz="2400" spc="-45" dirty="0">
                <a:latin typeface="Arial MT"/>
                <a:cs typeface="Arial MT"/>
              </a:rPr>
              <a:t> </a:t>
            </a:r>
            <a:r>
              <a:rPr sz="2400" dirty="0">
                <a:latin typeface="Arial MT"/>
                <a:cs typeface="Arial MT"/>
              </a:rPr>
              <a:t>d</a:t>
            </a:r>
            <a:r>
              <a:rPr sz="2400" spc="-35" dirty="0">
                <a:latin typeface="Arial MT"/>
                <a:cs typeface="Arial MT"/>
              </a:rPr>
              <a:t> </a:t>
            </a:r>
            <a:r>
              <a:rPr sz="2400" dirty="0">
                <a:latin typeface="Arial MT"/>
                <a:cs typeface="Arial MT"/>
              </a:rPr>
              <a:t>will</a:t>
            </a:r>
            <a:r>
              <a:rPr sz="2400" spc="-25" dirty="0">
                <a:latin typeface="Arial MT"/>
                <a:cs typeface="Arial MT"/>
              </a:rPr>
              <a:t> </a:t>
            </a:r>
            <a:r>
              <a:rPr sz="2400" dirty="0">
                <a:latin typeface="Arial MT"/>
                <a:cs typeface="Arial MT"/>
              </a:rPr>
              <a:t>be</a:t>
            </a:r>
            <a:r>
              <a:rPr sz="2400" spc="-30" dirty="0">
                <a:latin typeface="Arial MT"/>
                <a:cs typeface="Arial MT"/>
              </a:rPr>
              <a:t> </a:t>
            </a:r>
            <a:r>
              <a:rPr sz="2400" dirty="0">
                <a:latin typeface="Arial MT"/>
                <a:cs typeface="Arial MT"/>
              </a:rPr>
              <a:t>2+1+2</a:t>
            </a:r>
            <a:r>
              <a:rPr sz="2400" spc="-45" dirty="0">
                <a:latin typeface="Arial MT"/>
                <a:cs typeface="Arial MT"/>
              </a:rPr>
              <a:t> </a:t>
            </a:r>
            <a:r>
              <a:rPr sz="2400" dirty="0">
                <a:latin typeface="Arial MT"/>
                <a:cs typeface="Arial MT"/>
              </a:rPr>
              <a:t>=</a:t>
            </a:r>
            <a:r>
              <a:rPr sz="2400" spc="-35" dirty="0">
                <a:latin typeface="Arial MT"/>
                <a:cs typeface="Arial MT"/>
              </a:rPr>
              <a:t> </a:t>
            </a:r>
            <a:r>
              <a:rPr sz="2400" spc="-25" dirty="0">
                <a:latin typeface="Arial MT"/>
                <a:cs typeface="Arial MT"/>
              </a:rPr>
              <a:t>5.</a:t>
            </a:r>
            <a:endParaRPr sz="2400">
              <a:latin typeface="Arial MT"/>
              <a:cs typeface="Arial MT"/>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10" dirty="0"/>
              <a:t>MPI_Allreduce</a:t>
            </a:r>
          </a:p>
        </p:txBody>
      </p:sp>
      <p:sp>
        <p:nvSpPr>
          <p:cNvPr id="3" name="object 3"/>
          <p:cNvSpPr txBox="1"/>
          <p:nvPr/>
        </p:nvSpPr>
        <p:spPr>
          <a:xfrm>
            <a:off x="850493" y="1378458"/>
            <a:ext cx="10554335" cy="756920"/>
          </a:xfrm>
          <a:prstGeom prst="rect">
            <a:avLst/>
          </a:prstGeom>
        </p:spPr>
        <p:txBody>
          <a:bodyPr vert="horz" wrap="square" lIns="0" tIns="12700" rIns="0" bIns="0" rtlCol="0">
            <a:spAutoFit/>
          </a:bodyPr>
          <a:lstStyle/>
          <a:p>
            <a:pPr marL="393700" marR="5080" indent="-381000">
              <a:lnSpc>
                <a:spcPct val="100000"/>
              </a:lnSpc>
              <a:spcBef>
                <a:spcPts val="100"/>
              </a:spcBef>
              <a:buChar char="•"/>
              <a:tabLst>
                <a:tab pos="393700" algn="l"/>
              </a:tabLst>
            </a:pPr>
            <a:r>
              <a:rPr sz="2400" dirty="0">
                <a:latin typeface="Arial MT"/>
                <a:cs typeface="Arial MT"/>
              </a:rPr>
              <a:t>Useful</a:t>
            </a:r>
            <a:r>
              <a:rPr sz="2400" spc="-55" dirty="0">
                <a:latin typeface="Arial MT"/>
                <a:cs typeface="Arial MT"/>
              </a:rPr>
              <a:t> </a:t>
            </a:r>
            <a:r>
              <a:rPr sz="2400" dirty="0">
                <a:latin typeface="Arial MT"/>
                <a:cs typeface="Arial MT"/>
              </a:rPr>
              <a:t>in</a:t>
            </a:r>
            <a:r>
              <a:rPr sz="2400" spc="-60" dirty="0">
                <a:latin typeface="Arial MT"/>
                <a:cs typeface="Arial MT"/>
              </a:rPr>
              <a:t> </a:t>
            </a:r>
            <a:r>
              <a:rPr sz="2400" dirty="0">
                <a:latin typeface="Arial MT"/>
                <a:cs typeface="Arial MT"/>
              </a:rPr>
              <a:t>a</a:t>
            </a:r>
            <a:r>
              <a:rPr sz="2400" spc="-50" dirty="0">
                <a:latin typeface="Arial MT"/>
                <a:cs typeface="Arial MT"/>
              </a:rPr>
              <a:t> </a:t>
            </a:r>
            <a:r>
              <a:rPr sz="2400" dirty="0">
                <a:latin typeface="Arial MT"/>
                <a:cs typeface="Arial MT"/>
              </a:rPr>
              <a:t>situation</a:t>
            </a:r>
            <a:r>
              <a:rPr sz="2400" spc="-50" dirty="0">
                <a:latin typeface="Arial MT"/>
                <a:cs typeface="Arial MT"/>
              </a:rPr>
              <a:t> </a:t>
            </a:r>
            <a:r>
              <a:rPr sz="2400" dirty="0">
                <a:latin typeface="Arial MT"/>
                <a:cs typeface="Arial MT"/>
              </a:rPr>
              <a:t>in</a:t>
            </a:r>
            <a:r>
              <a:rPr sz="2400" spc="-45" dirty="0">
                <a:latin typeface="Arial MT"/>
                <a:cs typeface="Arial MT"/>
              </a:rPr>
              <a:t> </a:t>
            </a:r>
            <a:r>
              <a:rPr sz="2400" dirty="0">
                <a:latin typeface="Arial MT"/>
                <a:cs typeface="Arial MT"/>
              </a:rPr>
              <a:t>which</a:t>
            </a:r>
            <a:r>
              <a:rPr sz="2400" spc="-50" dirty="0">
                <a:latin typeface="Arial MT"/>
                <a:cs typeface="Arial MT"/>
              </a:rPr>
              <a:t> </a:t>
            </a:r>
            <a:r>
              <a:rPr sz="2400" dirty="0">
                <a:latin typeface="Arial MT"/>
                <a:cs typeface="Arial MT"/>
              </a:rPr>
              <a:t>all</a:t>
            </a:r>
            <a:r>
              <a:rPr sz="2400" spc="-30" dirty="0">
                <a:latin typeface="Arial MT"/>
                <a:cs typeface="Arial MT"/>
              </a:rPr>
              <a:t> </a:t>
            </a:r>
            <a:r>
              <a:rPr sz="2400" dirty="0">
                <a:latin typeface="Arial MT"/>
                <a:cs typeface="Arial MT"/>
              </a:rPr>
              <a:t>of</a:t>
            </a:r>
            <a:r>
              <a:rPr sz="2400" spc="-70" dirty="0">
                <a:latin typeface="Arial MT"/>
                <a:cs typeface="Arial MT"/>
              </a:rPr>
              <a:t> </a:t>
            </a:r>
            <a:r>
              <a:rPr sz="2400" dirty="0">
                <a:latin typeface="Arial MT"/>
                <a:cs typeface="Arial MT"/>
              </a:rPr>
              <a:t>the</a:t>
            </a:r>
            <a:r>
              <a:rPr sz="2400" spc="-50" dirty="0">
                <a:latin typeface="Arial MT"/>
                <a:cs typeface="Arial MT"/>
              </a:rPr>
              <a:t> </a:t>
            </a:r>
            <a:r>
              <a:rPr sz="2400" dirty="0">
                <a:latin typeface="Arial MT"/>
                <a:cs typeface="Arial MT"/>
              </a:rPr>
              <a:t>processes</a:t>
            </a:r>
            <a:r>
              <a:rPr sz="2400" spc="-50" dirty="0">
                <a:latin typeface="Arial MT"/>
                <a:cs typeface="Arial MT"/>
              </a:rPr>
              <a:t> </a:t>
            </a:r>
            <a:r>
              <a:rPr sz="2400" dirty="0">
                <a:latin typeface="Arial MT"/>
                <a:cs typeface="Arial MT"/>
              </a:rPr>
              <a:t>need</a:t>
            </a:r>
            <a:r>
              <a:rPr sz="2400" spc="-45" dirty="0">
                <a:latin typeface="Arial MT"/>
                <a:cs typeface="Arial MT"/>
              </a:rPr>
              <a:t> </a:t>
            </a:r>
            <a:r>
              <a:rPr sz="2400" dirty="0">
                <a:latin typeface="Arial MT"/>
                <a:cs typeface="Arial MT"/>
              </a:rPr>
              <a:t>the</a:t>
            </a:r>
            <a:r>
              <a:rPr sz="2400" spc="-50" dirty="0">
                <a:latin typeface="Arial MT"/>
                <a:cs typeface="Arial MT"/>
              </a:rPr>
              <a:t> </a:t>
            </a:r>
            <a:r>
              <a:rPr sz="2400" dirty="0">
                <a:latin typeface="Arial MT"/>
                <a:cs typeface="Arial MT"/>
              </a:rPr>
              <a:t>result</a:t>
            </a:r>
            <a:r>
              <a:rPr sz="2400" spc="-45" dirty="0">
                <a:latin typeface="Arial MT"/>
                <a:cs typeface="Arial MT"/>
              </a:rPr>
              <a:t> </a:t>
            </a:r>
            <a:r>
              <a:rPr sz="2400" dirty="0">
                <a:latin typeface="Arial MT"/>
                <a:cs typeface="Arial MT"/>
              </a:rPr>
              <a:t>of</a:t>
            </a:r>
            <a:r>
              <a:rPr sz="2400" spc="-70" dirty="0">
                <a:latin typeface="Arial MT"/>
                <a:cs typeface="Arial MT"/>
              </a:rPr>
              <a:t> </a:t>
            </a:r>
            <a:r>
              <a:rPr sz="2400" dirty="0">
                <a:latin typeface="Arial MT"/>
                <a:cs typeface="Arial MT"/>
              </a:rPr>
              <a:t>a</a:t>
            </a:r>
            <a:r>
              <a:rPr sz="2400" spc="-50" dirty="0">
                <a:latin typeface="Arial MT"/>
                <a:cs typeface="Arial MT"/>
              </a:rPr>
              <a:t> </a:t>
            </a:r>
            <a:r>
              <a:rPr sz="2400" spc="-10" dirty="0">
                <a:latin typeface="Arial MT"/>
                <a:cs typeface="Arial MT"/>
              </a:rPr>
              <a:t>global </a:t>
            </a:r>
            <a:r>
              <a:rPr sz="2400" dirty="0">
                <a:latin typeface="Arial MT"/>
                <a:cs typeface="Arial MT"/>
              </a:rPr>
              <a:t>sum</a:t>
            </a:r>
            <a:r>
              <a:rPr sz="2400" spc="-60" dirty="0">
                <a:latin typeface="Arial MT"/>
                <a:cs typeface="Arial MT"/>
              </a:rPr>
              <a:t> </a:t>
            </a:r>
            <a:r>
              <a:rPr sz="2400" dirty="0">
                <a:latin typeface="Arial MT"/>
                <a:cs typeface="Arial MT"/>
              </a:rPr>
              <a:t>in</a:t>
            </a:r>
            <a:r>
              <a:rPr sz="2400" spc="-55" dirty="0">
                <a:latin typeface="Arial MT"/>
                <a:cs typeface="Arial MT"/>
              </a:rPr>
              <a:t> </a:t>
            </a:r>
            <a:r>
              <a:rPr sz="2400" dirty="0">
                <a:latin typeface="Arial MT"/>
                <a:cs typeface="Arial MT"/>
              </a:rPr>
              <a:t>order</a:t>
            </a:r>
            <a:r>
              <a:rPr sz="2400" spc="-55" dirty="0">
                <a:latin typeface="Arial MT"/>
                <a:cs typeface="Arial MT"/>
              </a:rPr>
              <a:t> </a:t>
            </a:r>
            <a:r>
              <a:rPr sz="2400" dirty="0">
                <a:latin typeface="Arial MT"/>
                <a:cs typeface="Arial MT"/>
              </a:rPr>
              <a:t>to</a:t>
            </a:r>
            <a:r>
              <a:rPr sz="2400" spc="-60" dirty="0">
                <a:latin typeface="Arial MT"/>
                <a:cs typeface="Arial MT"/>
              </a:rPr>
              <a:t> </a:t>
            </a:r>
            <a:r>
              <a:rPr sz="2400" dirty="0">
                <a:latin typeface="Arial MT"/>
                <a:cs typeface="Arial MT"/>
              </a:rPr>
              <a:t>complete</a:t>
            </a:r>
            <a:r>
              <a:rPr sz="2400" spc="-60" dirty="0">
                <a:latin typeface="Arial MT"/>
                <a:cs typeface="Arial MT"/>
              </a:rPr>
              <a:t> </a:t>
            </a:r>
            <a:r>
              <a:rPr sz="2400" dirty="0">
                <a:latin typeface="Arial MT"/>
                <a:cs typeface="Arial MT"/>
              </a:rPr>
              <a:t>some</a:t>
            </a:r>
            <a:r>
              <a:rPr sz="2400" spc="-60" dirty="0">
                <a:latin typeface="Arial MT"/>
                <a:cs typeface="Arial MT"/>
              </a:rPr>
              <a:t> </a:t>
            </a:r>
            <a:r>
              <a:rPr sz="2400" dirty="0">
                <a:latin typeface="Arial MT"/>
                <a:cs typeface="Arial MT"/>
              </a:rPr>
              <a:t>larger</a:t>
            </a:r>
            <a:r>
              <a:rPr sz="2400" spc="-45" dirty="0">
                <a:latin typeface="Arial MT"/>
                <a:cs typeface="Arial MT"/>
              </a:rPr>
              <a:t> </a:t>
            </a:r>
            <a:r>
              <a:rPr sz="2400" spc="-10" dirty="0">
                <a:latin typeface="Arial MT"/>
                <a:cs typeface="Arial MT"/>
              </a:rPr>
              <a:t>computation.</a:t>
            </a:r>
            <a:endParaRPr sz="2400">
              <a:latin typeface="Arial MT"/>
              <a:cs typeface="Arial MT"/>
            </a:endParaRPr>
          </a:p>
        </p:txBody>
      </p:sp>
      <p:pic>
        <p:nvPicPr>
          <p:cNvPr id="4" name="object 4"/>
          <p:cNvPicPr/>
          <p:nvPr/>
        </p:nvPicPr>
        <p:blipFill>
          <a:blip r:embed="rId2" cstate="print"/>
          <a:stretch>
            <a:fillRect/>
          </a:stretch>
        </p:blipFill>
        <p:spPr>
          <a:xfrm>
            <a:off x="2135123" y="3357371"/>
            <a:ext cx="7993380" cy="2505455"/>
          </a:xfrm>
          <a:prstGeom prst="rect">
            <a:avLst/>
          </a:prstGeom>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421255" y="4895217"/>
            <a:ext cx="529590" cy="694055"/>
          </a:xfrm>
          <a:custGeom>
            <a:avLst/>
            <a:gdLst/>
            <a:ahLst/>
            <a:cxnLst/>
            <a:rect l="l" t="t" r="r" b="b"/>
            <a:pathLst>
              <a:path w="529589" h="694054">
                <a:moveTo>
                  <a:pt x="0" y="0"/>
                </a:moveTo>
                <a:lnTo>
                  <a:pt x="529282" y="693559"/>
                </a:lnTo>
              </a:path>
            </a:pathLst>
          </a:custGeom>
          <a:ln w="8012">
            <a:solidFill>
              <a:srgbClr val="000000"/>
            </a:solidFill>
          </a:ln>
        </p:spPr>
        <p:txBody>
          <a:bodyPr wrap="square" lIns="0" tIns="0" rIns="0" bIns="0" rtlCol="0"/>
          <a:lstStyle/>
          <a:p>
            <a:endParaRPr/>
          </a:p>
        </p:txBody>
      </p:sp>
      <p:sp>
        <p:nvSpPr>
          <p:cNvPr id="3" name="object 3"/>
          <p:cNvSpPr/>
          <p:nvPr/>
        </p:nvSpPr>
        <p:spPr>
          <a:xfrm>
            <a:off x="5543706" y="4895217"/>
            <a:ext cx="530860" cy="694055"/>
          </a:xfrm>
          <a:custGeom>
            <a:avLst/>
            <a:gdLst/>
            <a:ahLst/>
            <a:cxnLst/>
            <a:rect l="l" t="t" r="r" b="b"/>
            <a:pathLst>
              <a:path w="530860" h="694054">
                <a:moveTo>
                  <a:pt x="0" y="0"/>
                </a:moveTo>
                <a:lnTo>
                  <a:pt x="530637" y="693559"/>
                </a:lnTo>
              </a:path>
            </a:pathLst>
          </a:custGeom>
          <a:ln w="8012">
            <a:solidFill>
              <a:srgbClr val="000000"/>
            </a:solidFill>
          </a:ln>
        </p:spPr>
        <p:txBody>
          <a:bodyPr wrap="square" lIns="0" tIns="0" rIns="0" bIns="0" rtlCol="0"/>
          <a:lstStyle/>
          <a:p>
            <a:endParaRPr/>
          </a:p>
        </p:txBody>
      </p:sp>
      <p:sp>
        <p:nvSpPr>
          <p:cNvPr id="4" name="object 4"/>
          <p:cNvSpPr/>
          <p:nvPr/>
        </p:nvSpPr>
        <p:spPr>
          <a:xfrm>
            <a:off x="3421255" y="3508153"/>
            <a:ext cx="3714115" cy="2080895"/>
          </a:xfrm>
          <a:custGeom>
            <a:avLst/>
            <a:gdLst/>
            <a:ahLst/>
            <a:cxnLst/>
            <a:rect l="l" t="t" r="r" b="b"/>
            <a:pathLst>
              <a:path w="3714115" h="2080895">
                <a:moveTo>
                  <a:pt x="0" y="693522"/>
                </a:moveTo>
                <a:lnTo>
                  <a:pt x="1060320" y="1387064"/>
                </a:lnTo>
              </a:path>
              <a:path w="3714115" h="2080895">
                <a:moveTo>
                  <a:pt x="1060320" y="1387064"/>
                </a:moveTo>
                <a:lnTo>
                  <a:pt x="1591376" y="2080623"/>
                </a:lnTo>
              </a:path>
              <a:path w="3714115" h="2080895">
                <a:moveTo>
                  <a:pt x="0" y="0"/>
                </a:moveTo>
                <a:lnTo>
                  <a:pt x="2122451" y="693522"/>
                </a:lnTo>
              </a:path>
              <a:path w="3714115" h="2080895">
                <a:moveTo>
                  <a:pt x="2122451" y="693522"/>
                </a:moveTo>
                <a:lnTo>
                  <a:pt x="3182815" y="1387064"/>
                </a:lnTo>
              </a:path>
              <a:path w="3714115" h="2080895">
                <a:moveTo>
                  <a:pt x="3182815" y="1387064"/>
                </a:moveTo>
                <a:lnTo>
                  <a:pt x="3713816" y="2080623"/>
                </a:lnTo>
              </a:path>
            </a:pathLst>
          </a:custGeom>
          <a:ln w="8012">
            <a:solidFill>
              <a:srgbClr val="000000"/>
            </a:solidFill>
          </a:ln>
        </p:spPr>
        <p:txBody>
          <a:bodyPr wrap="square" lIns="0" tIns="0" rIns="0" bIns="0" rtlCol="0"/>
          <a:lstStyle/>
          <a:p>
            <a:endParaRPr/>
          </a:p>
        </p:txBody>
      </p:sp>
      <p:grpSp>
        <p:nvGrpSpPr>
          <p:cNvPr id="5" name="object 5"/>
          <p:cNvGrpSpPr/>
          <p:nvPr/>
        </p:nvGrpSpPr>
        <p:grpSpPr>
          <a:xfrm>
            <a:off x="3286377" y="1154329"/>
            <a:ext cx="3985895" cy="4571365"/>
            <a:chOff x="3286377" y="1154329"/>
            <a:chExt cx="3985895" cy="4571365"/>
          </a:xfrm>
        </p:grpSpPr>
        <p:sp>
          <p:nvSpPr>
            <p:cNvPr id="6" name="object 6"/>
            <p:cNvSpPr/>
            <p:nvPr/>
          </p:nvSpPr>
          <p:spPr>
            <a:xfrm>
              <a:off x="3421254" y="1428677"/>
              <a:ext cx="3714115" cy="4160520"/>
            </a:xfrm>
            <a:custGeom>
              <a:avLst/>
              <a:gdLst/>
              <a:ahLst/>
              <a:cxnLst/>
              <a:rect l="l" t="t" r="r" b="b"/>
              <a:pathLst>
                <a:path w="3714115" h="4160520">
                  <a:moveTo>
                    <a:pt x="3182814" y="694069"/>
                  </a:moveTo>
                  <a:lnTo>
                    <a:pt x="2122451" y="1387592"/>
                  </a:lnTo>
                </a:path>
                <a:path w="3714115" h="4160520">
                  <a:moveTo>
                    <a:pt x="2122451" y="1387592"/>
                  </a:moveTo>
                  <a:lnTo>
                    <a:pt x="0" y="2079475"/>
                  </a:lnTo>
                </a:path>
                <a:path w="3714115" h="4160520">
                  <a:moveTo>
                    <a:pt x="3713816" y="0"/>
                  </a:moveTo>
                  <a:lnTo>
                    <a:pt x="3182814" y="694069"/>
                  </a:lnTo>
                </a:path>
                <a:path w="3714115" h="4160520">
                  <a:moveTo>
                    <a:pt x="2653088" y="11112"/>
                  </a:moveTo>
                  <a:lnTo>
                    <a:pt x="2122451" y="694069"/>
                  </a:lnTo>
                </a:path>
                <a:path w="3714115" h="4160520">
                  <a:moveTo>
                    <a:pt x="0" y="1639169"/>
                  </a:moveTo>
                  <a:lnTo>
                    <a:pt x="0" y="1689448"/>
                  </a:lnTo>
                </a:path>
                <a:path w="3714115" h="4160520">
                  <a:moveTo>
                    <a:pt x="0" y="1724243"/>
                  </a:moveTo>
                  <a:lnTo>
                    <a:pt x="0" y="1775797"/>
                  </a:lnTo>
                </a:path>
                <a:path w="3714115" h="4160520">
                  <a:moveTo>
                    <a:pt x="0" y="1810592"/>
                  </a:moveTo>
                  <a:lnTo>
                    <a:pt x="0" y="1862692"/>
                  </a:lnTo>
                </a:path>
                <a:path w="3714115" h="4160520">
                  <a:moveTo>
                    <a:pt x="0" y="1896940"/>
                  </a:moveTo>
                  <a:lnTo>
                    <a:pt x="0" y="1949041"/>
                  </a:lnTo>
                </a:path>
                <a:path w="3714115" h="4160520">
                  <a:moveTo>
                    <a:pt x="0" y="1983653"/>
                  </a:moveTo>
                  <a:lnTo>
                    <a:pt x="0" y="2035390"/>
                  </a:lnTo>
                </a:path>
                <a:path w="3714115" h="4160520">
                  <a:moveTo>
                    <a:pt x="0" y="2070002"/>
                  </a:moveTo>
                  <a:lnTo>
                    <a:pt x="0" y="2122103"/>
                  </a:lnTo>
                </a:path>
                <a:path w="3714115" h="4160520">
                  <a:moveTo>
                    <a:pt x="0" y="2155076"/>
                  </a:moveTo>
                  <a:lnTo>
                    <a:pt x="0" y="2206812"/>
                  </a:lnTo>
                </a:path>
                <a:path w="3714115" h="4160520">
                  <a:moveTo>
                    <a:pt x="0" y="2241425"/>
                  </a:moveTo>
                  <a:lnTo>
                    <a:pt x="0" y="2293525"/>
                  </a:lnTo>
                </a:path>
                <a:path w="3714115" h="4160520">
                  <a:moveTo>
                    <a:pt x="0" y="2327773"/>
                  </a:moveTo>
                  <a:lnTo>
                    <a:pt x="0" y="2379874"/>
                  </a:lnTo>
                </a:path>
                <a:path w="3714115" h="4160520">
                  <a:moveTo>
                    <a:pt x="0" y="2414669"/>
                  </a:moveTo>
                  <a:lnTo>
                    <a:pt x="0" y="2466223"/>
                  </a:lnTo>
                </a:path>
                <a:path w="3714115" h="4160520">
                  <a:moveTo>
                    <a:pt x="0" y="2501017"/>
                  </a:moveTo>
                  <a:lnTo>
                    <a:pt x="0" y="2553118"/>
                  </a:lnTo>
                </a:path>
                <a:path w="3714115" h="4160520">
                  <a:moveTo>
                    <a:pt x="0" y="2587366"/>
                  </a:moveTo>
                  <a:lnTo>
                    <a:pt x="0" y="2637645"/>
                  </a:lnTo>
                </a:path>
                <a:path w="3714115" h="4160520">
                  <a:moveTo>
                    <a:pt x="0" y="2672440"/>
                  </a:moveTo>
                  <a:lnTo>
                    <a:pt x="0" y="2724358"/>
                  </a:lnTo>
                </a:path>
                <a:path w="3714115" h="4160520">
                  <a:moveTo>
                    <a:pt x="0" y="2758789"/>
                  </a:moveTo>
                  <a:lnTo>
                    <a:pt x="0" y="2810889"/>
                  </a:lnTo>
                </a:path>
                <a:path w="3714115" h="4160520">
                  <a:moveTo>
                    <a:pt x="0" y="2845502"/>
                  </a:moveTo>
                  <a:lnTo>
                    <a:pt x="0" y="2897165"/>
                  </a:lnTo>
                </a:path>
                <a:path w="3714115" h="4160520">
                  <a:moveTo>
                    <a:pt x="0" y="2931887"/>
                  </a:moveTo>
                  <a:lnTo>
                    <a:pt x="0" y="2983970"/>
                  </a:lnTo>
                </a:path>
                <a:path w="3714115" h="4160520">
                  <a:moveTo>
                    <a:pt x="0" y="3018254"/>
                  </a:moveTo>
                  <a:lnTo>
                    <a:pt x="0" y="3069007"/>
                  </a:lnTo>
                </a:path>
                <a:path w="3714115" h="4160520">
                  <a:moveTo>
                    <a:pt x="0" y="3103273"/>
                  </a:moveTo>
                  <a:lnTo>
                    <a:pt x="0" y="3155356"/>
                  </a:lnTo>
                </a:path>
                <a:path w="3714115" h="4160520">
                  <a:moveTo>
                    <a:pt x="0" y="3190095"/>
                  </a:moveTo>
                  <a:lnTo>
                    <a:pt x="0" y="3241723"/>
                  </a:lnTo>
                </a:path>
                <a:path w="3714115" h="4160520">
                  <a:moveTo>
                    <a:pt x="0" y="3276444"/>
                  </a:moveTo>
                  <a:lnTo>
                    <a:pt x="0" y="3328090"/>
                  </a:lnTo>
                </a:path>
                <a:path w="3714115" h="4160520">
                  <a:moveTo>
                    <a:pt x="0" y="3362811"/>
                  </a:moveTo>
                  <a:lnTo>
                    <a:pt x="0" y="3414894"/>
                  </a:lnTo>
                </a:path>
                <a:path w="3714115" h="4160520">
                  <a:moveTo>
                    <a:pt x="0" y="3449615"/>
                  </a:moveTo>
                  <a:lnTo>
                    <a:pt x="0" y="3501261"/>
                  </a:lnTo>
                </a:path>
                <a:path w="3714115" h="4160520">
                  <a:moveTo>
                    <a:pt x="0" y="3535982"/>
                  </a:moveTo>
                  <a:lnTo>
                    <a:pt x="0" y="3586280"/>
                  </a:lnTo>
                </a:path>
                <a:path w="3714115" h="4160520">
                  <a:moveTo>
                    <a:pt x="0" y="3621001"/>
                  </a:moveTo>
                  <a:lnTo>
                    <a:pt x="0" y="3672647"/>
                  </a:lnTo>
                </a:path>
                <a:path w="3714115" h="4160520">
                  <a:moveTo>
                    <a:pt x="0" y="3707368"/>
                  </a:moveTo>
                  <a:lnTo>
                    <a:pt x="0" y="3759451"/>
                  </a:lnTo>
                </a:path>
                <a:path w="3714115" h="4160520">
                  <a:moveTo>
                    <a:pt x="0" y="3793735"/>
                  </a:moveTo>
                  <a:lnTo>
                    <a:pt x="0" y="3845818"/>
                  </a:lnTo>
                </a:path>
                <a:path w="3714115" h="4160520">
                  <a:moveTo>
                    <a:pt x="0" y="3880540"/>
                  </a:moveTo>
                  <a:lnTo>
                    <a:pt x="0" y="3932167"/>
                  </a:lnTo>
                </a:path>
                <a:path w="3714115" h="4160520">
                  <a:moveTo>
                    <a:pt x="0" y="3966888"/>
                  </a:moveTo>
                  <a:lnTo>
                    <a:pt x="0" y="4017204"/>
                  </a:lnTo>
                </a:path>
                <a:path w="3714115" h="4160520">
                  <a:moveTo>
                    <a:pt x="0" y="4051926"/>
                  </a:moveTo>
                  <a:lnTo>
                    <a:pt x="0" y="4103553"/>
                  </a:lnTo>
                </a:path>
                <a:path w="3714115" h="4160520">
                  <a:moveTo>
                    <a:pt x="0" y="4138293"/>
                  </a:moveTo>
                  <a:lnTo>
                    <a:pt x="0" y="4160098"/>
                  </a:lnTo>
                </a:path>
                <a:path w="3714115" h="4160520">
                  <a:moveTo>
                    <a:pt x="2122451" y="2772998"/>
                  </a:moveTo>
                  <a:lnTo>
                    <a:pt x="2122451" y="2825099"/>
                  </a:lnTo>
                </a:path>
                <a:path w="3714115" h="4160520">
                  <a:moveTo>
                    <a:pt x="2122451" y="2859784"/>
                  </a:moveTo>
                  <a:lnTo>
                    <a:pt x="2122451" y="2911411"/>
                  </a:lnTo>
                </a:path>
                <a:path w="3714115" h="4160520">
                  <a:moveTo>
                    <a:pt x="2122451" y="2946133"/>
                  </a:moveTo>
                  <a:lnTo>
                    <a:pt x="2122451" y="2998215"/>
                  </a:lnTo>
                </a:path>
                <a:path w="3714115" h="4160520">
                  <a:moveTo>
                    <a:pt x="2122451" y="3031170"/>
                  </a:moveTo>
                  <a:lnTo>
                    <a:pt x="2122451" y="3082797"/>
                  </a:lnTo>
                </a:path>
                <a:path w="3714115" h="4160520">
                  <a:moveTo>
                    <a:pt x="2122451" y="3117519"/>
                  </a:moveTo>
                  <a:lnTo>
                    <a:pt x="2122451" y="3169601"/>
                  </a:lnTo>
                </a:path>
                <a:path w="3714115" h="4160520">
                  <a:moveTo>
                    <a:pt x="2122451" y="3203886"/>
                  </a:moveTo>
                  <a:lnTo>
                    <a:pt x="2122451" y="3255968"/>
                  </a:lnTo>
                </a:path>
                <a:path w="3714115" h="4160520">
                  <a:moveTo>
                    <a:pt x="2122451" y="3290690"/>
                  </a:moveTo>
                  <a:lnTo>
                    <a:pt x="2122451" y="3342335"/>
                  </a:lnTo>
                </a:path>
                <a:path w="3714115" h="4160520">
                  <a:moveTo>
                    <a:pt x="2122451" y="3377057"/>
                  </a:moveTo>
                  <a:lnTo>
                    <a:pt x="2122451" y="3429140"/>
                  </a:lnTo>
                </a:path>
                <a:path w="3714115" h="4160520">
                  <a:moveTo>
                    <a:pt x="2122451" y="3463424"/>
                  </a:moveTo>
                  <a:lnTo>
                    <a:pt x="2122451" y="3513721"/>
                  </a:lnTo>
                </a:path>
                <a:path w="3714115" h="4160520">
                  <a:moveTo>
                    <a:pt x="2122451" y="3548443"/>
                  </a:moveTo>
                  <a:lnTo>
                    <a:pt x="2122451" y="3600525"/>
                  </a:lnTo>
                </a:path>
                <a:path w="3714115" h="4160520">
                  <a:moveTo>
                    <a:pt x="2122451" y="3634810"/>
                  </a:moveTo>
                  <a:lnTo>
                    <a:pt x="2122451" y="3686892"/>
                  </a:lnTo>
                </a:path>
                <a:path w="3714115" h="4160520">
                  <a:moveTo>
                    <a:pt x="2122451" y="3721614"/>
                  </a:moveTo>
                  <a:lnTo>
                    <a:pt x="2122451" y="3773241"/>
                  </a:lnTo>
                </a:path>
                <a:path w="3714115" h="4160520">
                  <a:moveTo>
                    <a:pt x="2122451" y="3807981"/>
                  </a:moveTo>
                  <a:lnTo>
                    <a:pt x="2122451" y="3860064"/>
                  </a:lnTo>
                </a:path>
                <a:path w="3714115" h="4160520">
                  <a:moveTo>
                    <a:pt x="2122451" y="3894330"/>
                  </a:moveTo>
                  <a:lnTo>
                    <a:pt x="2122451" y="3946413"/>
                  </a:lnTo>
                </a:path>
                <a:path w="3714115" h="4160520">
                  <a:moveTo>
                    <a:pt x="2122451" y="3979367"/>
                  </a:moveTo>
                  <a:lnTo>
                    <a:pt x="2122451" y="4031450"/>
                  </a:lnTo>
                </a:path>
                <a:path w="3714115" h="4160520">
                  <a:moveTo>
                    <a:pt x="2122451" y="4065716"/>
                  </a:moveTo>
                  <a:lnTo>
                    <a:pt x="2122451" y="4117798"/>
                  </a:lnTo>
                </a:path>
                <a:path w="3714115" h="4160520">
                  <a:moveTo>
                    <a:pt x="2122451" y="4152520"/>
                  </a:moveTo>
                  <a:lnTo>
                    <a:pt x="2122451" y="4160098"/>
                  </a:lnTo>
                </a:path>
                <a:path w="3714115" h="4160520">
                  <a:moveTo>
                    <a:pt x="2122451" y="0"/>
                  </a:moveTo>
                  <a:lnTo>
                    <a:pt x="2122451" y="52100"/>
                  </a:lnTo>
                </a:path>
                <a:path w="3714115" h="4160520">
                  <a:moveTo>
                    <a:pt x="2122451" y="86895"/>
                  </a:moveTo>
                  <a:lnTo>
                    <a:pt x="2122451" y="138449"/>
                  </a:lnTo>
                </a:path>
                <a:path w="3714115" h="4160520">
                  <a:moveTo>
                    <a:pt x="2122451" y="173244"/>
                  </a:moveTo>
                  <a:lnTo>
                    <a:pt x="2122451" y="225344"/>
                  </a:lnTo>
                </a:path>
                <a:path w="3714115" h="4160520">
                  <a:moveTo>
                    <a:pt x="2122451" y="258317"/>
                  </a:moveTo>
                  <a:lnTo>
                    <a:pt x="2122451" y="309871"/>
                  </a:lnTo>
                </a:path>
                <a:path w="3714115" h="4160520">
                  <a:moveTo>
                    <a:pt x="2122451" y="344666"/>
                  </a:moveTo>
                  <a:lnTo>
                    <a:pt x="2122451" y="396767"/>
                  </a:lnTo>
                </a:path>
                <a:path w="3714115" h="4160520">
                  <a:moveTo>
                    <a:pt x="2122451" y="431379"/>
                  </a:moveTo>
                  <a:lnTo>
                    <a:pt x="2122451" y="483116"/>
                  </a:lnTo>
                </a:path>
                <a:path w="3714115" h="4160520">
                  <a:moveTo>
                    <a:pt x="2122451" y="517728"/>
                  </a:moveTo>
                  <a:lnTo>
                    <a:pt x="2122451" y="569464"/>
                  </a:lnTo>
                </a:path>
                <a:path w="3714115" h="4160520">
                  <a:moveTo>
                    <a:pt x="2122451" y="604077"/>
                  </a:moveTo>
                  <a:lnTo>
                    <a:pt x="2122451" y="656177"/>
                  </a:lnTo>
                </a:path>
                <a:path w="3714115" h="4160520">
                  <a:moveTo>
                    <a:pt x="2122451" y="690425"/>
                  </a:moveTo>
                  <a:lnTo>
                    <a:pt x="2122451" y="741251"/>
                  </a:lnTo>
                </a:path>
                <a:path w="3714115" h="4160520">
                  <a:moveTo>
                    <a:pt x="2122451" y="775499"/>
                  </a:moveTo>
                  <a:lnTo>
                    <a:pt x="2122451" y="827600"/>
                  </a:lnTo>
                </a:path>
                <a:path w="3714115" h="4160520">
                  <a:moveTo>
                    <a:pt x="2122451" y="862394"/>
                  </a:moveTo>
                  <a:lnTo>
                    <a:pt x="2122451" y="913949"/>
                  </a:lnTo>
                </a:path>
                <a:path w="3714115" h="4160520">
                  <a:moveTo>
                    <a:pt x="2122451" y="948743"/>
                  </a:moveTo>
                  <a:lnTo>
                    <a:pt x="2122451" y="1000844"/>
                  </a:lnTo>
                </a:path>
                <a:path w="3714115" h="4160520">
                  <a:moveTo>
                    <a:pt x="2122451" y="1035092"/>
                  </a:moveTo>
                  <a:lnTo>
                    <a:pt x="2122451" y="1087193"/>
                  </a:lnTo>
                </a:path>
                <a:path w="3714115" h="4160520">
                  <a:moveTo>
                    <a:pt x="2122451" y="1121805"/>
                  </a:moveTo>
                  <a:lnTo>
                    <a:pt x="2122451" y="1173542"/>
                  </a:lnTo>
                </a:path>
                <a:path w="3714115" h="4160520">
                  <a:moveTo>
                    <a:pt x="2122451" y="1206514"/>
                  </a:moveTo>
                  <a:lnTo>
                    <a:pt x="2122451" y="1258615"/>
                  </a:lnTo>
                </a:path>
                <a:path w="3714115" h="4160520">
                  <a:moveTo>
                    <a:pt x="2122451" y="1293227"/>
                  </a:moveTo>
                  <a:lnTo>
                    <a:pt x="2122451" y="1344964"/>
                  </a:lnTo>
                </a:path>
                <a:path w="3714115" h="4160520">
                  <a:moveTo>
                    <a:pt x="2122451" y="1379576"/>
                  </a:moveTo>
                  <a:lnTo>
                    <a:pt x="2122451" y="1387592"/>
                  </a:lnTo>
                </a:path>
                <a:path w="3714115" h="4160520">
                  <a:moveTo>
                    <a:pt x="1060320" y="3466539"/>
                  </a:moveTo>
                  <a:lnTo>
                    <a:pt x="1060320" y="3518622"/>
                  </a:lnTo>
                </a:path>
                <a:path w="3714115" h="4160520">
                  <a:moveTo>
                    <a:pt x="1060320" y="3553343"/>
                  </a:moveTo>
                  <a:lnTo>
                    <a:pt x="1060320" y="3604970"/>
                  </a:lnTo>
                </a:path>
                <a:path w="3714115" h="4160520">
                  <a:moveTo>
                    <a:pt x="1060320" y="3639710"/>
                  </a:moveTo>
                  <a:lnTo>
                    <a:pt x="1060320" y="3691793"/>
                  </a:lnTo>
                </a:path>
                <a:path w="3714115" h="4160520">
                  <a:moveTo>
                    <a:pt x="1060320" y="3724729"/>
                  </a:moveTo>
                  <a:lnTo>
                    <a:pt x="1060320" y="3776375"/>
                  </a:lnTo>
                </a:path>
                <a:path w="3714115" h="4160520">
                  <a:moveTo>
                    <a:pt x="1060320" y="3811096"/>
                  </a:moveTo>
                  <a:lnTo>
                    <a:pt x="1060320" y="3863179"/>
                  </a:lnTo>
                </a:path>
                <a:path w="3714115" h="4160520">
                  <a:moveTo>
                    <a:pt x="1060320" y="3897445"/>
                  </a:moveTo>
                  <a:lnTo>
                    <a:pt x="1060320" y="3949528"/>
                  </a:lnTo>
                </a:path>
                <a:path w="3714115" h="4160520">
                  <a:moveTo>
                    <a:pt x="1060320" y="3984249"/>
                  </a:moveTo>
                  <a:lnTo>
                    <a:pt x="1060320" y="4035895"/>
                  </a:lnTo>
                </a:path>
                <a:path w="3714115" h="4160520">
                  <a:moveTo>
                    <a:pt x="1060320" y="4070616"/>
                  </a:moveTo>
                  <a:lnTo>
                    <a:pt x="1060320" y="4122699"/>
                  </a:lnTo>
                </a:path>
                <a:path w="3714115" h="4160520">
                  <a:moveTo>
                    <a:pt x="1060320" y="4156983"/>
                  </a:moveTo>
                  <a:lnTo>
                    <a:pt x="1060320" y="4160098"/>
                  </a:lnTo>
                </a:path>
                <a:path w="3714115" h="4160520">
                  <a:moveTo>
                    <a:pt x="3182815" y="3466539"/>
                  </a:moveTo>
                  <a:lnTo>
                    <a:pt x="3182815" y="3518622"/>
                  </a:lnTo>
                </a:path>
                <a:path w="3714115" h="4160520">
                  <a:moveTo>
                    <a:pt x="3182815" y="3553343"/>
                  </a:moveTo>
                  <a:lnTo>
                    <a:pt x="3182815" y="3604970"/>
                  </a:lnTo>
                </a:path>
                <a:path w="3714115" h="4160520">
                  <a:moveTo>
                    <a:pt x="3182815" y="3639710"/>
                  </a:moveTo>
                  <a:lnTo>
                    <a:pt x="3182815" y="3691793"/>
                  </a:lnTo>
                </a:path>
                <a:path w="3714115" h="4160520">
                  <a:moveTo>
                    <a:pt x="3182815" y="3724729"/>
                  </a:moveTo>
                  <a:lnTo>
                    <a:pt x="3182815" y="3776375"/>
                  </a:lnTo>
                </a:path>
                <a:path w="3714115" h="4160520">
                  <a:moveTo>
                    <a:pt x="3182815" y="3811096"/>
                  </a:moveTo>
                  <a:lnTo>
                    <a:pt x="3182815" y="3863179"/>
                  </a:lnTo>
                </a:path>
                <a:path w="3714115" h="4160520">
                  <a:moveTo>
                    <a:pt x="3182815" y="3897445"/>
                  </a:moveTo>
                  <a:lnTo>
                    <a:pt x="3182815" y="3949528"/>
                  </a:lnTo>
                </a:path>
                <a:path w="3714115" h="4160520">
                  <a:moveTo>
                    <a:pt x="3182815" y="3984249"/>
                  </a:moveTo>
                  <a:lnTo>
                    <a:pt x="3182815" y="4035895"/>
                  </a:lnTo>
                </a:path>
                <a:path w="3714115" h="4160520">
                  <a:moveTo>
                    <a:pt x="3182815" y="4070616"/>
                  </a:moveTo>
                  <a:lnTo>
                    <a:pt x="3182815" y="4122699"/>
                  </a:lnTo>
                </a:path>
                <a:path w="3714115" h="4160520">
                  <a:moveTo>
                    <a:pt x="3182815" y="4156983"/>
                  </a:moveTo>
                  <a:lnTo>
                    <a:pt x="3182815" y="4160098"/>
                  </a:lnTo>
                </a:path>
                <a:path w="3714115" h="4160520">
                  <a:moveTo>
                    <a:pt x="3182814" y="0"/>
                  </a:moveTo>
                  <a:lnTo>
                    <a:pt x="3182814" y="52100"/>
                  </a:lnTo>
                </a:path>
                <a:path w="3714115" h="4160520">
                  <a:moveTo>
                    <a:pt x="3182814" y="86895"/>
                  </a:moveTo>
                  <a:lnTo>
                    <a:pt x="3182814" y="138449"/>
                  </a:lnTo>
                </a:path>
                <a:path w="3714115" h="4160520">
                  <a:moveTo>
                    <a:pt x="3182814" y="173244"/>
                  </a:moveTo>
                  <a:lnTo>
                    <a:pt x="3182814" y="225344"/>
                  </a:lnTo>
                </a:path>
                <a:path w="3714115" h="4160520">
                  <a:moveTo>
                    <a:pt x="3182814" y="258317"/>
                  </a:moveTo>
                  <a:lnTo>
                    <a:pt x="3182814" y="309871"/>
                  </a:lnTo>
                </a:path>
                <a:path w="3714115" h="4160520">
                  <a:moveTo>
                    <a:pt x="3182814" y="344666"/>
                  </a:moveTo>
                  <a:lnTo>
                    <a:pt x="3182814" y="396767"/>
                  </a:lnTo>
                </a:path>
                <a:path w="3714115" h="4160520">
                  <a:moveTo>
                    <a:pt x="3182814" y="431379"/>
                  </a:moveTo>
                  <a:lnTo>
                    <a:pt x="3182814" y="483116"/>
                  </a:lnTo>
                </a:path>
                <a:path w="3714115" h="4160520">
                  <a:moveTo>
                    <a:pt x="3182814" y="517728"/>
                  </a:moveTo>
                  <a:lnTo>
                    <a:pt x="3182814" y="569464"/>
                  </a:lnTo>
                </a:path>
                <a:path w="3714115" h="4160520">
                  <a:moveTo>
                    <a:pt x="3182814" y="604077"/>
                  </a:moveTo>
                  <a:lnTo>
                    <a:pt x="3182814" y="656177"/>
                  </a:lnTo>
                </a:path>
                <a:path w="3714115" h="4160520">
                  <a:moveTo>
                    <a:pt x="3182814" y="690426"/>
                  </a:moveTo>
                  <a:lnTo>
                    <a:pt x="3182814" y="694069"/>
                  </a:lnTo>
                </a:path>
              </a:pathLst>
            </a:custGeom>
            <a:ln w="8012">
              <a:solidFill>
                <a:srgbClr val="000000"/>
              </a:solidFill>
            </a:ln>
          </p:spPr>
          <p:txBody>
            <a:bodyPr wrap="square" lIns="0" tIns="0" rIns="0" bIns="0" rtlCol="0"/>
            <a:lstStyle/>
            <a:p>
              <a:endParaRPr/>
            </a:p>
          </p:txBody>
        </p:sp>
        <p:pic>
          <p:nvPicPr>
            <p:cNvPr id="7" name="object 7"/>
            <p:cNvPicPr/>
            <p:nvPr/>
          </p:nvPicPr>
          <p:blipFill>
            <a:blip r:embed="rId2" cstate="print"/>
            <a:stretch>
              <a:fillRect/>
            </a:stretch>
          </p:blipFill>
          <p:spPr>
            <a:xfrm>
              <a:off x="3286377" y="1154329"/>
              <a:ext cx="1863130" cy="1878723"/>
            </a:xfrm>
            <a:prstGeom prst="rect">
              <a:avLst/>
            </a:prstGeom>
          </p:spPr>
        </p:pic>
        <p:sp>
          <p:nvSpPr>
            <p:cNvPr id="8" name="object 8"/>
            <p:cNvSpPr/>
            <p:nvPr/>
          </p:nvSpPr>
          <p:spPr>
            <a:xfrm>
              <a:off x="5420564" y="2000146"/>
              <a:ext cx="259079" cy="257810"/>
            </a:xfrm>
            <a:custGeom>
              <a:avLst/>
              <a:gdLst/>
              <a:ahLst/>
              <a:cxnLst/>
              <a:rect l="l" t="t" r="r" b="b"/>
              <a:pathLst>
                <a:path w="259079" h="257810">
                  <a:moveTo>
                    <a:pt x="129517" y="0"/>
                  </a:moveTo>
                  <a:lnTo>
                    <a:pt x="63210" y="17306"/>
                  </a:lnTo>
                  <a:lnTo>
                    <a:pt x="17487" y="62666"/>
                  </a:lnTo>
                  <a:lnTo>
                    <a:pt x="0" y="128976"/>
                  </a:lnTo>
                  <a:lnTo>
                    <a:pt x="4918" y="163406"/>
                  </a:lnTo>
                  <a:lnTo>
                    <a:pt x="37889" y="219879"/>
                  </a:lnTo>
                  <a:lnTo>
                    <a:pt x="94906" y="253216"/>
                  </a:lnTo>
                  <a:lnTo>
                    <a:pt x="129517" y="257771"/>
                  </a:lnTo>
                  <a:lnTo>
                    <a:pt x="164309" y="253216"/>
                  </a:lnTo>
                  <a:lnTo>
                    <a:pt x="220780" y="219879"/>
                  </a:lnTo>
                  <a:lnTo>
                    <a:pt x="253751" y="163406"/>
                  </a:lnTo>
                  <a:lnTo>
                    <a:pt x="258669" y="128976"/>
                  </a:lnTo>
                  <a:lnTo>
                    <a:pt x="253751" y="94364"/>
                  </a:lnTo>
                  <a:lnTo>
                    <a:pt x="220780" y="37709"/>
                  </a:lnTo>
                  <a:lnTo>
                    <a:pt x="164309" y="4372"/>
                  </a:lnTo>
                  <a:lnTo>
                    <a:pt x="129517" y="0"/>
                  </a:lnTo>
                  <a:close/>
                </a:path>
              </a:pathLst>
            </a:custGeom>
            <a:solidFill>
              <a:srgbClr val="FFFFFF"/>
            </a:solidFill>
          </p:spPr>
          <p:txBody>
            <a:bodyPr wrap="square" lIns="0" tIns="0" rIns="0" bIns="0" rtlCol="0"/>
            <a:lstStyle/>
            <a:p>
              <a:endParaRPr/>
            </a:p>
          </p:txBody>
        </p:sp>
        <p:sp>
          <p:nvSpPr>
            <p:cNvPr id="9" name="object 9"/>
            <p:cNvSpPr/>
            <p:nvPr/>
          </p:nvSpPr>
          <p:spPr>
            <a:xfrm>
              <a:off x="5420564" y="2000146"/>
              <a:ext cx="259079" cy="257810"/>
            </a:xfrm>
            <a:custGeom>
              <a:avLst/>
              <a:gdLst/>
              <a:ahLst/>
              <a:cxnLst/>
              <a:rect l="l" t="t" r="r" b="b"/>
              <a:pathLst>
                <a:path w="259079" h="257810">
                  <a:moveTo>
                    <a:pt x="129517" y="0"/>
                  </a:moveTo>
                  <a:lnTo>
                    <a:pt x="194184" y="17306"/>
                  </a:lnTo>
                  <a:lnTo>
                    <a:pt x="241364" y="62666"/>
                  </a:lnTo>
                  <a:lnTo>
                    <a:pt x="258669" y="128976"/>
                  </a:lnTo>
                  <a:lnTo>
                    <a:pt x="253751" y="163406"/>
                  </a:lnTo>
                  <a:lnTo>
                    <a:pt x="220780" y="219879"/>
                  </a:lnTo>
                  <a:lnTo>
                    <a:pt x="164309" y="253216"/>
                  </a:lnTo>
                  <a:lnTo>
                    <a:pt x="129517" y="257771"/>
                  </a:lnTo>
                  <a:lnTo>
                    <a:pt x="94906" y="253216"/>
                  </a:lnTo>
                  <a:lnTo>
                    <a:pt x="37889" y="219879"/>
                  </a:lnTo>
                  <a:lnTo>
                    <a:pt x="4918" y="163406"/>
                  </a:lnTo>
                  <a:lnTo>
                    <a:pt x="0" y="128976"/>
                  </a:lnTo>
                  <a:lnTo>
                    <a:pt x="4918" y="94364"/>
                  </a:lnTo>
                  <a:lnTo>
                    <a:pt x="37889" y="37709"/>
                  </a:lnTo>
                  <a:lnTo>
                    <a:pt x="94906" y="4372"/>
                  </a:lnTo>
                  <a:lnTo>
                    <a:pt x="129517" y="0"/>
                  </a:lnTo>
                  <a:close/>
                </a:path>
              </a:pathLst>
            </a:custGeom>
            <a:ln w="3175">
              <a:solidFill>
                <a:srgbClr val="FFFFFF"/>
              </a:solidFill>
            </a:ln>
          </p:spPr>
          <p:txBody>
            <a:bodyPr wrap="square" lIns="0" tIns="0" rIns="0" bIns="0" rtlCol="0"/>
            <a:lstStyle/>
            <a:p>
              <a:endParaRPr/>
            </a:p>
          </p:txBody>
        </p:sp>
        <p:pic>
          <p:nvPicPr>
            <p:cNvPr id="10" name="object 10"/>
            <p:cNvPicPr/>
            <p:nvPr/>
          </p:nvPicPr>
          <p:blipFill>
            <a:blip r:embed="rId3" cstate="print"/>
            <a:stretch>
              <a:fillRect/>
            </a:stretch>
          </p:blipFill>
          <p:spPr>
            <a:xfrm>
              <a:off x="5410182" y="1989581"/>
              <a:ext cx="266682" cy="265784"/>
            </a:xfrm>
            <a:prstGeom prst="rect">
              <a:avLst/>
            </a:prstGeom>
          </p:spPr>
        </p:pic>
        <p:sp>
          <p:nvSpPr>
            <p:cNvPr id="11" name="object 11"/>
            <p:cNvSpPr/>
            <p:nvPr/>
          </p:nvSpPr>
          <p:spPr>
            <a:xfrm>
              <a:off x="6481292" y="2000146"/>
              <a:ext cx="260350" cy="257810"/>
            </a:xfrm>
            <a:custGeom>
              <a:avLst/>
              <a:gdLst/>
              <a:ahLst/>
              <a:cxnLst/>
              <a:rect l="l" t="t" r="r" b="b"/>
              <a:pathLst>
                <a:path w="260350" h="257810">
                  <a:moveTo>
                    <a:pt x="129152" y="0"/>
                  </a:moveTo>
                  <a:lnTo>
                    <a:pt x="64667" y="17306"/>
                  </a:lnTo>
                  <a:lnTo>
                    <a:pt x="16941" y="62666"/>
                  </a:lnTo>
                  <a:lnTo>
                    <a:pt x="0" y="128976"/>
                  </a:lnTo>
                  <a:lnTo>
                    <a:pt x="4554" y="163406"/>
                  </a:lnTo>
                  <a:lnTo>
                    <a:pt x="37525" y="219879"/>
                  </a:lnTo>
                  <a:lnTo>
                    <a:pt x="94541" y="253216"/>
                  </a:lnTo>
                  <a:lnTo>
                    <a:pt x="129152" y="257771"/>
                  </a:lnTo>
                  <a:lnTo>
                    <a:pt x="163945" y="253216"/>
                  </a:lnTo>
                  <a:lnTo>
                    <a:pt x="222237" y="219879"/>
                  </a:lnTo>
                  <a:lnTo>
                    <a:pt x="255208" y="163406"/>
                  </a:lnTo>
                  <a:lnTo>
                    <a:pt x="260127" y="128976"/>
                  </a:lnTo>
                  <a:lnTo>
                    <a:pt x="255208" y="94364"/>
                  </a:lnTo>
                  <a:lnTo>
                    <a:pt x="222237" y="37709"/>
                  </a:lnTo>
                  <a:lnTo>
                    <a:pt x="163945" y="4372"/>
                  </a:lnTo>
                  <a:lnTo>
                    <a:pt x="129152" y="0"/>
                  </a:lnTo>
                  <a:close/>
                </a:path>
              </a:pathLst>
            </a:custGeom>
            <a:solidFill>
              <a:srgbClr val="FFFFFF"/>
            </a:solidFill>
          </p:spPr>
          <p:txBody>
            <a:bodyPr wrap="square" lIns="0" tIns="0" rIns="0" bIns="0" rtlCol="0"/>
            <a:lstStyle/>
            <a:p>
              <a:endParaRPr/>
            </a:p>
          </p:txBody>
        </p:sp>
        <p:sp>
          <p:nvSpPr>
            <p:cNvPr id="12" name="object 12"/>
            <p:cNvSpPr/>
            <p:nvPr/>
          </p:nvSpPr>
          <p:spPr>
            <a:xfrm>
              <a:off x="6481292" y="2000146"/>
              <a:ext cx="260350" cy="257810"/>
            </a:xfrm>
            <a:custGeom>
              <a:avLst/>
              <a:gdLst/>
              <a:ahLst/>
              <a:cxnLst/>
              <a:rect l="l" t="t" r="r" b="b"/>
              <a:pathLst>
                <a:path w="260350" h="257810">
                  <a:moveTo>
                    <a:pt x="129152" y="0"/>
                  </a:moveTo>
                  <a:lnTo>
                    <a:pt x="195095" y="17306"/>
                  </a:lnTo>
                  <a:lnTo>
                    <a:pt x="242639" y="62666"/>
                  </a:lnTo>
                  <a:lnTo>
                    <a:pt x="260127" y="128976"/>
                  </a:lnTo>
                  <a:lnTo>
                    <a:pt x="255208" y="163406"/>
                  </a:lnTo>
                  <a:lnTo>
                    <a:pt x="222237" y="219879"/>
                  </a:lnTo>
                  <a:lnTo>
                    <a:pt x="163945" y="253216"/>
                  </a:lnTo>
                  <a:lnTo>
                    <a:pt x="129152" y="257771"/>
                  </a:lnTo>
                  <a:lnTo>
                    <a:pt x="94541" y="253216"/>
                  </a:lnTo>
                  <a:lnTo>
                    <a:pt x="37525" y="219879"/>
                  </a:lnTo>
                  <a:lnTo>
                    <a:pt x="4554" y="163406"/>
                  </a:lnTo>
                  <a:lnTo>
                    <a:pt x="0" y="128976"/>
                  </a:lnTo>
                  <a:lnTo>
                    <a:pt x="4554" y="94364"/>
                  </a:lnTo>
                  <a:lnTo>
                    <a:pt x="37525" y="37709"/>
                  </a:lnTo>
                  <a:lnTo>
                    <a:pt x="94541" y="4372"/>
                  </a:lnTo>
                  <a:lnTo>
                    <a:pt x="129152" y="0"/>
                  </a:lnTo>
                  <a:close/>
                </a:path>
              </a:pathLst>
            </a:custGeom>
            <a:ln w="3175">
              <a:solidFill>
                <a:srgbClr val="FFFFFF"/>
              </a:solidFill>
            </a:ln>
          </p:spPr>
          <p:txBody>
            <a:bodyPr wrap="square" lIns="0" tIns="0" rIns="0" bIns="0" rtlCol="0"/>
            <a:lstStyle/>
            <a:p>
              <a:endParaRPr/>
            </a:p>
          </p:txBody>
        </p:sp>
        <p:pic>
          <p:nvPicPr>
            <p:cNvPr id="13" name="object 13"/>
            <p:cNvPicPr/>
            <p:nvPr/>
          </p:nvPicPr>
          <p:blipFill>
            <a:blip r:embed="rId4" cstate="print"/>
            <a:stretch>
              <a:fillRect/>
            </a:stretch>
          </p:blipFill>
          <p:spPr>
            <a:xfrm>
              <a:off x="6470910" y="1989581"/>
              <a:ext cx="267957" cy="265784"/>
            </a:xfrm>
            <a:prstGeom prst="rect">
              <a:avLst/>
            </a:prstGeom>
          </p:spPr>
        </p:pic>
        <p:sp>
          <p:nvSpPr>
            <p:cNvPr id="14" name="object 14"/>
            <p:cNvSpPr/>
            <p:nvPr/>
          </p:nvSpPr>
          <p:spPr>
            <a:xfrm>
              <a:off x="5420564" y="2691847"/>
              <a:ext cx="259079" cy="259715"/>
            </a:xfrm>
            <a:custGeom>
              <a:avLst/>
              <a:gdLst/>
              <a:ahLst/>
              <a:cxnLst/>
              <a:rect l="l" t="t" r="r" b="b"/>
              <a:pathLst>
                <a:path w="259079" h="259714">
                  <a:moveTo>
                    <a:pt x="129517" y="0"/>
                  </a:moveTo>
                  <a:lnTo>
                    <a:pt x="63210" y="17306"/>
                  </a:lnTo>
                  <a:lnTo>
                    <a:pt x="17487" y="64670"/>
                  </a:lnTo>
                  <a:lnTo>
                    <a:pt x="0" y="130980"/>
                  </a:lnTo>
                  <a:lnTo>
                    <a:pt x="4918" y="165228"/>
                  </a:lnTo>
                  <a:lnTo>
                    <a:pt x="37889" y="222247"/>
                  </a:lnTo>
                  <a:lnTo>
                    <a:pt x="94906" y="255038"/>
                  </a:lnTo>
                  <a:lnTo>
                    <a:pt x="129517" y="259592"/>
                  </a:lnTo>
                  <a:lnTo>
                    <a:pt x="164309" y="255038"/>
                  </a:lnTo>
                  <a:lnTo>
                    <a:pt x="220780" y="222247"/>
                  </a:lnTo>
                  <a:lnTo>
                    <a:pt x="253751" y="165228"/>
                  </a:lnTo>
                  <a:lnTo>
                    <a:pt x="258669" y="130980"/>
                  </a:lnTo>
                  <a:lnTo>
                    <a:pt x="253751" y="96185"/>
                  </a:lnTo>
                  <a:lnTo>
                    <a:pt x="220780" y="37891"/>
                  </a:lnTo>
                  <a:lnTo>
                    <a:pt x="164309" y="4918"/>
                  </a:lnTo>
                  <a:lnTo>
                    <a:pt x="129517" y="0"/>
                  </a:lnTo>
                  <a:close/>
                </a:path>
              </a:pathLst>
            </a:custGeom>
            <a:solidFill>
              <a:srgbClr val="FFFFFF"/>
            </a:solidFill>
          </p:spPr>
          <p:txBody>
            <a:bodyPr wrap="square" lIns="0" tIns="0" rIns="0" bIns="0" rtlCol="0"/>
            <a:lstStyle/>
            <a:p>
              <a:endParaRPr/>
            </a:p>
          </p:txBody>
        </p:sp>
        <p:sp>
          <p:nvSpPr>
            <p:cNvPr id="15" name="object 15"/>
            <p:cNvSpPr/>
            <p:nvPr/>
          </p:nvSpPr>
          <p:spPr>
            <a:xfrm>
              <a:off x="5420564" y="2691847"/>
              <a:ext cx="259079" cy="259715"/>
            </a:xfrm>
            <a:custGeom>
              <a:avLst/>
              <a:gdLst/>
              <a:ahLst/>
              <a:cxnLst/>
              <a:rect l="l" t="t" r="r" b="b"/>
              <a:pathLst>
                <a:path w="259079" h="259714">
                  <a:moveTo>
                    <a:pt x="129517" y="0"/>
                  </a:moveTo>
                  <a:lnTo>
                    <a:pt x="194184" y="17306"/>
                  </a:lnTo>
                  <a:lnTo>
                    <a:pt x="241364" y="64670"/>
                  </a:lnTo>
                  <a:lnTo>
                    <a:pt x="258669" y="130980"/>
                  </a:lnTo>
                  <a:lnTo>
                    <a:pt x="253751" y="165228"/>
                  </a:lnTo>
                  <a:lnTo>
                    <a:pt x="220780" y="222247"/>
                  </a:lnTo>
                  <a:lnTo>
                    <a:pt x="164309" y="255038"/>
                  </a:lnTo>
                  <a:lnTo>
                    <a:pt x="129517" y="259592"/>
                  </a:lnTo>
                  <a:lnTo>
                    <a:pt x="94906" y="255038"/>
                  </a:lnTo>
                  <a:lnTo>
                    <a:pt x="37889" y="222247"/>
                  </a:lnTo>
                  <a:lnTo>
                    <a:pt x="4918" y="165228"/>
                  </a:lnTo>
                  <a:lnTo>
                    <a:pt x="0" y="130980"/>
                  </a:lnTo>
                  <a:lnTo>
                    <a:pt x="4918" y="96185"/>
                  </a:lnTo>
                  <a:lnTo>
                    <a:pt x="37889" y="37891"/>
                  </a:lnTo>
                  <a:lnTo>
                    <a:pt x="94906" y="4918"/>
                  </a:lnTo>
                  <a:lnTo>
                    <a:pt x="129517" y="0"/>
                  </a:lnTo>
                  <a:close/>
                </a:path>
              </a:pathLst>
            </a:custGeom>
            <a:ln w="3175">
              <a:solidFill>
                <a:srgbClr val="FFFFFF"/>
              </a:solidFill>
            </a:ln>
          </p:spPr>
          <p:txBody>
            <a:bodyPr wrap="square" lIns="0" tIns="0" rIns="0" bIns="0" rtlCol="0"/>
            <a:lstStyle/>
            <a:p>
              <a:endParaRPr/>
            </a:p>
          </p:txBody>
        </p:sp>
        <p:pic>
          <p:nvPicPr>
            <p:cNvPr id="16" name="object 16"/>
            <p:cNvPicPr/>
            <p:nvPr/>
          </p:nvPicPr>
          <p:blipFill>
            <a:blip r:embed="rId5" cstate="print"/>
            <a:stretch>
              <a:fillRect/>
            </a:stretch>
          </p:blipFill>
          <p:spPr>
            <a:xfrm>
              <a:off x="5410182" y="2681465"/>
              <a:ext cx="266682" cy="267423"/>
            </a:xfrm>
            <a:prstGeom prst="rect">
              <a:avLst/>
            </a:prstGeom>
          </p:spPr>
        </p:pic>
        <p:sp>
          <p:nvSpPr>
            <p:cNvPr id="17" name="object 17"/>
            <p:cNvSpPr/>
            <p:nvPr/>
          </p:nvSpPr>
          <p:spPr>
            <a:xfrm>
              <a:off x="3296838" y="3385370"/>
              <a:ext cx="260350" cy="259715"/>
            </a:xfrm>
            <a:custGeom>
              <a:avLst/>
              <a:gdLst/>
              <a:ahLst/>
              <a:cxnLst/>
              <a:rect l="l" t="t" r="r" b="b"/>
              <a:pathLst>
                <a:path w="260350" h="259714">
                  <a:moveTo>
                    <a:pt x="130870" y="0"/>
                  </a:moveTo>
                  <a:lnTo>
                    <a:pt x="64545" y="17488"/>
                  </a:lnTo>
                  <a:lnTo>
                    <a:pt x="17360" y="64670"/>
                  </a:lnTo>
                  <a:lnTo>
                    <a:pt x="0" y="129158"/>
                  </a:lnTo>
                  <a:lnTo>
                    <a:pt x="4896" y="163953"/>
                  </a:lnTo>
                  <a:lnTo>
                    <a:pt x="37837" y="222247"/>
                  </a:lnTo>
                  <a:lnTo>
                    <a:pt x="96150" y="255220"/>
                  </a:lnTo>
                  <a:lnTo>
                    <a:pt x="130870" y="259592"/>
                  </a:lnTo>
                  <a:lnTo>
                    <a:pt x="165592" y="255220"/>
                  </a:lnTo>
                  <a:lnTo>
                    <a:pt x="222121" y="222247"/>
                  </a:lnTo>
                  <a:lnTo>
                    <a:pt x="255074" y="163953"/>
                  </a:lnTo>
                  <a:lnTo>
                    <a:pt x="259956" y="129158"/>
                  </a:lnTo>
                  <a:lnTo>
                    <a:pt x="255074" y="94364"/>
                  </a:lnTo>
                  <a:lnTo>
                    <a:pt x="222121" y="37891"/>
                  </a:lnTo>
                  <a:lnTo>
                    <a:pt x="165592" y="4918"/>
                  </a:lnTo>
                  <a:lnTo>
                    <a:pt x="130870" y="0"/>
                  </a:lnTo>
                  <a:close/>
                </a:path>
              </a:pathLst>
            </a:custGeom>
            <a:solidFill>
              <a:srgbClr val="FFFFFF"/>
            </a:solidFill>
          </p:spPr>
          <p:txBody>
            <a:bodyPr wrap="square" lIns="0" tIns="0" rIns="0" bIns="0" rtlCol="0"/>
            <a:lstStyle/>
            <a:p>
              <a:endParaRPr/>
            </a:p>
          </p:txBody>
        </p:sp>
        <p:sp>
          <p:nvSpPr>
            <p:cNvPr id="18" name="object 18"/>
            <p:cNvSpPr/>
            <p:nvPr/>
          </p:nvSpPr>
          <p:spPr>
            <a:xfrm>
              <a:off x="3296838" y="3385370"/>
              <a:ext cx="260350" cy="259715"/>
            </a:xfrm>
            <a:custGeom>
              <a:avLst/>
              <a:gdLst/>
              <a:ahLst/>
              <a:cxnLst/>
              <a:rect l="l" t="t" r="r" b="b"/>
              <a:pathLst>
                <a:path w="260350" h="259714">
                  <a:moveTo>
                    <a:pt x="130870" y="0"/>
                  </a:moveTo>
                  <a:lnTo>
                    <a:pt x="195416" y="17488"/>
                  </a:lnTo>
                  <a:lnTo>
                    <a:pt x="242595" y="64670"/>
                  </a:lnTo>
                  <a:lnTo>
                    <a:pt x="259956" y="129158"/>
                  </a:lnTo>
                  <a:lnTo>
                    <a:pt x="255074" y="163953"/>
                  </a:lnTo>
                  <a:lnTo>
                    <a:pt x="222121" y="222247"/>
                  </a:lnTo>
                  <a:lnTo>
                    <a:pt x="165592" y="255220"/>
                  </a:lnTo>
                  <a:lnTo>
                    <a:pt x="130870" y="259592"/>
                  </a:lnTo>
                  <a:lnTo>
                    <a:pt x="96150" y="255220"/>
                  </a:lnTo>
                  <a:lnTo>
                    <a:pt x="37837" y="222247"/>
                  </a:lnTo>
                  <a:lnTo>
                    <a:pt x="4896" y="163953"/>
                  </a:lnTo>
                  <a:lnTo>
                    <a:pt x="0" y="129158"/>
                  </a:lnTo>
                  <a:lnTo>
                    <a:pt x="4896" y="94364"/>
                  </a:lnTo>
                  <a:lnTo>
                    <a:pt x="37837" y="37891"/>
                  </a:lnTo>
                  <a:lnTo>
                    <a:pt x="96150" y="4918"/>
                  </a:lnTo>
                  <a:lnTo>
                    <a:pt x="130870" y="0"/>
                  </a:lnTo>
                  <a:close/>
                </a:path>
              </a:pathLst>
            </a:custGeom>
            <a:ln w="3175">
              <a:solidFill>
                <a:srgbClr val="FFFFFF"/>
              </a:solidFill>
            </a:ln>
          </p:spPr>
          <p:txBody>
            <a:bodyPr wrap="square" lIns="0" tIns="0" rIns="0" bIns="0" rtlCol="0"/>
            <a:lstStyle/>
            <a:p>
              <a:endParaRPr/>
            </a:p>
          </p:txBody>
        </p:sp>
        <p:pic>
          <p:nvPicPr>
            <p:cNvPr id="19" name="object 19"/>
            <p:cNvPicPr/>
            <p:nvPr/>
          </p:nvPicPr>
          <p:blipFill>
            <a:blip r:embed="rId6" cstate="print"/>
            <a:stretch>
              <a:fillRect/>
            </a:stretch>
          </p:blipFill>
          <p:spPr>
            <a:xfrm>
              <a:off x="3286377" y="3374988"/>
              <a:ext cx="267974" cy="267605"/>
            </a:xfrm>
            <a:prstGeom prst="rect">
              <a:avLst/>
            </a:prstGeom>
          </p:spPr>
        </p:pic>
        <p:sp>
          <p:nvSpPr>
            <p:cNvPr id="20" name="object 20"/>
            <p:cNvSpPr/>
            <p:nvPr/>
          </p:nvSpPr>
          <p:spPr>
            <a:xfrm>
              <a:off x="3296838" y="4079439"/>
              <a:ext cx="260350" cy="257810"/>
            </a:xfrm>
            <a:custGeom>
              <a:avLst/>
              <a:gdLst/>
              <a:ahLst/>
              <a:cxnLst/>
              <a:rect l="l" t="t" r="r" b="b"/>
              <a:pathLst>
                <a:path w="260350" h="257810">
                  <a:moveTo>
                    <a:pt x="130870" y="0"/>
                  </a:moveTo>
                  <a:lnTo>
                    <a:pt x="64545" y="16941"/>
                  </a:lnTo>
                  <a:lnTo>
                    <a:pt x="17360" y="64123"/>
                  </a:lnTo>
                  <a:lnTo>
                    <a:pt x="0" y="128612"/>
                  </a:lnTo>
                  <a:lnTo>
                    <a:pt x="4896" y="163406"/>
                  </a:lnTo>
                  <a:lnTo>
                    <a:pt x="37837" y="219916"/>
                  </a:lnTo>
                  <a:lnTo>
                    <a:pt x="96150" y="252870"/>
                  </a:lnTo>
                  <a:lnTo>
                    <a:pt x="130870" y="257752"/>
                  </a:lnTo>
                  <a:lnTo>
                    <a:pt x="165592" y="252870"/>
                  </a:lnTo>
                  <a:lnTo>
                    <a:pt x="222121" y="219916"/>
                  </a:lnTo>
                  <a:lnTo>
                    <a:pt x="255074" y="163406"/>
                  </a:lnTo>
                  <a:lnTo>
                    <a:pt x="259956" y="128612"/>
                  </a:lnTo>
                  <a:lnTo>
                    <a:pt x="255074" y="94364"/>
                  </a:lnTo>
                  <a:lnTo>
                    <a:pt x="222121" y="37344"/>
                  </a:lnTo>
                  <a:lnTo>
                    <a:pt x="165592" y="4372"/>
                  </a:lnTo>
                  <a:lnTo>
                    <a:pt x="130870" y="0"/>
                  </a:lnTo>
                  <a:close/>
                </a:path>
              </a:pathLst>
            </a:custGeom>
            <a:solidFill>
              <a:srgbClr val="FFFFFF"/>
            </a:solidFill>
          </p:spPr>
          <p:txBody>
            <a:bodyPr wrap="square" lIns="0" tIns="0" rIns="0" bIns="0" rtlCol="0"/>
            <a:lstStyle/>
            <a:p>
              <a:endParaRPr/>
            </a:p>
          </p:txBody>
        </p:sp>
        <p:sp>
          <p:nvSpPr>
            <p:cNvPr id="21" name="object 21"/>
            <p:cNvSpPr/>
            <p:nvPr/>
          </p:nvSpPr>
          <p:spPr>
            <a:xfrm>
              <a:off x="3296838" y="4079439"/>
              <a:ext cx="260350" cy="257810"/>
            </a:xfrm>
            <a:custGeom>
              <a:avLst/>
              <a:gdLst/>
              <a:ahLst/>
              <a:cxnLst/>
              <a:rect l="l" t="t" r="r" b="b"/>
              <a:pathLst>
                <a:path w="260350" h="257810">
                  <a:moveTo>
                    <a:pt x="130870" y="0"/>
                  </a:moveTo>
                  <a:lnTo>
                    <a:pt x="195416" y="16941"/>
                  </a:lnTo>
                  <a:lnTo>
                    <a:pt x="242595" y="64123"/>
                  </a:lnTo>
                  <a:lnTo>
                    <a:pt x="259956" y="128612"/>
                  </a:lnTo>
                  <a:lnTo>
                    <a:pt x="255074" y="163406"/>
                  </a:lnTo>
                  <a:lnTo>
                    <a:pt x="222121" y="219916"/>
                  </a:lnTo>
                  <a:lnTo>
                    <a:pt x="165592" y="252870"/>
                  </a:lnTo>
                  <a:lnTo>
                    <a:pt x="130870" y="257752"/>
                  </a:lnTo>
                  <a:lnTo>
                    <a:pt x="96150" y="252870"/>
                  </a:lnTo>
                  <a:lnTo>
                    <a:pt x="37837" y="219916"/>
                  </a:lnTo>
                  <a:lnTo>
                    <a:pt x="4896" y="163406"/>
                  </a:lnTo>
                  <a:lnTo>
                    <a:pt x="0" y="128612"/>
                  </a:lnTo>
                  <a:lnTo>
                    <a:pt x="4896" y="94364"/>
                  </a:lnTo>
                  <a:lnTo>
                    <a:pt x="37837" y="37344"/>
                  </a:lnTo>
                  <a:lnTo>
                    <a:pt x="96150" y="4372"/>
                  </a:lnTo>
                  <a:lnTo>
                    <a:pt x="130870" y="0"/>
                  </a:lnTo>
                  <a:close/>
                </a:path>
              </a:pathLst>
            </a:custGeom>
            <a:ln w="3175">
              <a:solidFill>
                <a:srgbClr val="FFFFFF"/>
              </a:solidFill>
            </a:ln>
          </p:spPr>
          <p:txBody>
            <a:bodyPr wrap="square" lIns="0" tIns="0" rIns="0" bIns="0" rtlCol="0"/>
            <a:lstStyle/>
            <a:p>
              <a:endParaRPr/>
            </a:p>
          </p:txBody>
        </p:sp>
        <p:pic>
          <p:nvPicPr>
            <p:cNvPr id="22" name="object 22"/>
            <p:cNvPicPr/>
            <p:nvPr/>
          </p:nvPicPr>
          <p:blipFill>
            <a:blip r:embed="rId7" cstate="print"/>
            <a:stretch>
              <a:fillRect/>
            </a:stretch>
          </p:blipFill>
          <p:spPr>
            <a:xfrm>
              <a:off x="3286377" y="4069057"/>
              <a:ext cx="267974" cy="265693"/>
            </a:xfrm>
            <a:prstGeom prst="rect">
              <a:avLst/>
            </a:prstGeom>
          </p:spPr>
        </p:pic>
        <p:sp>
          <p:nvSpPr>
            <p:cNvPr id="23" name="object 23"/>
            <p:cNvSpPr/>
            <p:nvPr/>
          </p:nvSpPr>
          <p:spPr>
            <a:xfrm>
              <a:off x="3296838" y="4773017"/>
              <a:ext cx="260350" cy="257810"/>
            </a:xfrm>
            <a:custGeom>
              <a:avLst/>
              <a:gdLst/>
              <a:ahLst/>
              <a:cxnLst/>
              <a:rect l="l" t="t" r="r" b="b"/>
              <a:pathLst>
                <a:path w="260350" h="257810">
                  <a:moveTo>
                    <a:pt x="130870" y="0"/>
                  </a:moveTo>
                  <a:lnTo>
                    <a:pt x="64545" y="17360"/>
                  </a:lnTo>
                  <a:lnTo>
                    <a:pt x="17360" y="64542"/>
                  </a:lnTo>
                  <a:lnTo>
                    <a:pt x="0" y="128648"/>
                  </a:lnTo>
                  <a:lnTo>
                    <a:pt x="4896" y="163370"/>
                  </a:lnTo>
                  <a:lnTo>
                    <a:pt x="37837" y="219916"/>
                  </a:lnTo>
                  <a:lnTo>
                    <a:pt x="96150" y="252852"/>
                  </a:lnTo>
                  <a:lnTo>
                    <a:pt x="130870" y="257752"/>
                  </a:lnTo>
                  <a:lnTo>
                    <a:pt x="165592" y="252852"/>
                  </a:lnTo>
                  <a:lnTo>
                    <a:pt x="222121" y="219916"/>
                  </a:lnTo>
                  <a:lnTo>
                    <a:pt x="255074" y="163370"/>
                  </a:lnTo>
                  <a:lnTo>
                    <a:pt x="259956" y="128648"/>
                  </a:lnTo>
                  <a:lnTo>
                    <a:pt x="255074" y="94364"/>
                  </a:lnTo>
                  <a:lnTo>
                    <a:pt x="222121" y="37399"/>
                  </a:lnTo>
                  <a:lnTo>
                    <a:pt x="165592" y="4444"/>
                  </a:lnTo>
                  <a:lnTo>
                    <a:pt x="130870" y="0"/>
                  </a:lnTo>
                  <a:close/>
                </a:path>
              </a:pathLst>
            </a:custGeom>
            <a:solidFill>
              <a:srgbClr val="FFFFFF"/>
            </a:solidFill>
          </p:spPr>
          <p:txBody>
            <a:bodyPr wrap="square" lIns="0" tIns="0" rIns="0" bIns="0" rtlCol="0"/>
            <a:lstStyle/>
            <a:p>
              <a:endParaRPr/>
            </a:p>
          </p:txBody>
        </p:sp>
        <p:sp>
          <p:nvSpPr>
            <p:cNvPr id="24" name="object 24"/>
            <p:cNvSpPr/>
            <p:nvPr/>
          </p:nvSpPr>
          <p:spPr>
            <a:xfrm>
              <a:off x="3296838" y="4773017"/>
              <a:ext cx="260350" cy="257810"/>
            </a:xfrm>
            <a:custGeom>
              <a:avLst/>
              <a:gdLst/>
              <a:ahLst/>
              <a:cxnLst/>
              <a:rect l="l" t="t" r="r" b="b"/>
              <a:pathLst>
                <a:path w="260350" h="257810">
                  <a:moveTo>
                    <a:pt x="130870" y="0"/>
                  </a:moveTo>
                  <a:lnTo>
                    <a:pt x="195416" y="17360"/>
                  </a:lnTo>
                  <a:lnTo>
                    <a:pt x="242595" y="64542"/>
                  </a:lnTo>
                  <a:lnTo>
                    <a:pt x="259956" y="128648"/>
                  </a:lnTo>
                  <a:lnTo>
                    <a:pt x="255074" y="163370"/>
                  </a:lnTo>
                  <a:lnTo>
                    <a:pt x="222121" y="219916"/>
                  </a:lnTo>
                  <a:lnTo>
                    <a:pt x="165592" y="252852"/>
                  </a:lnTo>
                  <a:lnTo>
                    <a:pt x="130870" y="257752"/>
                  </a:lnTo>
                  <a:lnTo>
                    <a:pt x="96150" y="252852"/>
                  </a:lnTo>
                  <a:lnTo>
                    <a:pt x="37837" y="219916"/>
                  </a:lnTo>
                  <a:lnTo>
                    <a:pt x="4896" y="163370"/>
                  </a:lnTo>
                  <a:lnTo>
                    <a:pt x="0" y="128648"/>
                  </a:lnTo>
                  <a:lnTo>
                    <a:pt x="4896" y="94364"/>
                  </a:lnTo>
                  <a:lnTo>
                    <a:pt x="37837" y="37399"/>
                  </a:lnTo>
                  <a:lnTo>
                    <a:pt x="96150" y="4444"/>
                  </a:lnTo>
                  <a:lnTo>
                    <a:pt x="130870" y="0"/>
                  </a:lnTo>
                  <a:close/>
                </a:path>
              </a:pathLst>
            </a:custGeom>
            <a:ln w="3175">
              <a:solidFill>
                <a:srgbClr val="FFFFFF"/>
              </a:solidFill>
            </a:ln>
          </p:spPr>
          <p:txBody>
            <a:bodyPr wrap="square" lIns="0" tIns="0" rIns="0" bIns="0" rtlCol="0"/>
            <a:lstStyle/>
            <a:p>
              <a:endParaRPr/>
            </a:p>
          </p:txBody>
        </p:sp>
        <p:pic>
          <p:nvPicPr>
            <p:cNvPr id="25" name="object 25"/>
            <p:cNvPicPr/>
            <p:nvPr/>
          </p:nvPicPr>
          <p:blipFill>
            <a:blip r:embed="rId8" cstate="print"/>
            <a:stretch>
              <a:fillRect/>
            </a:stretch>
          </p:blipFill>
          <p:spPr>
            <a:xfrm>
              <a:off x="3286377" y="4762561"/>
              <a:ext cx="267974" cy="265747"/>
            </a:xfrm>
            <a:prstGeom prst="rect">
              <a:avLst/>
            </a:prstGeom>
          </p:spPr>
        </p:pic>
        <p:sp>
          <p:nvSpPr>
            <p:cNvPr id="26" name="object 26"/>
            <p:cNvSpPr/>
            <p:nvPr/>
          </p:nvSpPr>
          <p:spPr>
            <a:xfrm>
              <a:off x="3296838" y="5466576"/>
              <a:ext cx="260350" cy="257810"/>
            </a:xfrm>
            <a:custGeom>
              <a:avLst/>
              <a:gdLst/>
              <a:ahLst/>
              <a:cxnLst/>
              <a:rect l="l" t="t" r="r" b="b"/>
              <a:pathLst>
                <a:path w="260350" h="257810">
                  <a:moveTo>
                    <a:pt x="130870" y="0"/>
                  </a:moveTo>
                  <a:lnTo>
                    <a:pt x="64545" y="17360"/>
                  </a:lnTo>
                  <a:lnTo>
                    <a:pt x="17360" y="62775"/>
                  </a:lnTo>
                  <a:lnTo>
                    <a:pt x="0" y="128648"/>
                  </a:lnTo>
                  <a:lnTo>
                    <a:pt x="4896" y="163370"/>
                  </a:lnTo>
                  <a:lnTo>
                    <a:pt x="37837" y="219916"/>
                  </a:lnTo>
                  <a:lnTo>
                    <a:pt x="96150" y="253308"/>
                  </a:lnTo>
                  <a:lnTo>
                    <a:pt x="130870" y="257752"/>
                  </a:lnTo>
                  <a:lnTo>
                    <a:pt x="165592" y="253308"/>
                  </a:lnTo>
                  <a:lnTo>
                    <a:pt x="222121" y="219916"/>
                  </a:lnTo>
                  <a:lnTo>
                    <a:pt x="255074" y="163370"/>
                  </a:lnTo>
                  <a:lnTo>
                    <a:pt x="259956" y="128648"/>
                  </a:lnTo>
                  <a:lnTo>
                    <a:pt x="255074" y="94382"/>
                  </a:lnTo>
                  <a:lnTo>
                    <a:pt x="222121" y="37836"/>
                  </a:lnTo>
                  <a:lnTo>
                    <a:pt x="165592" y="4444"/>
                  </a:lnTo>
                  <a:lnTo>
                    <a:pt x="130870" y="0"/>
                  </a:lnTo>
                  <a:close/>
                </a:path>
              </a:pathLst>
            </a:custGeom>
            <a:solidFill>
              <a:srgbClr val="FFFFFF"/>
            </a:solidFill>
          </p:spPr>
          <p:txBody>
            <a:bodyPr wrap="square" lIns="0" tIns="0" rIns="0" bIns="0" rtlCol="0"/>
            <a:lstStyle/>
            <a:p>
              <a:endParaRPr/>
            </a:p>
          </p:txBody>
        </p:sp>
        <p:sp>
          <p:nvSpPr>
            <p:cNvPr id="27" name="object 27"/>
            <p:cNvSpPr/>
            <p:nvPr/>
          </p:nvSpPr>
          <p:spPr>
            <a:xfrm>
              <a:off x="3296838" y="5466576"/>
              <a:ext cx="260350" cy="257810"/>
            </a:xfrm>
            <a:custGeom>
              <a:avLst/>
              <a:gdLst/>
              <a:ahLst/>
              <a:cxnLst/>
              <a:rect l="l" t="t" r="r" b="b"/>
              <a:pathLst>
                <a:path w="260350" h="257810">
                  <a:moveTo>
                    <a:pt x="130870" y="0"/>
                  </a:moveTo>
                  <a:lnTo>
                    <a:pt x="195416" y="17360"/>
                  </a:lnTo>
                  <a:lnTo>
                    <a:pt x="242595" y="62775"/>
                  </a:lnTo>
                  <a:lnTo>
                    <a:pt x="259956" y="128648"/>
                  </a:lnTo>
                  <a:lnTo>
                    <a:pt x="255074" y="163370"/>
                  </a:lnTo>
                  <a:lnTo>
                    <a:pt x="222121" y="219916"/>
                  </a:lnTo>
                  <a:lnTo>
                    <a:pt x="165592" y="253308"/>
                  </a:lnTo>
                  <a:lnTo>
                    <a:pt x="130870" y="257752"/>
                  </a:lnTo>
                  <a:lnTo>
                    <a:pt x="96150" y="253308"/>
                  </a:lnTo>
                  <a:lnTo>
                    <a:pt x="37837" y="219916"/>
                  </a:lnTo>
                  <a:lnTo>
                    <a:pt x="4896" y="163370"/>
                  </a:lnTo>
                  <a:lnTo>
                    <a:pt x="0" y="128648"/>
                  </a:lnTo>
                  <a:lnTo>
                    <a:pt x="4896" y="94382"/>
                  </a:lnTo>
                  <a:lnTo>
                    <a:pt x="37837" y="37836"/>
                  </a:lnTo>
                  <a:lnTo>
                    <a:pt x="96150" y="4444"/>
                  </a:lnTo>
                  <a:lnTo>
                    <a:pt x="130870" y="0"/>
                  </a:lnTo>
                  <a:close/>
                </a:path>
              </a:pathLst>
            </a:custGeom>
            <a:ln w="3175">
              <a:solidFill>
                <a:srgbClr val="FFFFFF"/>
              </a:solidFill>
            </a:ln>
          </p:spPr>
          <p:txBody>
            <a:bodyPr wrap="square" lIns="0" tIns="0" rIns="0" bIns="0" rtlCol="0"/>
            <a:lstStyle/>
            <a:p>
              <a:endParaRPr/>
            </a:p>
          </p:txBody>
        </p:sp>
        <p:pic>
          <p:nvPicPr>
            <p:cNvPr id="28" name="object 28"/>
            <p:cNvPicPr/>
            <p:nvPr/>
          </p:nvPicPr>
          <p:blipFill>
            <a:blip r:embed="rId9" cstate="print"/>
            <a:stretch>
              <a:fillRect/>
            </a:stretch>
          </p:blipFill>
          <p:spPr>
            <a:xfrm>
              <a:off x="3286377" y="5456121"/>
              <a:ext cx="267974" cy="265765"/>
            </a:xfrm>
            <a:prstGeom prst="rect">
              <a:avLst/>
            </a:prstGeom>
          </p:spPr>
        </p:pic>
        <p:sp>
          <p:nvSpPr>
            <p:cNvPr id="29" name="object 29"/>
            <p:cNvSpPr/>
            <p:nvPr/>
          </p:nvSpPr>
          <p:spPr>
            <a:xfrm>
              <a:off x="4358944" y="5466576"/>
              <a:ext cx="258445" cy="257810"/>
            </a:xfrm>
            <a:custGeom>
              <a:avLst/>
              <a:gdLst/>
              <a:ahLst/>
              <a:cxnLst/>
              <a:rect l="l" t="t" r="r" b="b"/>
              <a:pathLst>
                <a:path w="258445" h="257810">
                  <a:moveTo>
                    <a:pt x="129098" y="0"/>
                  </a:moveTo>
                  <a:lnTo>
                    <a:pt x="64539" y="17360"/>
                  </a:lnTo>
                  <a:lnTo>
                    <a:pt x="17360" y="62775"/>
                  </a:lnTo>
                  <a:lnTo>
                    <a:pt x="0" y="128648"/>
                  </a:lnTo>
                  <a:lnTo>
                    <a:pt x="4444" y="163370"/>
                  </a:lnTo>
                  <a:lnTo>
                    <a:pt x="37835" y="219916"/>
                  </a:lnTo>
                  <a:lnTo>
                    <a:pt x="94378" y="253308"/>
                  </a:lnTo>
                  <a:lnTo>
                    <a:pt x="129098" y="257752"/>
                  </a:lnTo>
                  <a:lnTo>
                    <a:pt x="163818" y="253308"/>
                  </a:lnTo>
                  <a:lnTo>
                    <a:pt x="220342" y="219916"/>
                  </a:lnTo>
                  <a:lnTo>
                    <a:pt x="253733" y="163370"/>
                  </a:lnTo>
                  <a:lnTo>
                    <a:pt x="258177" y="128648"/>
                  </a:lnTo>
                  <a:lnTo>
                    <a:pt x="253733" y="94382"/>
                  </a:lnTo>
                  <a:lnTo>
                    <a:pt x="220342" y="37836"/>
                  </a:lnTo>
                  <a:lnTo>
                    <a:pt x="163818" y="4444"/>
                  </a:lnTo>
                  <a:lnTo>
                    <a:pt x="129098" y="0"/>
                  </a:lnTo>
                  <a:close/>
                </a:path>
              </a:pathLst>
            </a:custGeom>
            <a:solidFill>
              <a:srgbClr val="FFFFFF"/>
            </a:solidFill>
          </p:spPr>
          <p:txBody>
            <a:bodyPr wrap="square" lIns="0" tIns="0" rIns="0" bIns="0" rtlCol="0"/>
            <a:lstStyle/>
            <a:p>
              <a:endParaRPr/>
            </a:p>
          </p:txBody>
        </p:sp>
        <p:sp>
          <p:nvSpPr>
            <p:cNvPr id="30" name="object 30"/>
            <p:cNvSpPr/>
            <p:nvPr/>
          </p:nvSpPr>
          <p:spPr>
            <a:xfrm>
              <a:off x="4358944" y="5466576"/>
              <a:ext cx="258445" cy="257810"/>
            </a:xfrm>
            <a:custGeom>
              <a:avLst/>
              <a:gdLst/>
              <a:ahLst/>
              <a:cxnLst/>
              <a:rect l="l" t="t" r="r" b="b"/>
              <a:pathLst>
                <a:path w="258445" h="257810">
                  <a:moveTo>
                    <a:pt x="129098" y="0"/>
                  </a:moveTo>
                  <a:lnTo>
                    <a:pt x="195423" y="17360"/>
                  </a:lnTo>
                  <a:lnTo>
                    <a:pt x="240817" y="62775"/>
                  </a:lnTo>
                  <a:lnTo>
                    <a:pt x="258177" y="128648"/>
                  </a:lnTo>
                  <a:lnTo>
                    <a:pt x="253733" y="163370"/>
                  </a:lnTo>
                  <a:lnTo>
                    <a:pt x="220342" y="219916"/>
                  </a:lnTo>
                  <a:lnTo>
                    <a:pt x="163818" y="253308"/>
                  </a:lnTo>
                  <a:lnTo>
                    <a:pt x="129098" y="257752"/>
                  </a:lnTo>
                  <a:lnTo>
                    <a:pt x="94378" y="253308"/>
                  </a:lnTo>
                  <a:lnTo>
                    <a:pt x="37835" y="219916"/>
                  </a:lnTo>
                  <a:lnTo>
                    <a:pt x="4444" y="163370"/>
                  </a:lnTo>
                  <a:lnTo>
                    <a:pt x="0" y="128648"/>
                  </a:lnTo>
                  <a:lnTo>
                    <a:pt x="4444" y="94382"/>
                  </a:lnTo>
                  <a:lnTo>
                    <a:pt x="37835" y="37836"/>
                  </a:lnTo>
                  <a:lnTo>
                    <a:pt x="94378" y="4444"/>
                  </a:lnTo>
                  <a:lnTo>
                    <a:pt x="129098" y="0"/>
                  </a:lnTo>
                  <a:close/>
                </a:path>
              </a:pathLst>
            </a:custGeom>
            <a:ln w="3175">
              <a:solidFill>
                <a:srgbClr val="FFFFFF"/>
              </a:solidFill>
            </a:ln>
          </p:spPr>
          <p:txBody>
            <a:bodyPr wrap="square" lIns="0" tIns="0" rIns="0" bIns="0" rtlCol="0"/>
            <a:lstStyle/>
            <a:p>
              <a:endParaRPr/>
            </a:p>
          </p:txBody>
        </p:sp>
        <p:pic>
          <p:nvPicPr>
            <p:cNvPr id="31" name="object 31"/>
            <p:cNvPicPr/>
            <p:nvPr/>
          </p:nvPicPr>
          <p:blipFill>
            <a:blip r:embed="rId10" cstate="print"/>
            <a:stretch>
              <a:fillRect/>
            </a:stretch>
          </p:blipFill>
          <p:spPr>
            <a:xfrm>
              <a:off x="4348489" y="5456121"/>
              <a:ext cx="266190" cy="265765"/>
            </a:xfrm>
            <a:prstGeom prst="rect">
              <a:avLst/>
            </a:prstGeom>
          </p:spPr>
        </p:pic>
        <p:sp>
          <p:nvSpPr>
            <p:cNvPr id="32" name="object 32"/>
            <p:cNvSpPr/>
            <p:nvPr/>
          </p:nvSpPr>
          <p:spPr>
            <a:xfrm>
              <a:off x="3827887" y="5466576"/>
              <a:ext cx="260350" cy="257810"/>
            </a:xfrm>
            <a:custGeom>
              <a:avLst/>
              <a:gdLst/>
              <a:ahLst/>
              <a:cxnLst/>
              <a:rect l="l" t="t" r="r" b="b"/>
              <a:pathLst>
                <a:path w="260350" h="257810">
                  <a:moveTo>
                    <a:pt x="129098" y="0"/>
                  </a:moveTo>
                  <a:lnTo>
                    <a:pt x="64558" y="17360"/>
                  </a:lnTo>
                  <a:lnTo>
                    <a:pt x="17360" y="62775"/>
                  </a:lnTo>
                  <a:lnTo>
                    <a:pt x="0" y="128648"/>
                  </a:lnTo>
                  <a:lnTo>
                    <a:pt x="4900" y="163370"/>
                  </a:lnTo>
                  <a:lnTo>
                    <a:pt x="37835" y="219916"/>
                  </a:lnTo>
                  <a:lnTo>
                    <a:pt x="94378" y="253308"/>
                  </a:lnTo>
                  <a:lnTo>
                    <a:pt x="129098" y="257752"/>
                  </a:lnTo>
                  <a:lnTo>
                    <a:pt x="163818" y="253308"/>
                  </a:lnTo>
                  <a:lnTo>
                    <a:pt x="222128" y="219916"/>
                  </a:lnTo>
                  <a:lnTo>
                    <a:pt x="255062" y="163370"/>
                  </a:lnTo>
                  <a:lnTo>
                    <a:pt x="259963" y="128648"/>
                  </a:lnTo>
                  <a:lnTo>
                    <a:pt x="255062" y="94382"/>
                  </a:lnTo>
                  <a:lnTo>
                    <a:pt x="222128" y="37836"/>
                  </a:lnTo>
                  <a:lnTo>
                    <a:pt x="163818" y="4444"/>
                  </a:lnTo>
                  <a:lnTo>
                    <a:pt x="129098" y="0"/>
                  </a:lnTo>
                  <a:close/>
                </a:path>
              </a:pathLst>
            </a:custGeom>
            <a:solidFill>
              <a:srgbClr val="FFFFFF"/>
            </a:solidFill>
          </p:spPr>
          <p:txBody>
            <a:bodyPr wrap="square" lIns="0" tIns="0" rIns="0" bIns="0" rtlCol="0"/>
            <a:lstStyle/>
            <a:p>
              <a:endParaRPr/>
            </a:p>
          </p:txBody>
        </p:sp>
        <p:sp>
          <p:nvSpPr>
            <p:cNvPr id="33" name="object 33"/>
            <p:cNvSpPr/>
            <p:nvPr/>
          </p:nvSpPr>
          <p:spPr>
            <a:xfrm>
              <a:off x="3827887" y="5466576"/>
              <a:ext cx="260350" cy="257810"/>
            </a:xfrm>
            <a:custGeom>
              <a:avLst/>
              <a:gdLst/>
              <a:ahLst/>
              <a:cxnLst/>
              <a:rect l="l" t="t" r="r" b="b"/>
              <a:pathLst>
                <a:path w="260350" h="257810">
                  <a:moveTo>
                    <a:pt x="129098" y="0"/>
                  </a:moveTo>
                  <a:lnTo>
                    <a:pt x="195423" y="17360"/>
                  </a:lnTo>
                  <a:lnTo>
                    <a:pt x="242603" y="62775"/>
                  </a:lnTo>
                  <a:lnTo>
                    <a:pt x="259963" y="128648"/>
                  </a:lnTo>
                  <a:lnTo>
                    <a:pt x="255062" y="163370"/>
                  </a:lnTo>
                  <a:lnTo>
                    <a:pt x="222128" y="219916"/>
                  </a:lnTo>
                  <a:lnTo>
                    <a:pt x="163818" y="253308"/>
                  </a:lnTo>
                  <a:lnTo>
                    <a:pt x="129098" y="257752"/>
                  </a:lnTo>
                  <a:lnTo>
                    <a:pt x="94378" y="253308"/>
                  </a:lnTo>
                  <a:lnTo>
                    <a:pt x="37835" y="219916"/>
                  </a:lnTo>
                  <a:lnTo>
                    <a:pt x="4900" y="163370"/>
                  </a:lnTo>
                  <a:lnTo>
                    <a:pt x="0" y="128648"/>
                  </a:lnTo>
                  <a:lnTo>
                    <a:pt x="4900" y="94382"/>
                  </a:lnTo>
                  <a:lnTo>
                    <a:pt x="37835" y="37836"/>
                  </a:lnTo>
                  <a:lnTo>
                    <a:pt x="94378" y="4444"/>
                  </a:lnTo>
                  <a:lnTo>
                    <a:pt x="129098" y="0"/>
                  </a:lnTo>
                  <a:close/>
                </a:path>
              </a:pathLst>
            </a:custGeom>
            <a:ln w="3175">
              <a:solidFill>
                <a:srgbClr val="FFFFFF"/>
              </a:solidFill>
            </a:ln>
          </p:spPr>
          <p:txBody>
            <a:bodyPr wrap="square" lIns="0" tIns="0" rIns="0" bIns="0" rtlCol="0"/>
            <a:lstStyle/>
            <a:p>
              <a:endParaRPr/>
            </a:p>
          </p:txBody>
        </p:sp>
        <p:pic>
          <p:nvPicPr>
            <p:cNvPr id="34" name="object 34"/>
            <p:cNvPicPr/>
            <p:nvPr/>
          </p:nvPicPr>
          <p:blipFill>
            <a:blip r:embed="rId11" cstate="print"/>
            <a:stretch>
              <a:fillRect/>
            </a:stretch>
          </p:blipFill>
          <p:spPr>
            <a:xfrm>
              <a:off x="3817432" y="5456121"/>
              <a:ext cx="267975" cy="265765"/>
            </a:xfrm>
            <a:prstGeom prst="rect">
              <a:avLst/>
            </a:prstGeom>
          </p:spPr>
        </p:pic>
        <p:sp>
          <p:nvSpPr>
            <p:cNvPr id="35" name="object 35"/>
            <p:cNvSpPr/>
            <p:nvPr/>
          </p:nvSpPr>
          <p:spPr>
            <a:xfrm>
              <a:off x="4890000" y="5466576"/>
              <a:ext cx="258445" cy="257810"/>
            </a:xfrm>
            <a:custGeom>
              <a:avLst/>
              <a:gdLst/>
              <a:ahLst/>
              <a:cxnLst/>
              <a:rect l="l" t="t" r="r" b="b"/>
              <a:pathLst>
                <a:path w="258445" h="257810">
                  <a:moveTo>
                    <a:pt x="129098" y="0"/>
                  </a:moveTo>
                  <a:lnTo>
                    <a:pt x="64539" y="17360"/>
                  </a:lnTo>
                  <a:lnTo>
                    <a:pt x="17360" y="62775"/>
                  </a:lnTo>
                  <a:lnTo>
                    <a:pt x="0" y="128648"/>
                  </a:lnTo>
                  <a:lnTo>
                    <a:pt x="4444" y="163370"/>
                  </a:lnTo>
                  <a:lnTo>
                    <a:pt x="37835" y="219916"/>
                  </a:lnTo>
                  <a:lnTo>
                    <a:pt x="94378" y="253308"/>
                  </a:lnTo>
                  <a:lnTo>
                    <a:pt x="129098" y="257752"/>
                  </a:lnTo>
                  <a:lnTo>
                    <a:pt x="163818" y="253308"/>
                  </a:lnTo>
                  <a:lnTo>
                    <a:pt x="220342" y="219916"/>
                  </a:lnTo>
                  <a:lnTo>
                    <a:pt x="253314" y="163370"/>
                  </a:lnTo>
                  <a:lnTo>
                    <a:pt x="258232" y="128648"/>
                  </a:lnTo>
                  <a:lnTo>
                    <a:pt x="253314" y="94382"/>
                  </a:lnTo>
                  <a:lnTo>
                    <a:pt x="220342" y="37836"/>
                  </a:lnTo>
                  <a:lnTo>
                    <a:pt x="163818" y="4444"/>
                  </a:lnTo>
                  <a:lnTo>
                    <a:pt x="129098" y="0"/>
                  </a:lnTo>
                  <a:close/>
                </a:path>
              </a:pathLst>
            </a:custGeom>
            <a:solidFill>
              <a:srgbClr val="FFFFFF"/>
            </a:solidFill>
          </p:spPr>
          <p:txBody>
            <a:bodyPr wrap="square" lIns="0" tIns="0" rIns="0" bIns="0" rtlCol="0"/>
            <a:lstStyle/>
            <a:p>
              <a:endParaRPr/>
            </a:p>
          </p:txBody>
        </p:sp>
        <p:sp>
          <p:nvSpPr>
            <p:cNvPr id="36" name="object 36"/>
            <p:cNvSpPr/>
            <p:nvPr/>
          </p:nvSpPr>
          <p:spPr>
            <a:xfrm>
              <a:off x="4890000" y="5466576"/>
              <a:ext cx="258445" cy="257810"/>
            </a:xfrm>
            <a:custGeom>
              <a:avLst/>
              <a:gdLst/>
              <a:ahLst/>
              <a:cxnLst/>
              <a:rect l="l" t="t" r="r" b="b"/>
              <a:pathLst>
                <a:path w="258445" h="257810">
                  <a:moveTo>
                    <a:pt x="129098" y="0"/>
                  </a:moveTo>
                  <a:lnTo>
                    <a:pt x="193638" y="17360"/>
                  </a:lnTo>
                  <a:lnTo>
                    <a:pt x="240745" y="62775"/>
                  </a:lnTo>
                  <a:lnTo>
                    <a:pt x="258232" y="128648"/>
                  </a:lnTo>
                  <a:lnTo>
                    <a:pt x="253314" y="163370"/>
                  </a:lnTo>
                  <a:lnTo>
                    <a:pt x="220342" y="219916"/>
                  </a:lnTo>
                  <a:lnTo>
                    <a:pt x="163818" y="253308"/>
                  </a:lnTo>
                  <a:lnTo>
                    <a:pt x="129098" y="257752"/>
                  </a:lnTo>
                  <a:lnTo>
                    <a:pt x="94378" y="253308"/>
                  </a:lnTo>
                  <a:lnTo>
                    <a:pt x="37835" y="219916"/>
                  </a:lnTo>
                  <a:lnTo>
                    <a:pt x="4444" y="163370"/>
                  </a:lnTo>
                  <a:lnTo>
                    <a:pt x="0" y="128648"/>
                  </a:lnTo>
                  <a:lnTo>
                    <a:pt x="4444" y="94382"/>
                  </a:lnTo>
                  <a:lnTo>
                    <a:pt x="37835" y="37836"/>
                  </a:lnTo>
                  <a:lnTo>
                    <a:pt x="94378" y="4444"/>
                  </a:lnTo>
                  <a:lnTo>
                    <a:pt x="129098" y="0"/>
                  </a:lnTo>
                  <a:close/>
                </a:path>
              </a:pathLst>
            </a:custGeom>
            <a:ln w="3175">
              <a:solidFill>
                <a:srgbClr val="FFFFFF"/>
              </a:solidFill>
            </a:ln>
          </p:spPr>
          <p:txBody>
            <a:bodyPr wrap="square" lIns="0" tIns="0" rIns="0" bIns="0" rtlCol="0"/>
            <a:lstStyle/>
            <a:p>
              <a:endParaRPr/>
            </a:p>
          </p:txBody>
        </p:sp>
        <p:pic>
          <p:nvPicPr>
            <p:cNvPr id="37" name="object 37"/>
            <p:cNvPicPr/>
            <p:nvPr/>
          </p:nvPicPr>
          <p:blipFill>
            <a:blip r:embed="rId12" cstate="print"/>
            <a:stretch>
              <a:fillRect/>
            </a:stretch>
          </p:blipFill>
          <p:spPr>
            <a:xfrm>
              <a:off x="4879545" y="5456121"/>
              <a:ext cx="266135" cy="265765"/>
            </a:xfrm>
            <a:prstGeom prst="rect">
              <a:avLst/>
            </a:prstGeom>
          </p:spPr>
        </p:pic>
        <p:sp>
          <p:nvSpPr>
            <p:cNvPr id="38" name="object 38"/>
            <p:cNvSpPr/>
            <p:nvPr/>
          </p:nvSpPr>
          <p:spPr>
            <a:xfrm>
              <a:off x="5420564" y="1306623"/>
              <a:ext cx="259079" cy="257810"/>
            </a:xfrm>
            <a:custGeom>
              <a:avLst/>
              <a:gdLst/>
              <a:ahLst/>
              <a:cxnLst/>
              <a:rect l="l" t="t" r="r" b="b"/>
              <a:pathLst>
                <a:path w="259079" h="257809">
                  <a:moveTo>
                    <a:pt x="129517" y="0"/>
                  </a:moveTo>
                  <a:lnTo>
                    <a:pt x="63210" y="17306"/>
                  </a:lnTo>
                  <a:lnTo>
                    <a:pt x="17487" y="64488"/>
                  </a:lnTo>
                  <a:lnTo>
                    <a:pt x="0" y="128612"/>
                  </a:lnTo>
                  <a:lnTo>
                    <a:pt x="4918" y="163224"/>
                  </a:lnTo>
                  <a:lnTo>
                    <a:pt x="37889" y="219879"/>
                  </a:lnTo>
                  <a:lnTo>
                    <a:pt x="94906" y="253216"/>
                  </a:lnTo>
                  <a:lnTo>
                    <a:pt x="129517" y="257589"/>
                  </a:lnTo>
                  <a:lnTo>
                    <a:pt x="164309" y="253216"/>
                  </a:lnTo>
                  <a:lnTo>
                    <a:pt x="220780" y="219879"/>
                  </a:lnTo>
                  <a:lnTo>
                    <a:pt x="253751" y="163224"/>
                  </a:lnTo>
                  <a:lnTo>
                    <a:pt x="258669" y="128612"/>
                  </a:lnTo>
                  <a:lnTo>
                    <a:pt x="253751" y="94364"/>
                  </a:lnTo>
                  <a:lnTo>
                    <a:pt x="220780" y="37709"/>
                  </a:lnTo>
                  <a:lnTo>
                    <a:pt x="164309" y="4372"/>
                  </a:lnTo>
                  <a:lnTo>
                    <a:pt x="129517" y="0"/>
                  </a:lnTo>
                  <a:close/>
                </a:path>
              </a:pathLst>
            </a:custGeom>
            <a:solidFill>
              <a:srgbClr val="FFFFFF"/>
            </a:solidFill>
          </p:spPr>
          <p:txBody>
            <a:bodyPr wrap="square" lIns="0" tIns="0" rIns="0" bIns="0" rtlCol="0"/>
            <a:lstStyle/>
            <a:p>
              <a:endParaRPr/>
            </a:p>
          </p:txBody>
        </p:sp>
        <p:sp>
          <p:nvSpPr>
            <p:cNvPr id="39" name="object 39"/>
            <p:cNvSpPr/>
            <p:nvPr/>
          </p:nvSpPr>
          <p:spPr>
            <a:xfrm>
              <a:off x="5420564" y="1306623"/>
              <a:ext cx="259079" cy="257810"/>
            </a:xfrm>
            <a:custGeom>
              <a:avLst/>
              <a:gdLst/>
              <a:ahLst/>
              <a:cxnLst/>
              <a:rect l="l" t="t" r="r" b="b"/>
              <a:pathLst>
                <a:path w="259079" h="257809">
                  <a:moveTo>
                    <a:pt x="129517" y="0"/>
                  </a:moveTo>
                  <a:lnTo>
                    <a:pt x="194184" y="17306"/>
                  </a:lnTo>
                  <a:lnTo>
                    <a:pt x="241364" y="64488"/>
                  </a:lnTo>
                  <a:lnTo>
                    <a:pt x="258669" y="128612"/>
                  </a:lnTo>
                  <a:lnTo>
                    <a:pt x="253751" y="163224"/>
                  </a:lnTo>
                  <a:lnTo>
                    <a:pt x="220780" y="219879"/>
                  </a:lnTo>
                  <a:lnTo>
                    <a:pt x="164309" y="253216"/>
                  </a:lnTo>
                  <a:lnTo>
                    <a:pt x="129517" y="257589"/>
                  </a:lnTo>
                  <a:lnTo>
                    <a:pt x="94906" y="253216"/>
                  </a:lnTo>
                  <a:lnTo>
                    <a:pt x="37889" y="219879"/>
                  </a:lnTo>
                  <a:lnTo>
                    <a:pt x="4918" y="163224"/>
                  </a:lnTo>
                  <a:lnTo>
                    <a:pt x="0" y="128612"/>
                  </a:lnTo>
                  <a:lnTo>
                    <a:pt x="4918" y="94364"/>
                  </a:lnTo>
                  <a:lnTo>
                    <a:pt x="37889" y="37709"/>
                  </a:lnTo>
                  <a:lnTo>
                    <a:pt x="94906" y="4372"/>
                  </a:lnTo>
                  <a:lnTo>
                    <a:pt x="129517" y="0"/>
                  </a:lnTo>
                  <a:close/>
                </a:path>
              </a:pathLst>
            </a:custGeom>
            <a:ln w="3175">
              <a:solidFill>
                <a:srgbClr val="FFFFFF"/>
              </a:solidFill>
            </a:ln>
          </p:spPr>
          <p:txBody>
            <a:bodyPr wrap="square" lIns="0" tIns="0" rIns="0" bIns="0" rtlCol="0"/>
            <a:lstStyle/>
            <a:p>
              <a:endParaRPr/>
            </a:p>
          </p:txBody>
        </p:sp>
        <p:pic>
          <p:nvPicPr>
            <p:cNvPr id="40" name="object 40"/>
            <p:cNvPicPr/>
            <p:nvPr/>
          </p:nvPicPr>
          <p:blipFill>
            <a:blip r:embed="rId13" cstate="print"/>
            <a:stretch>
              <a:fillRect/>
            </a:stretch>
          </p:blipFill>
          <p:spPr>
            <a:xfrm>
              <a:off x="5410182" y="1296058"/>
              <a:ext cx="266682" cy="265784"/>
            </a:xfrm>
            <a:prstGeom prst="rect">
              <a:avLst/>
            </a:prstGeom>
          </p:spPr>
        </p:pic>
        <p:sp>
          <p:nvSpPr>
            <p:cNvPr id="41" name="object 41"/>
            <p:cNvSpPr/>
            <p:nvPr/>
          </p:nvSpPr>
          <p:spPr>
            <a:xfrm>
              <a:off x="5950291" y="1306623"/>
              <a:ext cx="260350" cy="257810"/>
            </a:xfrm>
            <a:custGeom>
              <a:avLst/>
              <a:gdLst/>
              <a:ahLst/>
              <a:cxnLst/>
              <a:rect l="l" t="t" r="r" b="b"/>
              <a:pathLst>
                <a:path w="260350" h="257809">
                  <a:moveTo>
                    <a:pt x="130427" y="0"/>
                  </a:moveTo>
                  <a:lnTo>
                    <a:pt x="64667" y="17306"/>
                  </a:lnTo>
                  <a:lnTo>
                    <a:pt x="17305" y="64488"/>
                  </a:lnTo>
                  <a:lnTo>
                    <a:pt x="0" y="128612"/>
                  </a:lnTo>
                  <a:lnTo>
                    <a:pt x="4554" y="163224"/>
                  </a:lnTo>
                  <a:lnTo>
                    <a:pt x="37889" y="219879"/>
                  </a:lnTo>
                  <a:lnTo>
                    <a:pt x="96181" y="253216"/>
                  </a:lnTo>
                  <a:lnTo>
                    <a:pt x="130427" y="257589"/>
                  </a:lnTo>
                  <a:lnTo>
                    <a:pt x="165220" y="253216"/>
                  </a:lnTo>
                  <a:lnTo>
                    <a:pt x="222237" y="219879"/>
                  </a:lnTo>
                  <a:lnTo>
                    <a:pt x="255026" y="163224"/>
                  </a:lnTo>
                  <a:lnTo>
                    <a:pt x="259944" y="128612"/>
                  </a:lnTo>
                  <a:lnTo>
                    <a:pt x="255026" y="94364"/>
                  </a:lnTo>
                  <a:lnTo>
                    <a:pt x="222237" y="37709"/>
                  </a:lnTo>
                  <a:lnTo>
                    <a:pt x="165220" y="4372"/>
                  </a:lnTo>
                  <a:lnTo>
                    <a:pt x="130427" y="0"/>
                  </a:lnTo>
                  <a:close/>
                </a:path>
              </a:pathLst>
            </a:custGeom>
            <a:solidFill>
              <a:srgbClr val="FFFFFF"/>
            </a:solidFill>
          </p:spPr>
          <p:txBody>
            <a:bodyPr wrap="square" lIns="0" tIns="0" rIns="0" bIns="0" rtlCol="0"/>
            <a:lstStyle/>
            <a:p>
              <a:endParaRPr/>
            </a:p>
          </p:txBody>
        </p:sp>
        <p:sp>
          <p:nvSpPr>
            <p:cNvPr id="42" name="object 42"/>
            <p:cNvSpPr/>
            <p:nvPr/>
          </p:nvSpPr>
          <p:spPr>
            <a:xfrm>
              <a:off x="5950291" y="1306623"/>
              <a:ext cx="260350" cy="257810"/>
            </a:xfrm>
            <a:custGeom>
              <a:avLst/>
              <a:gdLst/>
              <a:ahLst/>
              <a:cxnLst/>
              <a:rect l="l" t="t" r="r" b="b"/>
              <a:pathLst>
                <a:path w="260350" h="257809">
                  <a:moveTo>
                    <a:pt x="130427" y="0"/>
                  </a:moveTo>
                  <a:lnTo>
                    <a:pt x="195459" y="17306"/>
                  </a:lnTo>
                  <a:lnTo>
                    <a:pt x="242639" y="64488"/>
                  </a:lnTo>
                  <a:lnTo>
                    <a:pt x="259944" y="128612"/>
                  </a:lnTo>
                  <a:lnTo>
                    <a:pt x="255026" y="163224"/>
                  </a:lnTo>
                  <a:lnTo>
                    <a:pt x="222237" y="219879"/>
                  </a:lnTo>
                  <a:lnTo>
                    <a:pt x="165220" y="253216"/>
                  </a:lnTo>
                  <a:lnTo>
                    <a:pt x="130427" y="257589"/>
                  </a:lnTo>
                  <a:lnTo>
                    <a:pt x="96181" y="253216"/>
                  </a:lnTo>
                  <a:lnTo>
                    <a:pt x="37889" y="219879"/>
                  </a:lnTo>
                  <a:lnTo>
                    <a:pt x="4554" y="163224"/>
                  </a:lnTo>
                  <a:lnTo>
                    <a:pt x="0" y="128612"/>
                  </a:lnTo>
                  <a:lnTo>
                    <a:pt x="4554" y="94364"/>
                  </a:lnTo>
                  <a:lnTo>
                    <a:pt x="37889" y="37709"/>
                  </a:lnTo>
                  <a:lnTo>
                    <a:pt x="96181" y="4372"/>
                  </a:lnTo>
                  <a:lnTo>
                    <a:pt x="130427" y="0"/>
                  </a:lnTo>
                  <a:close/>
                </a:path>
              </a:pathLst>
            </a:custGeom>
            <a:ln w="3175">
              <a:solidFill>
                <a:srgbClr val="FFFFFF"/>
              </a:solidFill>
            </a:ln>
          </p:spPr>
          <p:txBody>
            <a:bodyPr wrap="square" lIns="0" tIns="0" rIns="0" bIns="0" rtlCol="0"/>
            <a:lstStyle/>
            <a:p>
              <a:endParaRPr/>
            </a:p>
          </p:txBody>
        </p:sp>
        <p:pic>
          <p:nvPicPr>
            <p:cNvPr id="43" name="object 43"/>
            <p:cNvPicPr/>
            <p:nvPr/>
          </p:nvPicPr>
          <p:blipFill>
            <a:blip r:embed="rId14" cstate="print"/>
            <a:stretch>
              <a:fillRect/>
            </a:stretch>
          </p:blipFill>
          <p:spPr>
            <a:xfrm>
              <a:off x="5939909" y="1296058"/>
              <a:ext cx="267957" cy="265784"/>
            </a:xfrm>
            <a:prstGeom prst="rect">
              <a:avLst/>
            </a:prstGeom>
          </p:spPr>
        </p:pic>
        <p:sp>
          <p:nvSpPr>
            <p:cNvPr id="44" name="object 44"/>
            <p:cNvSpPr/>
            <p:nvPr/>
          </p:nvSpPr>
          <p:spPr>
            <a:xfrm>
              <a:off x="6481292" y="1306623"/>
              <a:ext cx="260350" cy="257810"/>
            </a:xfrm>
            <a:custGeom>
              <a:avLst/>
              <a:gdLst/>
              <a:ahLst/>
              <a:cxnLst/>
              <a:rect l="l" t="t" r="r" b="b"/>
              <a:pathLst>
                <a:path w="260350" h="257809">
                  <a:moveTo>
                    <a:pt x="129152" y="0"/>
                  </a:moveTo>
                  <a:lnTo>
                    <a:pt x="64667" y="17306"/>
                  </a:lnTo>
                  <a:lnTo>
                    <a:pt x="16941" y="64488"/>
                  </a:lnTo>
                  <a:lnTo>
                    <a:pt x="0" y="128612"/>
                  </a:lnTo>
                  <a:lnTo>
                    <a:pt x="4554" y="163224"/>
                  </a:lnTo>
                  <a:lnTo>
                    <a:pt x="37525" y="219879"/>
                  </a:lnTo>
                  <a:lnTo>
                    <a:pt x="94541" y="253216"/>
                  </a:lnTo>
                  <a:lnTo>
                    <a:pt x="129152" y="257589"/>
                  </a:lnTo>
                  <a:lnTo>
                    <a:pt x="163945" y="253216"/>
                  </a:lnTo>
                  <a:lnTo>
                    <a:pt x="222237" y="219879"/>
                  </a:lnTo>
                  <a:lnTo>
                    <a:pt x="255208" y="163224"/>
                  </a:lnTo>
                  <a:lnTo>
                    <a:pt x="260127" y="128612"/>
                  </a:lnTo>
                  <a:lnTo>
                    <a:pt x="255208" y="94364"/>
                  </a:lnTo>
                  <a:lnTo>
                    <a:pt x="222237" y="37709"/>
                  </a:lnTo>
                  <a:lnTo>
                    <a:pt x="163945" y="4372"/>
                  </a:lnTo>
                  <a:lnTo>
                    <a:pt x="129152" y="0"/>
                  </a:lnTo>
                  <a:close/>
                </a:path>
              </a:pathLst>
            </a:custGeom>
            <a:solidFill>
              <a:srgbClr val="FFFFFF"/>
            </a:solidFill>
          </p:spPr>
          <p:txBody>
            <a:bodyPr wrap="square" lIns="0" tIns="0" rIns="0" bIns="0" rtlCol="0"/>
            <a:lstStyle/>
            <a:p>
              <a:endParaRPr/>
            </a:p>
          </p:txBody>
        </p:sp>
        <p:sp>
          <p:nvSpPr>
            <p:cNvPr id="45" name="object 45"/>
            <p:cNvSpPr/>
            <p:nvPr/>
          </p:nvSpPr>
          <p:spPr>
            <a:xfrm>
              <a:off x="6481292" y="1306623"/>
              <a:ext cx="260350" cy="257810"/>
            </a:xfrm>
            <a:custGeom>
              <a:avLst/>
              <a:gdLst/>
              <a:ahLst/>
              <a:cxnLst/>
              <a:rect l="l" t="t" r="r" b="b"/>
              <a:pathLst>
                <a:path w="260350" h="257809">
                  <a:moveTo>
                    <a:pt x="129152" y="0"/>
                  </a:moveTo>
                  <a:lnTo>
                    <a:pt x="195095" y="17306"/>
                  </a:lnTo>
                  <a:lnTo>
                    <a:pt x="242639" y="64488"/>
                  </a:lnTo>
                  <a:lnTo>
                    <a:pt x="260127" y="128612"/>
                  </a:lnTo>
                  <a:lnTo>
                    <a:pt x="255208" y="163224"/>
                  </a:lnTo>
                  <a:lnTo>
                    <a:pt x="222237" y="219879"/>
                  </a:lnTo>
                  <a:lnTo>
                    <a:pt x="163945" y="253216"/>
                  </a:lnTo>
                  <a:lnTo>
                    <a:pt x="129152" y="257589"/>
                  </a:lnTo>
                  <a:lnTo>
                    <a:pt x="94541" y="253216"/>
                  </a:lnTo>
                  <a:lnTo>
                    <a:pt x="37525" y="219879"/>
                  </a:lnTo>
                  <a:lnTo>
                    <a:pt x="4554" y="163224"/>
                  </a:lnTo>
                  <a:lnTo>
                    <a:pt x="0" y="128612"/>
                  </a:lnTo>
                  <a:lnTo>
                    <a:pt x="4554" y="94364"/>
                  </a:lnTo>
                  <a:lnTo>
                    <a:pt x="37525" y="37709"/>
                  </a:lnTo>
                  <a:lnTo>
                    <a:pt x="94541" y="4372"/>
                  </a:lnTo>
                  <a:lnTo>
                    <a:pt x="129152" y="0"/>
                  </a:lnTo>
                  <a:close/>
                </a:path>
              </a:pathLst>
            </a:custGeom>
            <a:ln w="3175">
              <a:solidFill>
                <a:srgbClr val="FFFFFF"/>
              </a:solidFill>
            </a:ln>
          </p:spPr>
          <p:txBody>
            <a:bodyPr wrap="square" lIns="0" tIns="0" rIns="0" bIns="0" rtlCol="0"/>
            <a:lstStyle/>
            <a:p>
              <a:endParaRPr/>
            </a:p>
          </p:txBody>
        </p:sp>
        <p:pic>
          <p:nvPicPr>
            <p:cNvPr id="46" name="object 46"/>
            <p:cNvPicPr/>
            <p:nvPr/>
          </p:nvPicPr>
          <p:blipFill>
            <a:blip r:embed="rId15" cstate="print"/>
            <a:stretch>
              <a:fillRect/>
            </a:stretch>
          </p:blipFill>
          <p:spPr>
            <a:xfrm>
              <a:off x="6470910" y="1296058"/>
              <a:ext cx="267957" cy="265784"/>
            </a:xfrm>
            <a:prstGeom prst="rect">
              <a:avLst/>
            </a:prstGeom>
          </p:spPr>
        </p:pic>
        <p:sp>
          <p:nvSpPr>
            <p:cNvPr id="47" name="object 47"/>
            <p:cNvSpPr/>
            <p:nvPr/>
          </p:nvSpPr>
          <p:spPr>
            <a:xfrm>
              <a:off x="7011930" y="1306623"/>
              <a:ext cx="259079" cy="257810"/>
            </a:xfrm>
            <a:custGeom>
              <a:avLst/>
              <a:gdLst/>
              <a:ahLst/>
              <a:cxnLst/>
              <a:rect l="l" t="t" r="r" b="b"/>
              <a:pathLst>
                <a:path w="259079" h="257809">
                  <a:moveTo>
                    <a:pt x="129517" y="0"/>
                  </a:moveTo>
                  <a:lnTo>
                    <a:pt x="64667" y="17306"/>
                  </a:lnTo>
                  <a:lnTo>
                    <a:pt x="17487" y="64488"/>
                  </a:lnTo>
                  <a:lnTo>
                    <a:pt x="0" y="128612"/>
                  </a:lnTo>
                  <a:lnTo>
                    <a:pt x="4918" y="163224"/>
                  </a:lnTo>
                  <a:lnTo>
                    <a:pt x="37889" y="219879"/>
                  </a:lnTo>
                  <a:lnTo>
                    <a:pt x="94906" y="253216"/>
                  </a:lnTo>
                  <a:lnTo>
                    <a:pt x="129517" y="257589"/>
                  </a:lnTo>
                  <a:lnTo>
                    <a:pt x="163945" y="253216"/>
                  </a:lnTo>
                  <a:lnTo>
                    <a:pt x="220780" y="219879"/>
                  </a:lnTo>
                  <a:lnTo>
                    <a:pt x="253751" y="163224"/>
                  </a:lnTo>
                  <a:lnTo>
                    <a:pt x="258669" y="128612"/>
                  </a:lnTo>
                  <a:lnTo>
                    <a:pt x="253751" y="94364"/>
                  </a:lnTo>
                  <a:lnTo>
                    <a:pt x="220780" y="37709"/>
                  </a:lnTo>
                  <a:lnTo>
                    <a:pt x="163945" y="4372"/>
                  </a:lnTo>
                  <a:lnTo>
                    <a:pt x="129517" y="0"/>
                  </a:lnTo>
                  <a:close/>
                </a:path>
              </a:pathLst>
            </a:custGeom>
            <a:solidFill>
              <a:srgbClr val="FFFFFF"/>
            </a:solidFill>
          </p:spPr>
          <p:txBody>
            <a:bodyPr wrap="square" lIns="0" tIns="0" rIns="0" bIns="0" rtlCol="0"/>
            <a:lstStyle/>
            <a:p>
              <a:endParaRPr/>
            </a:p>
          </p:txBody>
        </p:sp>
        <p:sp>
          <p:nvSpPr>
            <p:cNvPr id="48" name="object 48"/>
            <p:cNvSpPr/>
            <p:nvPr/>
          </p:nvSpPr>
          <p:spPr>
            <a:xfrm>
              <a:off x="7011930" y="1306623"/>
              <a:ext cx="259079" cy="257810"/>
            </a:xfrm>
            <a:custGeom>
              <a:avLst/>
              <a:gdLst/>
              <a:ahLst/>
              <a:cxnLst/>
              <a:rect l="l" t="t" r="r" b="b"/>
              <a:pathLst>
                <a:path w="259079" h="257809">
                  <a:moveTo>
                    <a:pt x="129517" y="0"/>
                  </a:moveTo>
                  <a:lnTo>
                    <a:pt x="195459" y="17306"/>
                  </a:lnTo>
                  <a:lnTo>
                    <a:pt x="241364" y="64488"/>
                  </a:lnTo>
                  <a:lnTo>
                    <a:pt x="258669" y="128612"/>
                  </a:lnTo>
                  <a:lnTo>
                    <a:pt x="253751" y="163224"/>
                  </a:lnTo>
                  <a:lnTo>
                    <a:pt x="220780" y="219879"/>
                  </a:lnTo>
                  <a:lnTo>
                    <a:pt x="163945" y="253216"/>
                  </a:lnTo>
                  <a:lnTo>
                    <a:pt x="129517" y="257589"/>
                  </a:lnTo>
                  <a:lnTo>
                    <a:pt x="94906" y="253216"/>
                  </a:lnTo>
                  <a:lnTo>
                    <a:pt x="37889" y="219879"/>
                  </a:lnTo>
                  <a:lnTo>
                    <a:pt x="4918" y="163224"/>
                  </a:lnTo>
                  <a:lnTo>
                    <a:pt x="0" y="128612"/>
                  </a:lnTo>
                  <a:lnTo>
                    <a:pt x="4918" y="94364"/>
                  </a:lnTo>
                  <a:lnTo>
                    <a:pt x="37889" y="37709"/>
                  </a:lnTo>
                  <a:lnTo>
                    <a:pt x="94906" y="4372"/>
                  </a:lnTo>
                  <a:lnTo>
                    <a:pt x="129517" y="0"/>
                  </a:lnTo>
                  <a:close/>
                </a:path>
              </a:pathLst>
            </a:custGeom>
            <a:ln w="3175">
              <a:solidFill>
                <a:srgbClr val="FFFFFF"/>
              </a:solidFill>
            </a:ln>
          </p:spPr>
          <p:txBody>
            <a:bodyPr wrap="square" lIns="0" tIns="0" rIns="0" bIns="0" rtlCol="0"/>
            <a:lstStyle/>
            <a:p>
              <a:endParaRPr/>
            </a:p>
          </p:txBody>
        </p:sp>
        <p:sp>
          <p:nvSpPr>
            <p:cNvPr id="49" name="object 49"/>
            <p:cNvSpPr/>
            <p:nvPr/>
          </p:nvSpPr>
          <p:spPr>
            <a:xfrm>
              <a:off x="7005554" y="1300065"/>
              <a:ext cx="259079" cy="257810"/>
            </a:xfrm>
            <a:custGeom>
              <a:avLst/>
              <a:gdLst/>
              <a:ahLst/>
              <a:cxnLst/>
              <a:rect l="l" t="t" r="r" b="b"/>
              <a:pathLst>
                <a:path w="259079" h="257809">
                  <a:moveTo>
                    <a:pt x="258669" y="128612"/>
                  </a:moveTo>
                  <a:lnTo>
                    <a:pt x="253751" y="163406"/>
                  </a:lnTo>
                </a:path>
                <a:path w="259079" h="257809">
                  <a:moveTo>
                    <a:pt x="253751" y="163406"/>
                  </a:moveTo>
                  <a:lnTo>
                    <a:pt x="241182" y="193282"/>
                  </a:lnTo>
                </a:path>
                <a:path w="259079" h="257809">
                  <a:moveTo>
                    <a:pt x="241182" y="193282"/>
                  </a:moveTo>
                  <a:lnTo>
                    <a:pt x="220780" y="219879"/>
                  </a:lnTo>
                </a:path>
                <a:path w="259079" h="257809">
                  <a:moveTo>
                    <a:pt x="220780" y="219879"/>
                  </a:moveTo>
                  <a:lnTo>
                    <a:pt x="195459" y="240464"/>
                  </a:lnTo>
                </a:path>
                <a:path w="259079" h="257809">
                  <a:moveTo>
                    <a:pt x="195459" y="240464"/>
                  </a:moveTo>
                  <a:lnTo>
                    <a:pt x="163763" y="253399"/>
                  </a:lnTo>
                </a:path>
                <a:path w="259079" h="257809">
                  <a:moveTo>
                    <a:pt x="163763" y="253399"/>
                  </a:moveTo>
                  <a:lnTo>
                    <a:pt x="129517" y="257771"/>
                  </a:lnTo>
                </a:path>
                <a:path w="259079" h="257809">
                  <a:moveTo>
                    <a:pt x="129517" y="257771"/>
                  </a:moveTo>
                  <a:lnTo>
                    <a:pt x="94724" y="253399"/>
                  </a:lnTo>
                </a:path>
                <a:path w="259079" h="257809">
                  <a:moveTo>
                    <a:pt x="94724" y="253399"/>
                  </a:moveTo>
                  <a:lnTo>
                    <a:pt x="64485" y="240464"/>
                  </a:lnTo>
                </a:path>
                <a:path w="259079" h="257809">
                  <a:moveTo>
                    <a:pt x="64485" y="240464"/>
                  </a:moveTo>
                  <a:lnTo>
                    <a:pt x="37889" y="219879"/>
                  </a:lnTo>
                </a:path>
                <a:path w="259079" h="257809">
                  <a:moveTo>
                    <a:pt x="37889" y="219879"/>
                  </a:moveTo>
                  <a:lnTo>
                    <a:pt x="17305" y="193282"/>
                  </a:lnTo>
                </a:path>
                <a:path w="259079" h="257809">
                  <a:moveTo>
                    <a:pt x="17305" y="193282"/>
                  </a:moveTo>
                  <a:lnTo>
                    <a:pt x="4918" y="163406"/>
                  </a:lnTo>
                </a:path>
                <a:path w="259079" h="257809">
                  <a:moveTo>
                    <a:pt x="4918" y="163406"/>
                  </a:moveTo>
                  <a:lnTo>
                    <a:pt x="0" y="128612"/>
                  </a:lnTo>
                </a:path>
                <a:path w="259079" h="257809">
                  <a:moveTo>
                    <a:pt x="0" y="128612"/>
                  </a:moveTo>
                  <a:lnTo>
                    <a:pt x="4918" y="94364"/>
                  </a:lnTo>
                </a:path>
                <a:path w="259079" h="257809">
                  <a:moveTo>
                    <a:pt x="4918" y="94364"/>
                  </a:moveTo>
                  <a:lnTo>
                    <a:pt x="17305" y="64488"/>
                  </a:lnTo>
                </a:path>
                <a:path w="259079" h="257809">
                  <a:moveTo>
                    <a:pt x="17305" y="64488"/>
                  </a:moveTo>
                  <a:lnTo>
                    <a:pt x="37889" y="37891"/>
                  </a:lnTo>
                </a:path>
                <a:path w="259079" h="257809">
                  <a:moveTo>
                    <a:pt x="37889" y="37891"/>
                  </a:moveTo>
                  <a:lnTo>
                    <a:pt x="64485" y="17306"/>
                  </a:lnTo>
                </a:path>
                <a:path w="259079" h="257809">
                  <a:moveTo>
                    <a:pt x="64485" y="17306"/>
                  </a:moveTo>
                  <a:lnTo>
                    <a:pt x="94724" y="4554"/>
                  </a:lnTo>
                </a:path>
                <a:path w="259079" h="257809">
                  <a:moveTo>
                    <a:pt x="94724" y="4554"/>
                  </a:moveTo>
                  <a:lnTo>
                    <a:pt x="129517" y="0"/>
                  </a:lnTo>
                </a:path>
                <a:path w="259079" h="257809">
                  <a:moveTo>
                    <a:pt x="129517" y="0"/>
                  </a:moveTo>
                  <a:lnTo>
                    <a:pt x="163763" y="4554"/>
                  </a:lnTo>
                </a:path>
                <a:path w="259079" h="257809">
                  <a:moveTo>
                    <a:pt x="163763" y="4554"/>
                  </a:moveTo>
                  <a:lnTo>
                    <a:pt x="195459" y="17306"/>
                  </a:lnTo>
                </a:path>
                <a:path w="259079" h="257809">
                  <a:moveTo>
                    <a:pt x="195459" y="17306"/>
                  </a:moveTo>
                  <a:lnTo>
                    <a:pt x="220780" y="37891"/>
                  </a:lnTo>
                </a:path>
                <a:path w="259079" h="257809">
                  <a:moveTo>
                    <a:pt x="220780" y="37891"/>
                  </a:moveTo>
                  <a:lnTo>
                    <a:pt x="241182" y="64488"/>
                  </a:lnTo>
                </a:path>
                <a:path w="259079" h="257809">
                  <a:moveTo>
                    <a:pt x="241182" y="64488"/>
                  </a:moveTo>
                  <a:lnTo>
                    <a:pt x="253751" y="94364"/>
                  </a:lnTo>
                </a:path>
                <a:path w="259079" h="257809">
                  <a:moveTo>
                    <a:pt x="253751" y="94364"/>
                  </a:moveTo>
                  <a:lnTo>
                    <a:pt x="258669" y="128612"/>
                  </a:lnTo>
                </a:path>
              </a:pathLst>
            </a:custGeom>
            <a:ln w="8012">
              <a:solidFill>
                <a:srgbClr val="000000"/>
              </a:solidFill>
            </a:ln>
          </p:spPr>
          <p:txBody>
            <a:bodyPr wrap="square" lIns="0" tIns="0" rIns="0" bIns="0" rtlCol="0"/>
            <a:lstStyle/>
            <a:p>
              <a:endParaRPr/>
            </a:p>
          </p:txBody>
        </p:sp>
      </p:grpSp>
      <p:pic>
        <p:nvPicPr>
          <p:cNvPr id="50" name="object 50"/>
          <p:cNvPicPr/>
          <p:nvPr/>
        </p:nvPicPr>
        <p:blipFill>
          <a:blip r:embed="rId16" cstate="print"/>
          <a:stretch>
            <a:fillRect/>
          </a:stretch>
        </p:blipFill>
        <p:spPr>
          <a:xfrm>
            <a:off x="4971972" y="949569"/>
            <a:ext cx="631117" cy="103108"/>
          </a:xfrm>
          <a:prstGeom prst="rect">
            <a:avLst/>
          </a:prstGeom>
        </p:spPr>
      </p:pic>
      <p:pic>
        <p:nvPicPr>
          <p:cNvPr id="51" name="object 51"/>
          <p:cNvPicPr/>
          <p:nvPr/>
        </p:nvPicPr>
        <p:blipFill>
          <a:blip r:embed="rId17" cstate="print"/>
          <a:stretch>
            <a:fillRect/>
          </a:stretch>
        </p:blipFill>
        <p:spPr>
          <a:xfrm>
            <a:off x="4971973" y="5974568"/>
            <a:ext cx="631117" cy="103602"/>
          </a:xfrm>
          <a:prstGeom prst="rect">
            <a:avLst/>
          </a:prstGeom>
        </p:spPr>
      </p:pic>
      <p:pic>
        <p:nvPicPr>
          <p:cNvPr id="52" name="object 52"/>
          <p:cNvPicPr/>
          <p:nvPr/>
        </p:nvPicPr>
        <p:blipFill>
          <a:blip r:embed="rId18" cstate="print"/>
          <a:stretch>
            <a:fillRect/>
          </a:stretch>
        </p:blipFill>
        <p:spPr>
          <a:xfrm>
            <a:off x="6534848" y="2074107"/>
            <a:ext cx="147733" cy="101833"/>
          </a:xfrm>
          <a:prstGeom prst="rect">
            <a:avLst/>
          </a:prstGeom>
        </p:spPr>
      </p:pic>
      <p:grpSp>
        <p:nvGrpSpPr>
          <p:cNvPr id="53" name="object 53"/>
          <p:cNvGrpSpPr/>
          <p:nvPr/>
        </p:nvGrpSpPr>
        <p:grpSpPr>
          <a:xfrm>
            <a:off x="5491972" y="2072650"/>
            <a:ext cx="105410" cy="101600"/>
            <a:chOff x="5491972" y="2072650"/>
            <a:chExt cx="105410" cy="101600"/>
          </a:xfrm>
        </p:grpSpPr>
        <p:sp>
          <p:nvSpPr>
            <p:cNvPr id="54" name="object 54"/>
            <p:cNvSpPr/>
            <p:nvPr/>
          </p:nvSpPr>
          <p:spPr>
            <a:xfrm>
              <a:off x="5493247" y="2073925"/>
              <a:ext cx="36830" cy="99060"/>
            </a:xfrm>
            <a:custGeom>
              <a:avLst/>
              <a:gdLst/>
              <a:ahLst/>
              <a:cxnLst/>
              <a:rect l="l" t="t" r="r" b="b"/>
              <a:pathLst>
                <a:path w="36829" h="99060">
                  <a:moveTo>
                    <a:pt x="36432" y="0"/>
                  </a:moveTo>
                  <a:lnTo>
                    <a:pt x="28417" y="0"/>
                  </a:lnTo>
                  <a:lnTo>
                    <a:pt x="17305" y="12569"/>
                  </a:lnTo>
                  <a:lnTo>
                    <a:pt x="0" y="24957"/>
                  </a:lnTo>
                  <a:lnTo>
                    <a:pt x="0" y="36069"/>
                  </a:lnTo>
                  <a:lnTo>
                    <a:pt x="8015" y="32972"/>
                  </a:lnTo>
                  <a:lnTo>
                    <a:pt x="12751" y="29875"/>
                  </a:lnTo>
                  <a:lnTo>
                    <a:pt x="19126" y="24957"/>
                  </a:lnTo>
                  <a:lnTo>
                    <a:pt x="23498" y="21860"/>
                  </a:lnTo>
                  <a:lnTo>
                    <a:pt x="23498" y="98918"/>
                  </a:lnTo>
                  <a:lnTo>
                    <a:pt x="36432" y="98918"/>
                  </a:lnTo>
                  <a:lnTo>
                    <a:pt x="36432" y="0"/>
                  </a:lnTo>
                  <a:close/>
                </a:path>
              </a:pathLst>
            </a:custGeom>
            <a:solidFill>
              <a:srgbClr val="000000"/>
            </a:solidFill>
          </p:spPr>
          <p:txBody>
            <a:bodyPr wrap="square" lIns="0" tIns="0" rIns="0" bIns="0" rtlCol="0"/>
            <a:lstStyle/>
            <a:p>
              <a:endParaRPr/>
            </a:p>
          </p:txBody>
        </p:sp>
        <p:sp>
          <p:nvSpPr>
            <p:cNvPr id="55" name="object 55"/>
            <p:cNvSpPr/>
            <p:nvPr/>
          </p:nvSpPr>
          <p:spPr>
            <a:xfrm>
              <a:off x="5493247" y="2073925"/>
              <a:ext cx="36830" cy="99060"/>
            </a:xfrm>
            <a:custGeom>
              <a:avLst/>
              <a:gdLst/>
              <a:ahLst/>
              <a:cxnLst/>
              <a:rect l="l" t="t" r="r" b="b"/>
              <a:pathLst>
                <a:path w="36829" h="99060">
                  <a:moveTo>
                    <a:pt x="28417" y="0"/>
                  </a:moveTo>
                  <a:lnTo>
                    <a:pt x="36432" y="0"/>
                  </a:lnTo>
                  <a:lnTo>
                    <a:pt x="36432" y="98918"/>
                  </a:lnTo>
                  <a:lnTo>
                    <a:pt x="23498" y="98918"/>
                  </a:lnTo>
                  <a:lnTo>
                    <a:pt x="23498" y="21860"/>
                  </a:lnTo>
                  <a:lnTo>
                    <a:pt x="19126" y="24957"/>
                  </a:lnTo>
                  <a:lnTo>
                    <a:pt x="12751" y="29875"/>
                  </a:lnTo>
                  <a:lnTo>
                    <a:pt x="8015" y="32972"/>
                  </a:lnTo>
                  <a:lnTo>
                    <a:pt x="3096" y="34794"/>
                  </a:lnTo>
                  <a:lnTo>
                    <a:pt x="0" y="36069"/>
                  </a:lnTo>
                  <a:lnTo>
                    <a:pt x="0" y="24957"/>
                  </a:lnTo>
                  <a:lnTo>
                    <a:pt x="17305" y="12569"/>
                  </a:lnTo>
                  <a:lnTo>
                    <a:pt x="28417" y="0"/>
                  </a:lnTo>
                  <a:close/>
                </a:path>
              </a:pathLst>
            </a:custGeom>
            <a:ln w="3175">
              <a:solidFill>
                <a:srgbClr val="000000"/>
              </a:solidFill>
            </a:ln>
          </p:spPr>
          <p:txBody>
            <a:bodyPr wrap="square" lIns="0" tIns="0" rIns="0" bIns="0" rtlCol="0"/>
            <a:lstStyle/>
            <a:p>
              <a:endParaRPr/>
            </a:p>
          </p:txBody>
        </p:sp>
        <p:sp>
          <p:nvSpPr>
            <p:cNvPr id="56" name="object 56"/>
            <p:cNvSpPr/>
            <p:nvPr/>
          </p:nvSpPr>
          <p:spPr>
            <a:xfrm>
              <a:off x="5559554" y="2073925"/>
              <a:ext cx="36195" cy="99060"/>
            </a:xfrm>
            <a:custGeom>
              <a:avLst/>
              <a:gdLst/>
              <a:ahLst/>
              <a:cxnLst/>
              <a:rect l="l" t="t" r="r" b="b"/>
              <a:pathLst>
                <a:path w="36195" h="99060">
                  <a:moveTo>
                    <a:pt x="36068" y="0"/>
                  </a:moveTo>
                  <a:lnTo>
                    <a:pt x="28417" y="0"/>
                  </a:lnTo>
                  <a:lnTo>
                    <a:pt x="17305" y="12569"/>
                  </a:lnTo>
                  <a:lnTo>
                    <a:pt x="0" y="24957"/>
                  </a:lnTo>
                  <a:lnTo>
                    <a:pt x="0" y="36069"/>
                  </a:lnTo>
                  <a:lnTo>
                    <a:pt x="6193" y="34794"/>
                  </a:lnTo>
                  <a:lnTo>
                    <a:pt x="18580" y="24957"/>
                  </a:lnTo>
                  <a:lnTo>
                    <a:pt x="23498" y="21860"/>
                  </a:lnTo>
                  <a:lnTo>
                    <a:pt x="23498" y="98918"/>
                  </a:lnTo>
                  <a:lnTo>
                    <a:pt x="36068" y="98918"/>
                  </a:lnTo>
                  <a:lnTo>
                    <a:pt x="36068" y="0"/>
                  </a:lnTo>
                  <a:close/>
                </a:path>
              </a:pathLst>
            </a:custGeom>
            <a:solidFill>
              <a:srgbClr val="000000"/>
            </a:solidFill>
          </p:spPr>
          <p:txBody>
            <a:bodyPr wrap="square" lIns="0" tIns="0" rIns="0" bIns="0" rtlCol="0"/>
            <a:lstStyle/>
            <a:p>
              <a:endParaRPr/>
            </a:p>
          </p:txBody>
        </p:sp>
        <p:sp>
          <p:nvSpPr>
            <p:cNvPr id="57" name="object 57"/>
            <p:cNvSpPr/>
            <p:nvPr/>
          </p:nvSpPr>
          <p:spPr>
            <a:xfrm>
              <a:off x="5559554" y="2073925"/>
              <a:ext cx="36195" cy="99060"/>
            </a:xfrm>
            <a:custGeom>
              <a:avLst/>
              <a:gdLst/>
              <a:ahLst/>
              <a:cxnLst/>
              <a:rect l="l" t="t" r="r" b="b"/>
              <a:pathLst>
                <a:path w="36195" h="99060">
                  <a:moveTo>
                    <a:pt x="28417" y="0"/>
                  </a:moveTo>
                  <a:lnTo>
                    <a:pt x="36068" y="0"/>
                  </a:lnTo>
                  <a:lnTo>
                    <a:pt x="36068" y="98918"/>
                  </a:lnTo>
                  <a:lnTo>
                    <a:pt x="23498" y="98918"/>
                  </a:lnTo>
                  <a:lnTo>
                    <a:pt x="23498" y="21860"/>
                  </a:lnTo>
                  <a:lnTo>
                    <a:pt x="18580" y="24957"/>
                  </a:lnTo>
                  <a:lnTo>
                    <a:pt x="6193" y="34794"/>
                  </a:lnTo>
                  <a:lnTo>
                    <a:pt x="0" y="36069"/>
                  </a:lnTo>
                  <a:lnTo>
                    <a:pt x="0" y="24957"/>
                  </a:lnTo>
                  <a:lnTo>
                    <a:pt x="17305" y="12569"/>
                  </a:lnTo>
                  <a:lnTo>
                    <a:pt x="28417" y="0"/>
                  </a:lnTo>
                  <a:close/>
                </a:path>
              </a:pathLst>
            </a:custGeom>
            <a:ln w="3175">
              <a:solidFill>
                <a:srgbClr val="000000"/>
              </a:solidFill>
            </a:ln>
          </p:spPr>
          <p:txBody>
            <a:bodyPr wrap="square" lIns="0" tIns="0" rIns="0" bIns="0" rtlCol="0"/>
            <a:lstStyle/>
            <a:p>
              <a:endParaRPr/>
            </a:p>
          </p:txBody>
        </p:sp>
      </p:grpSp>
      <p:pic>
        <p:nvPicPr>
          <p:cNvPr id="58" name="object 58"/>
          <p:cNvPicPr/>
          <p:nvPr/>
        </p:nvPicPr>
        <p:blipFill>
          <a:blip r:embed="rId19" cstate="print"/>
          <a:stretch>
            <a:fillRect/>
          </a:stretch>
        </p:blipFill>
        <p:spPr>
          <a:xfrm>
            <a:off x="5514195" y="1379127"/>
            <a:ext cx="68310" cy="103108"/>
          </a:xfrm>
          <a:prstGeom prst="rect">
            <a:avLst/>
          </a:prstGeom>
        </p:spPr>
      </p:pic>
      <p:pic>
        <p:nvPicPr>
          <p:cNvPr id="59" name="object 59"/>
          <p:cNvPicPr/>
          <p:nvPr/>
        </p:nvPicPr>
        <p:blipFill>
          <a:blip r:embed="rId20" cstate="print"/>
          <a:stretch>
            <a:fillRect/>
          </a:stretch>
        </p:blipFill>
        <p:spPr>
          <a:xfrm>
            <a:off x="6046472" y="1380402"/>
            <a:ext cx="67217" cy="101833"/>
          </a:xfrm>
          <a:prstGeom prst="rect">
            <a:avLst/>
          </a:prstGeom>
        </p:spPr>
      </p:pic>
      <p:pic>
        <p:nvPicPr>
          <p:cNvPr id="60" name="object 60"/>
          <p:cNvPicPr/>
          <p:nvPr/>
        </p:nvPicPr>
        <p:blipFill>
          <a:blip r:embed="rId21" cstate="print"/>
          <a:stretch>
            <a:fillRect/>
          </a:stretch>
        </p:blipFill>
        <p:spPr>
          <a:xfrm>
            <a:off x="6534848" y="1380402"/>
            <a:ext cx="147733" cy="100193"/>
          </a:xfrm>
          <a:prstGeom prst="rect">
            <a:avLst/>
          </a:prstGeom>
        </p:spPr>
      </p:pic>
      <p:grpSp>
        <p:nvGrpSpPr>
          <p:cNvPr id="61" name="object 61"/>
          <p:cNvGrpSpPr/>
          <p:nvPr/>
        </p:nvGrpSpPr>
        <p:grpSpPr>
          <a:xfrm>
            <a:off x="7106836" y="1379127"/>
            <a:ext cx="67310" cy="101600"/>
            <a:chOff x="7106836" y="1379127"/>
            <a:chExt cx="67310" cy="101600"/>
          </a:xfrm>
        </p:grpSpPr>
        <p:sp>
          <p:nvSpPr>
            <p:cNvPr id="62" name="object 62"/>
            <p:cNvSpPr/>
            <p:nvPr/>
          </p:nvSpPr>
          <p:spPr>
            <a:xfrm>
              <a:off x="7108111" y="1380402"/>
              <a:ext cx="64769" cy="99060"/>
            </a:xfrm>
            <a:custGeom>
              <a:avLst/>
              <a:gdLst/>
              <a:ahLst/>
              <a:cxnLst/>
              <a:rect l="l" t="t" r="r" b="b"/>
              <a:pathLst>
                <a:path w="64770" h="99059">
                  <a:moveTo>
                    <a:pt x="42808" y="0"/>
                  </a:moveTo>
                  <a:lnTo>
                    <a:pt x="33335" y="0"/>
                  </a:lnTo>
                  <a:lnTo>
                    <a:pt x="17305" y="3096"/>
                  </a:lnTo>
                  <a:lnTo>
                    <a:pt x="6193" y="12569"/>
                  </a:lnTo>
                  <a:lnTo>
                    <a:pt x="1821" y="28054"/>
                  </a:lnTo>
                  <a:lnTo>
                    <a:pt x="14208" y="29875"/>
                  </a:lnTo>
                  <a:lnTo>
                    <a:pt x="17305" y="17306"/>
                  </a:lnTo>
                  <a:lnTo>
                    <a:pt x="22223" y="12569"/>
                  </a:lnTo>
                  <a:lnTo>
                    <a:pt x="26777" y="11112"/>
                  </a:lnTo>
                  <a:lnTo>
                    <a:pt x="33335" y="9290"/>
                  </a:lnTo>
                  <a:lnTo>
                    <a:pt x="39711" y="11112"/>
                  </a:lnTo>
                  <a:lnTo>
                    <a:pt x="44083" y="12569"/>
                  </a:lnTo>
                  <a:lnTo>
                    <a:pt x="49001" y="17306"/>
                  </a:lnTo>
                  <a:lnTo>
                    <a:pt x="52098" y="21860"/>
                  </a:lnTo>
                  <a:lnTo>
                    <a:pt x="52098" y="31151"/>
                  </a:lnTo>
                  <a:lnTo>
                    <a:pt x="50823" y="36069"/>
                  </a:lnTo>
                  <a:lnTo>
                    <a:pt x="47179" y="42263"/>
                  </a:lnTo>
                  <a:lnTo>
                    <a:pt x="44083" y="45360"/>
                  </a:lnTo>
                  <a:lnTo>
                    <a:pt x="37889" y="50279"/>
                  </a:lnTo>
                  <a:lnTo>
                    <a:pt x="25320" y="62848"/>
                  </a:lnTo>
                  <a:lnTo>
                    <a:pt x="12933" y="72139"/>
                  </a:lnTo>
                  <a:lnTo>
                    <a:pt x="6193" y="81976"/>
                  </a:lnTo>
                  <a:lnTo>
                    <a:pt x="0" y="94364"/>
                  </a:lnTo>
                  <a:lnTo>
                    <a:pt x="0" y="98918"/>
                  </a:lnTo>
                  <a:lnTo>
                    <a:pt x="64485" y="98918"/>
                  </a:lnTo>
                  <a:lnTo>
                    <a:pt x="64485" y="88170"/>
                  </a:lnTo>
                  <a:lnTo>
                    <a:pt x="16030" y="88170"/>
                  </a:lnTo>
                  <a:lnTo>
                    <a:pt x="19126" y="85073"/>
                  </a:lnTo>
                  <a:lnTo>
                    <a:pt x="22223" y="80154"/>
                  </a:lnTo>
                  <a:lnTo>
                    <a:pt x="30238" y="72139"/>
                  </a:lnTo>
                  <a:lnTo>
                    <a:pt x="36614" y="69042"/>
                  </a:lnTo>
                  <a:lnTo>
                    <a:pt x="49001" y="56472"/>
                  </a:lnTo>
                  <a:lnTo>
                    <a:pt x="58291" y="44085"/>
                  </a:lnTo>
                  <a:lnTo>
                    <a:pt x="61388" y="39166"/>
                  </a:lnTo>
                  <a:lnTo>
                    <a:pt x="64485" y="32972"/>
                  </a:lnTo>
                  <a:lnTo>
                    <a:pt x="64485" y="26779"/>
                  </a:lnTo>
                  <a:lnTo>
                    <a:pt x="61388" y="14209"/>
                  </a:lnTo>
                  <a:lnTo>
                    <a:pt x="57016" y="7651"/>
                  </a:lnTo>
                  <a:lnTo>
                    <a:pt x="50823" y="3096"/>
                  </a:lnTo>
                  <a:lnTo>
                    <a:pt x="42808" y="0"/>
                  </a:lnTo>
                  <a:close/>
                </a:path>
              </a:pathLst>
            </a:custGeom>
            <a:solidFill>
              <a:srgbClr val="000000"/>
            </a:solidFill>
          </p:spPr>
          <p:txBody>
            <a:bodyPr wrap="square" lIns="0" tIns="0" rIns="0" bIns="0" rtlCol="0"/>
            <a:lstStyle/>
            <a:p>
              <a:endParaRPr/>
            </a:p>
          </p:txBody>
        </p:sp>
        <p:sp>
          <p:nvSpPr>
            <p:cNvPr id="63" name="object 63"/>
            <p:cNvSpPr/>
            <p:nvPr/>
          </p:nvSpPr>
          <p:spPr>
            <a:xfrm>
              <a:off x="7108111" y="1380402"/>
              <a:ext cx="64769" cy="99060"/>
            </a:xfrm>
            <a:custGeom>
              <a:avLst/>
              <a:gdLst/>
              <a:ahLst/>
              <a:cxnLst/>
              <a:rect l="l" t="t" r="r" b="b"/>
              <a:pathLst>
                <a:path w="64770" h="99059">
                  <a:moveTo>
                    <a:pt x="33335" y="0"/>
                  </a:moveTo>
                  <a:lnTo>
                    <a:pt x="64485" y="26779"/>
                  </a:lnTo>
                  <a:lnTo>
                    <a:pt x="64485" y="32972"/>
                  </a:lnTo>
                  <a:lnTo>
                    <a:pt x="61388" y="39166"/>
                  </a:lnTo>
                  <a:lnTo>
                    <a:pt x="58291" y="44085"/>
                  </a:lnTo>
                  <a:lnTo>
                    <a:pt x="49001" y="56472"/>
                  </a:lnTo>
                  <a:lnTo>
                    <a:pt x="36614" y="69042"/>
                  </a:lnTo>
                  <a:lnTo>
                    <a:pt x="30238" y="72139"/>
                  </a:lnTo>
                  <a:lnTo>
                    <a:pt x="22223" y="80154"/>
                  </a:lnTo>
                  <a:lnTo>
                    <a:pt x="19126" y="85073"/>
                  </a:lnTo>
                  <a:lnTo>
                    <a:pt x="16030" y="88170"/>
                  </a:lnTo>
                  <a:lnTo>
                    <a:pt x="64485" y="88170"/>
                  </a:lnTo>
                  <a:lnTo>
                    <a:pt x="64485" y="98918"/>
                  </a:lnTo>
                  <a:lnTo>
                    <a:pt x="0" y="98918"/>
                  </a:lnTo>
                  <a:lnTo>
                    <a:pt x="0" y="94364"/>
                  </a:lnTo>
                  <a:lnTo>
                    <a:pt x="6193" y="81976"/>
                  </a:lnTo>
                  <a:lnTo>
                    <a:pt x="12933" y="72139"/>
                  </a:lnTo>
                  <a:lnTo>
                    <a:pt x="25320" y="62848"/>
                  </a:lnTo>
                  <a:lnTo>
                    <a:pt x="37889" y="50279"/>
                  </a:lnTo>
                  <a:lnTo>
                    <a:pt x="44083" y="45360"/>
                  </a:lnTo>
                  <a:lnTo>
                    <a:pt x="47179" y="42263"/>
                  </a:lnTo>
                  <a:lnTo>
                    <a:pt x="50823" y="36069"/>
                  </a:lnTo>
                  <a:lnTo>
                    <a:pt x="52098" y="31151"/>
                  </a:lnTo>
                  <a:lnTo>
                    <a:pt x="52098" y="21860"/>
                  </a:lnTo>
                  <a:lnTo>
                    <a:pt x="49001" y="17306"/>
                  </a:lnTo>
                  <a:lnTo>
                    <a:pt x="44083" y="12569"/>
                  </a:lnTo>
                  <a:lnTo>
                    <a:pt x="39711" y="11112"/>
                  </a:lnTo>
                  <a:lnTo>
                    <a:pt x="33335" y="9290"/>
                  </a:lnTo>
                  <a:lnTo>
                    <a:pt x="26777" y="11112"/>
                  </a:lnTo>
                  <a:lnTo>
                    <a:pt x="22223" y="12569"/>
                  </a:lnTo>
                  <a:lnTo>
                    <a:pt x="17305" y="17306"/>
                  </a:lnTo>
                  <a:lnTo>
                    <a:pt x="14208" y="29875"/>
                  </a:lnTo>
                  <a:lnTo>
                    <a:pt x="1821" y="28054"/>
                  </a:lnTo>
                  <a:lnTo>
                    <a:pt x="6193" y="12569"/>
                  </a:lnTo>
                  <a:lnTo>
                    <a:pt x="17305" y="3096"/>
                  </a:lnTo>
                  <a:lnTo>
                    <a:pt x="33335" y="0"/>
                  </a:lnTo>
                  <a:close/>
                </a:path>
              </a:pathLst>
            </a:custGeom>
            <a:ln w="3175">
              <a:solidFill>
                <a:srgbClr val="000000"/>
              </a:solidFill>
            </a:ln>
          </p:spPr>
          <p:txBody>
            <a:bodyPr wrap="square" lIns="0" tIns="0" rIns="0" bIns="0" rtlCol="0"/>
            <a:lstStyle/>
            <a:p>
              <a:endParaRPr/>
            </a:p>
          </p:txBody>
        </p:sp>
      </p:grpSp>
      <p:pic>
        <p:nvPicPr>
          <p:cNvPr id="64" name="object 64"/>
          <p:cNvPicPr/>
          <p:nvPr/>
        </p:nvPicPr>
        <p:blipFill>
          <a:blip r:embed="rId22" cstate="print"/>
          <a:stretch>
            <a:fillRect/>
          </a:stretch>
        </p:blipFill>
        <p:spPr>
          <a:xfrm>
            <a:off x="5514195" y="2766355"/>
            <a:ext cx="68310" cy="103108"/>
          </a:xfrm>
          <a:prstGeom prst="rect">
            <a:avLst/>
          </a:prstGeom>
        </p:spPr>
      </p:pic>
      <p:pic>
        <p:nvPicPr>
          <p:cNvPr id="65" name="object 65"/>
          <p:cNvPicPr/>
          <p:nvPr/>
        </p:nvPicPr>
        <p:blipFill>
          <a:blip r:embed="rId23" cstate="print"/>
          <a:stretch>
            <a:fillRect/>
          </a:stretch>
        </p:blipFill>
        <p:spPr>
          <a:xfrm>
            <a:off x="3393493" y="3459878"/>
            <a:ext cx="67095" cy="103108"/>
          </a:xfrm>
          <a:prstGeom prst="rect">
            <a:avLst/>
          </a:prstGeom>
        </p:spPr>
      </p:pic>
      <p:pic>
        <p:nvPicPr>
          <p:cNvPr id="66" name="object 66"/>
          <p:cNvPicPr/>
          <p:nvPr/>
        </p:nvPicPr>
        <p:blipFill>
          <a:blip r:embed="rId24" cstate="print"/>
          <a:stretch>
            <a:fillRect/>
          </a:stretch>
        </p:blipFill>
        <p:spPr>
          <a:xfrm>
            <a:off x="3393493" y="4152126"/>
            <a:ext cx="67095" cy="103108"/>
          </a:xfrm>
          <a:prstGeom prst="rect">
            <a:avLst/>
          </a:prstGeom>
        </p:spPr>
      </p:pic>
      <p:pic>
        <p:nvPicPr>
          <p:cNvPr id="67" name="object 67"/>
          <p:cNvPicPr/>
          <p:nvPr/>
        </p:nvPicPr>
        <p:blipFill>
          <a:blip r:embed="rId25" cstate="print"/>
          <a:stretch>
            <a:fillRect/>
          </a:stretch>
        </p:blipFill>
        <p:spPr>
          <a:xfrm>
            <a:off x="3393493" y="4845630"/>
            <a:ext cx="67095" cy="103163"/>
          </a:xfrm>
          <a:prstGeom prst="rect">
            <a:avLst/>
          </a:prstGeom>
        </p:spPr>
      </p:pic>
      <p:pic>
        <p:nvPicPr>
          <p:cNvPr id="68" name="object 68"/>
          <p:cNvPicPr/>
          <p:nvPr/>
        </p:nvPicPr>
        <p:blipFill>
          <a:blip r:embed="rId26" cstate="print"/>
          <a:stretch>
            <a:fillRect/>
          </a:stretch>
        </p:blipFill>
        <p:spPr>
          <a:xfrm>
            <a:off x="3393493" y="5539208"/>
            <a:ext cx="67095" cy="103144"/>
          </a:xfrm>
          <a:prstGeom prst="rect">
            <a:avLst/>
          </a:prstGeom>
        </p:spPr>
      </p:pic>
      <p:pic>
        <p:nvPicPr>
          <p:cNvPr id="69" name="object 69"/>
          <p:cNvPicPr/>
          <p:nvPr/>
        </p:nvPicPr>
        <p:blipFill>
          <a:blip r:embed="rId27" cstate="print"/>
          <a:stretch>
            <a:fillRect/>
          </a:stretch>
        </p:blipFill>
        <p:spPr>
          <a:xfrm>
            <a:off x="3924105" y="5539208"/>
            <a:ext cx="67090" cy="103144"/>
          </a:xfrm>
          <a:prstGeom prst="rect">
            <a:avLst/>
          </a:prstGeom>
        </p:spPr>
      </p:pic>
      <p:pic>
        <p:nvPicPr>
          <p:cNvPr id="70" name="object 70"/>
          <p:cNvPicPr/>
          <p:nvPr/>
        </p:nvPicPr>
        <p:blipFill>
          <a:blip r:embed="rId28" cstate="print"/>
          <a:stretch>
            <a:fillRect/>
          </a:stretch>
        </p:blipFill>
        <p:spPr>
          <a:xfrm>
            <a:off x="4455162" y="5539208"/>
            <a:ext cx="67090" cy="103144"/>
          </a:xfrm>
          <a:prstGeom prst="rect">
            <a:avLst/>
          </a:prstGeom>
        </p:spPr>
      </p:pic>
      <p:pic>
        <p:nvPicPr>
          <p:cNvPr id="71" name="object 71"/>
          <p:cNvPicPr/>
          <p:nvPr/>
        </p:nvPicPr>
        <p:blipFill>
          <a:blip r:embed="rId29" cstate="print"/>
          <a:stretch>
            <a:fillRect/>
          </a:stretch>
        </p:blipFill>
        <p:spPr>
          <a:xfrm>
            <a:off x="4986218" y="5539208"/>
            <a:ext cx="67090" cy="103144"/>
          </a:xfrm>
          <a:prstGeom prst="rect">
            <a:avLst/>
          </a:prstGeom>
        </p:spPr>
      </p:pic>
      <p:grpSp>
        <p:nvGrpSpPr>
          <p:cNvPr id="72" name="object 72"/>
          <p:cNvGrpSpPr/>
          <p:nvPr/>
        </p:nvGrpSpPr>
        <p:grpSpPr>
          <a:xfrm>
            <a:off x="5410182" y="5456121"/>
            <a:ext cx="270510" cy="269875"/>
            <a:chOff x="5410182" y="5456121"/>
            <a:chExt cx="270510" cy="269875"/>
          </a:xfrm>
        </p:grpSpPr>
        <p:sp>
          <p:nvSpPr>
            <p:cNvPr id="73" name="object 73"/>
            <p:cNvSpPr/>
            <p:nvPr/>
          </p:nvSpPr>
          <p:spPr>
            <a:xfrm>
              <a:off x="5420564" y="5466576"/>
              <a:ext cx="259079" cy="257810"/>
            </a:xfrm>
            <a:custGeom>
              <a:avLst/>
              <a:gdLst/>
              <a:ahLst/>
              <a:cxnLst/>
              <a:rect l="l" t="t" r="r" b="b"/>
              <a:pathLst>
                <a:path w="259079" h="257810">
                  <a:moveTo>
                    <a:pt x="129517" y="0"/>
                  </a:moveTo>
                  <a:lnTo>
                    <a:pt x="63210" y="17360"/>
                  </a:lnTo>
                  <a:lnTo>
                    <a:pt x="17487" y="62775"/>
                  </a:lnTo>
                  <a:lnTo>
                    <a:pt x="0" y="128648"/>
                  </a:lnTo>
                  <a:lnTo>
                    <a:pt x="4918" y="163370"/>
                  </a:lnTo>
                  <a:lnTo>
                    <a:pt x="37889" y="219916"/>
                  </a:lnTo>
                  <a:lnTo>
                    <a:pt x="94906" y="253308"/>
                  </a:lnTo>
                  <a:lnTo>
                    <a:pt x="129517" y="257752"/>
                  </a:lnTo>
                  <a:lnTo>
                    <a:pt x="164309" y="253308"/>
                  </a:lnTo>
                  <a:lnTo>
                    <a:pt x="220780" y="219916"/>
                  </a:lnTo>
                  <a:lnTo>
                    <a:pt x="253751" y="163370"/>
                  </a:lnTo>
                  <a:lnTo>
                    <a:pt x="258669" y="128648"/>
                  </a:lnTo>
                  <a:lnTo>
                    <a:pt x="253751" y="94382"/>
                  </a:lnTo>
                  <a:lnTo>
                    <a:pt x="220780" y="37836"/>
                  </a:lnTo>
                  <a:lnTo>
                    <a:pt x="164309" y="4444"/>
                  </a:lnTo>
                  <a:lnTo>
                    <a:pt x="129517" y="0"/>
                  </a:lnTo>
                  <a:close/>
                </a:path>
              </a:pathLst>
            </a:custGeom>
            <a:solidFill>
              <a:srgbClr val="FFFFFF"/>
            </a:solidFill>
          </p:spPr>
          <p:txBody>
            <a:bodyPr wrap="square" lIns="0" tIns="0" rIns="0" bIns="0" rtlCol="0"/>
            <a:lstStyle/>
            <a:p>
              <a:endParaRPr/>
            </a:p>
          </p:txBody>
        </p:sp>
        <p:sp>
          <p:nvSpPr>
            <p:cNvPr id="74" name="object 74"/>
            <p:cNvSpPr/>
            <p:nvPr/>
          </p:nvSpPr>
          <p:spPr>
            <a:xfrm>
              <a:off x="5420564" y="5466576"/>
              <a:ext cx="259079" cy="257810"/>
            </a:xfrm>
            <a:custGeom>
              <a:avLst/>
              <a:gdLst/>
              <a:ahLst/>
              <a:cxnLst/>
              <a:rect l="l" t="t" r="r" b="b"/>
              <a:pathLst>
                <a:path w="259079" h="257810">
                  <a:moveTo>
                    <a:pt x="129517" y="0"/>
                  </a:moveTo>
                  <a:lnTo>
                    <a:pt x="194184" y="17360"/>
                  </a:lnTo>
                  <a:lnTo>
                    <a:pt x="241364" y="62775"/>
                  </a:lnTo>
                  <a:lnTo>
                    <a:pt x="258669" y="128648"/>
                  </a:lnTo>
                  <a:lnTo>
                    <a:pt x="253751" y="163370"/>
                  </a:lnTo>
                  <a:lnTo>
                    <a:pt x="220780" y="219916"/>
                  </a:lnTo>
                  <a:lnTo>
                    <a:pt x="164309" y="253308"/>
                  </a:lnTo>
                  <a:lnTo>
                    <a:pt x="129517" y="257752"/>
                  </a:lnTo>
                  <a:lnTo>
                    <a:pt x="94906" y="253308"/>
                  </a:lnTo>
                  <a:lnTo>
                    <a:pt x="37889" y="219916"/>
                  </a:lnTo>
                  <a:lnTo>
                    <a:pt x="4918" y="163370"/>
                  </a:lnTo>
                  <a:lnTo>
                    <a:pt x="0" y="128648"/>
                  </a:lnTo>
                  <a:lnTo>
                    <a:pt x="4918" y="94382"/>
                  </a:lnTo>
                  <a:lnTo>
                    <a:pt x="37889" y="37836"/>
                  </a:lnTo>
                  <a:lnTo>
                    <a:pt x="94906" y="4444"/>
                  </a:lnTo>
                  <a:lnTo>
                    <a:pt x="129517" y="0"/>
                  </a:lnTo>
                  <a:close/>
                </a:path>
              </a:pathLst>
            </a:custGeom>
            <a:ln w="3175">
              <a:solidFill>
                <a:srgbClr val="FFFFFF"/>
              </a:solidFill>
            </a:ln>
          </p:spPr>
          <p:txBody>
            <a:bodyPr wrap="square" lIns="0" tIns="0" rIns="0" bIns="0" rtlCol="0"/>
            <a:lstStyle/>
            <a:p>
              <a:endParaRPr/>
            </a:p>
          </p:txBody>
        </p:sp>
        <p:pic>
          <p:nvPicPr>
            <p:cNvPr id="75" name="object 75"/>
            <p:cNvPicPr/>
            <p:nvPr/>
          </p:nvPicPr>
          <p:blipFill>
            <a:blip r:embed="rId30" cstate="print"/>
            <a:stretch>
              <a:fillRect/>
            </a:stretch>
          </p:blipFill>
          <p:spPr>
            <a:xfrm>
              <a:off x="5410182" y="5456121"/>
              <a:ext cx="266682" cy="265765"/>
            </a:xfrm>
            <a:prstGeom prst="rect">
              <a:avLst/>
            </a:prstGeom>
          </p:spPr>
        </p:pic>
      </p:grpSp>
      <p:grpSp>
        <p:nvGrpSpPr>
          <p:cNvPr id="76" name="object 76"/>
          <p:cNvGrpSpPr/>
          <p:nvPr/>
        </p:nvGrpSpPr>
        <p:grpSpPr>
          <a:xfrm>
            <a:off x="5939909" y="5456121"/>
            <a:ext cx="271780" cy="269875"/>
            <a:chOff x="5939909" y="5456121"/>
            <a:chExt cx="271780" cy="269875"/>
          </a:xfrm>
        </p:grpSpPr>
        <p:sp>
          <p:nvSpPr>
            <p:cNvPr id="77" name="object 77"/>
            <p:cNvSpPr/>
            <p:nvPr/>
          </p:nvSpPr>
          <p:spPr>
            <a:xfrm>
              <a:off x="5950291" y="5466576"/>
              <a:ext cx="260350" cy="257810"/>
            </a:xfrm>
            <a:custGeom>
              <a:avLst/>
              <a:gdLst/>
              <a:ahLst/>
              <a:cxnLst/>
              <a:rect l="l" t="t" r="r" b="b"/>
              <a:pathLst>
                <a:path w="260350" h="257810">
                  <a:moveTo>
                    <a:pt x="130427" y="0"/>
                  </a:moveTo>
                  <a:lnTo>
                    <a:pt x="64667" y="17360"/>
                  </a:lnTo>
                  <a:lnTo>
                    <a:pt x="17305" y="62775"/>
                  </a:lnTo>
                  <a:lnTo>
                    <a:pt x="0" y="128648"/>
                  </a:lnTo>
                  <a:lnTo>
                    <a:pt x="4554" y="163370"/>
                  </a:lnTo>
                  <a:lnTo>
                    <a:pt x="37889" y="219916"/>
                  </a:lnTo>
                  <a:lnTo>
                    <a:pt x="96181" y="253308"/>
                  </a:lnTo>
                  <a:lnTo>
                    <a:pt x="130427" y="257752"/>
                  </a:lnTo>
                  <a:lnTo>
                    <a:pt x="165220" y="253308"/>
                  </a:lnTo>
                  <a:lnTo>
                    <a:pt x="222237" y="219916"/>
                  </a:lnTo>
                  <a:lnTo>
                    <a:pt x="255026" y="163370"/>
                  </a:lnTo>
                  <a:lnTo>
                    <a:pt x="259944" y="128648"/>
                  </a:lnTo>
                  <a:lnTo>
                    <a:pt x="255026" y="94382"/>
                  </a:lnTo>
                  <a:lnTo>
                    <a:pt x="222237" y="37836"/>
                  </a:lnTo>
                  <a:lnTo>
                    <a:pt x="165220" y="4444"/>
                  </a:lnTo>
                  <a:lnTo>
                    <a:pt x="130427" y="0"/>
                  </a:lnTo>
                  <a:close/>
                </a:path>
              </a:pathLst>
            </a:custGeom>
            <a:solidFill>
              <a:srgbClr val="FFFFFF"/>
            </a:solidFill>
          </p:spPr>
          <p:txBody>
            <a:bodyPr wrap="square" lIns="0" tIns="0" rIns="0" bIns="0" rtlCol="0"/>
            <a:lstStyle/>
            <a:p>
              <a:endParaRPr/>
            </a:p>
          </p:txBody>
        </p:sp>
        <p:sp>
          <p:nvSpPr>
            <p:cNvPr id="78" name="object 78"/>
            <p:cNvSpPr/>
            <p:nvPr/>
          </p:nvSpPr>
          <p:spPr>
            <a:xfrm>
              <a:off x="5950291" y="5466576"/>
              <a:ext cx="260350" cy="257810"/>
            </a:xfrm>
            <a:custGeom>
              <a:avLst/>
              <a:gdLst/>
              <a:ahLst/>
              <a:cxnLst/>
              <a:rect l="l" t="t" r="r" b="b"/>
              <a:pathLst>
                <a:path w="260350" h="257810">
                  <a:moveTo>
                    <a:pt x="130427" y="0"/>
                  </a:moveTo>
                  <a:lnTo>
                    <a:pt x="195459" y="17360"/>
                  </a:lnTo>
                  <a:lnTo>
                    <a:pt x="242639" y="62775"/>
                  </a:lnTo>
                  <a:lnTo>
                    <a:pt x="259944" y="128648"/>
                  </a:lnTo>
                  <a:lnTo>
                    <a:pt x="255026" y="163370"/>
                  </a:lnTo>
                  <a:lnTo>
                    <a:pt x="222237" y="219916"/>
                  </a:lnTo>
                  <a:lnTo>
                    <a:pt x="165220" y="253308"/>
                  </a:lnTo>
                  <a:lnTo>
                    <a:pt x="130427" y="257752"/>
                  </a:lnTo>
                  <a:lnTo>
                    <a:pt x="96181" y="253308"/>
                  </a:lnTo>
                  <a:lnTo>
                    <a:pt x="37889" y="219916"/>
                  </a:lnTo>
                  <a:lnTo>
                    <a:pt x="4554" y="163370"/>
                  </a:lnTo>
                  <a:lnTo>
                    <a:pt x="0" y="128648"/>
                  </a:lnTo>
                  <a:lnTo>
                    <a:pt x="4554" y="94382"/>
                  </a:lnTo>
                  <a:lnTo>
                    <a:pt x="37889" y="37836"/>
                  </a:lnTo>
                  <a:lnTo>
                    <a:pt x="96181" y="4444"/>
                  </a:lnTo>
                  <a:lnTo>
                    <a:pt x="130427" y="0"/>
                  </a:lnTo>
                  <a:close/>
                </a:path>
              </a:pathLst>
            </a:custGeom>
            <a:ln w="3175">
              <a:solidFill>
                <a:srgbClr val="FFFFFF"/>
              </a:solidFill>
            </a:ln>
          </p:spPr>
          <p:txBody>
            <a:bodyPr wrap="square" lIns="0" tIns="0" rIns="0" bIns="0" rtlCol="0"/>
            <a:lstStyle/>
            <a:p>
              <a:endParaRPr/>
            </a:p>
          </p:txBody>
        </p:sp>
        <p:pic>
          <p:nvPicPr>
            <p:cNvPr id="79" name="object 79"/>
            <p:cNvPicPr/>
            <p:nvPr/>
          </p:nvPicPr>
          <p:blipFill>
            <a:blip r:embed="rId31" cstate="print"/>
            <a:stretch>
              <a:fillRect/>
            </a:stretch>
          </p:blipFill>
          <p:spPr>
            <a:xfrm>
              <a:off x="5939909" y="5456121"/>
              <a:ext cx="267957" cy="265765"/>
            </a:xfrm>
            <a:prstGeom prst="rect">
              <a:avLst/>
            </a:prstGeom>
          </p:spPr>
        </p:pic>
      </p:grpSp>
      <p:grpSp>
        <p:nvGrpSpPr>
          <p:cNvPr id="80" name="object 80"/>
          <p:cNvGrpSpPr/>
          <p:nvPr/>
        </p:nvGrpSpPr>
        <p:grpSpPr>
          <a:xfrm>
            <a:off x="6470911" y="5456121"/>
            <a:ext cx="271780" cy="269875"/>
            <a:chOff x="6470911" y="5456121"/>
            <a:chExt cx="271780" cy="269875"/>
          </a:xfrm>
        </p:grpSpPr>
        <p:sp>
          <p:nvSpPr>
            <p:cNvPr id="81" name="object 81"/>
            <p:cNvSpPr/>
            <p:nvPr/>
          </p:nvSpPr>
          <p:spPr>
            <a:xfrm>
              <a:off x="6481293" y="5466576"/>
              <a:ext cx="260350" cy="257810"/>
            </a:xfrm>
            <a:custGeom>
              <a:avLst/>
              <a:gdLst/>
              <a:ahLst/>
              <a:cxnLst/>
              <a:rect l="l" t="t" r="r" b="b"/>
              <a:pathLst>
                <a:path w="260350" h="257810">
                  <a:moveTo>
                    <a:pt x="129152" y="0"/>
                  </a:moveTo>
                  <a:lnTo>
                    <a:pt x="64667" y="17360"/>
                  </a:lnTo>
                  <a:lnTo>
                    <a:pt x="16941" y="62775"/>
                  </a:lnTo>
                  <a:lnTo>
                    <a:pt x="0" y="128648"/>
                  </a:lnTo>
                  <a:lnTo>
                    <a:pt x="4554" y="163370"/>
                  </a:lnTo>
                  <a:lnTo>
                    <a:pt x="37525" y="219916"/>
                  </a:lnTo>
                  <a:lnTo>
                    <a:pt x="94541" y="253308"/>
                  </a:lnTo>
                  <a:lnTo>
                    <a:pt x="129152" y="257752"/>
                  </a:lnTo>
                  <a:lnTo>
                    <a:pt x="163945" y="253308"/>
                  </a:lnTo>
                  <a:lnTo>
                    <a:pt x="222237" y="219916"/>
                  </a:lnTo>
                  <a:lnTo>
                    <a:pt x="255208" y="163370"/>
                  </a:lnTo>
                  <a:lnTo>
                    <a:pt x="260127" y="128648"/>
                  </a:lnTo>
                  <a:lnTo>
                    <a:pt x="255208" y="94382"/>
                  </a:lnTo>
                  <a:lnTo>
                    <a:pt x="222237" y="37836"/>
                  </a:lnTo>
                  <a:lnTo>
                    <a:pt x="163945" y="4444"/>
                  </a:lnTo>
                  <a:lnTo>
                    <a:pt x="129152" y="0"/>
                  </a:lnTo>
                  <a:close/>
                </a:path>
              </a:pathLst>
            </a:custGeom>
            <a:solidFill>
              <a:srgbClr val="FFFFFF"/>
            </a:solidFill>
          </p:spPr>
          <p:txBody>
            <a:bodyPr wrap="square" lIns="0" tIns="0" rIns="0" bIns="0" rtlCol="0"/>
            <a:lstStyle/>
            <a:p>
              <a:endParaRPr/>
            </a:p>
          </p:txBody>
        </p:sp>
        <p:sp>
          <p:nvSpPr>
            <p:cNvPr id="82" name="object 82"/>
            <p:cNvSpPr/>
            <p:nvPr/>
          </p:nvSpPr>
          <p:spPr>
            <a:xfrm>
              <a:off x="6481293" y="5466576"/>
              <a:ext cx="260350" cy="257810"/>
            </a:xfrm>
            <a:custGeom>
              <a:avLst/>
              <a:gdLst/>
              <a:ahLst/>
              <a:cxnLst/>
              <a:rect l="l" t="t" r="r" b="b"/>
              <a:pathLst>
                <a:path w="260350" h="257810">
                  <a:moveTo>
                    <a:pt x="129152" y="0"/>
                  </a:moveTo>
                  <a:lnTo>
                    <a:pt x="195095" y="17360"/>
                  </a:lnTo>
                  <a:lnTo>
                    <a:pt x="242639" y="62775"/>
                  </a:lnTo>
                  <a:lnTo>
                    <a:pt x="260127" y="128648"/>
                  </a:lnTo>
                  <a:lnTo>
                    <a:pt x="255208" y="163370"/>
                  </a:lnTo>
                  <a:lnTo>
                    <a:pt x="222237" y="219916"/>
                  </a:lnTo>
                  <a:lnTo>
                    <a:pt x="163945" y="253308"/>
                  </a:lnTo>
                  <a:lnTo>
                    <a:pt x="129152" y="257752"/>
                  </a:lnTo>
                  <a:lnTo>
                    <a:pt x="94541" y="253308"/>
                  </a:lnTo>
                  <a:lnTo>
                    <a:pt x="37525" y="219916"/>
                  </a:lnTo>
                  <a:lnTo>
                    <a:pt x="4554" y="163370"/>
                  </a:lnTo>
                  <a:lnTo>
                    <a:pt x="0" y="128648"/>
                  </a:lnTo>
                  <a:lnTo>
                    <a:pt x="4554" y="94382"/>
                  </a:lnTo>
                  <a:lnTo>
                    <a:pt x="37525" y="37836"/>
                  </a:lnTo>
                  <a:lnTo>
                    <a:pt x="94541" y="4444"/>
                  </a:lnTo>
                  <a:lnTo>
                    <a:pt x="129152" y="0"/>
                  </a:lnTo>
                  <a:close/>
                </a:path>
              </a:pathLst>
            </a:custGeom>
            <a:ln w="3175">
              <a:solidFill>
                <a:srgbClr val="FFFFFF"/>
              </a:solidFill>
            </a:ln>
          </p:spPr>
          <p:txBody>
            <a:bodyPr wrap="square" lIns="0" tIns="0" rIns="0" bIns="0" rtlCol="0"/>
            <a:lstStyle/>
            <a:p>
              <a:endParaRPr/>
            </a:p>
          </p:txBody>
        </p:sp>
        <p:pic>
          <p:nvPicPr>
            <p:cNvPr id="83" name="object 83"/>
            <p:cNvPicPr/>
            <p:nvPr/>
          </p:nvPicPr>
          <p:blipFill>
            <a:blip r:embed="rId32" cstate="print"/>
            <a:stretch>
              <a:fillRect/>
            </a:stretch>
          </p:blipFill>
          <p:spPr>
            <a:xfrm>
              <a:off x="6470911" y="5456121"/>
              <a:ext cx="267957" cy="265765"/>
            </a:xfrm>
            <a:prstGeom prst="rect">
              <a:avLst/>
            </a:prstGeom>
          </p:spPr>
        </p:pic>
      </p:grpSp>
      <p:grpSp>
        <p:nvGrpSpPr>
          <p:cNvPr id="84" name="object 84"/>
          <p:cNvGrpSpPr/>
          <p:nvPr/>
        </p:nvGrpSpPr>
        <p:grpSpPr>
          <a:xfrm>
            <a:off x="7001548" y="5456121"/>
            <a:ext cx="270510" cy="269875"/>
            <a:chOff x="7001548" y="5456121"/>
            <a:chExt cx="270510" cy="269875"/>
          </a:xfrm>
        </p:grpSpPr>
        <p:sp>
          <p:nvSpPr>
            <p:cNvPr id="85" name="object 85"/>
            <p:cNvSpPr/>
            <p:nvPr/>
          </p:nvSpPr>
          <p:spPr>
            <a:xfrm>
              <a:off x="7011930" y="5466576"/>
              <a:ext cx="259079" cy="257810"/>
            </a:xfrm>
            <a:custGeom>
              <a:avLst/>
              <a:gdLst/>
              <a:ahLst/>
              <a:cxnLst/>
              <a:rect l="l" t="t" r="r" b="b"/>
              <a:pathLst>
                <a:path w="259079" h="257810">
                  <a:moveTo>
                    <a:pt x="129517" y="0"/>
                  </a:moveTo>
                  <a:lnTo>
                    <a:pt x="64667" y="17360"/>
                  </a:lnTo>
                  <a:lnTo>
                    <a:pt x="17487" y="62775"/>
                  </a:lnTo>
                  <a:lnTo>
                    <a:pt x="0" y="128648"/>
                  </a:lnTo>
                  <a:lnTo>
                    <a:pt x="4918" y="163370"/>
                  </a:lnTo>
                  <a:lnTo>
                    <a:pt x="37889" y="219916"/>
                  </a:lnTo>
                  <a:lnTo>
                    <a:pt x="94906" y="253308"/>
                  </a:lnTo>
                  <a:lnTo>
                    <a:pt x="129517" y="257752"/>
                  </a:lnTo>
                  <a:lnTo>
                    <a:pt x="163945" y="253308"/>
                  </a:lnTo>
                  <a:lnTo>
                    <a:pt x="220780" y="219916"/>
                  </a:lnTo>
                  <a:lnTo>
                    <a:pt x="253751" y="163370"/>
                  </a:lnTo>
                  <a:lnTo>
                    <a:pt x="258669" y="128648"/>
                  </a:lnTo>
                  <a:lnTo>
                    <a:pt x="253751" y="94382"/>
                  </a:lnTo>
                  <a:lnTo>
                    <a:pt x="220780" y="37836"/>
                  </a:lnTo>
                  <a:lnTo>
                    <a:pt x="163945" y="4444"/>
                  </a:lnTo>
                  <a:lnTo>
                    <a:pt x="129517" y="0"/>
                  </a:lnTo>
                  <a:close/>
                </a:path>
              </a:pathLst>
            </a:custGeom>
            <a:solidFill>
              <a:srgbClr val="FFFFFF"/>
            </a:solidFill>
          </p:spPr>
          <p:txBody>
            <a:bodyPr wrap="square" lIns="0" tIns="0" rIns="0" bIns="0" rtlCol="0"/>
            <a:lstStyle/>
            <a:p>
              <a:endParaRPr/>
            </a:p>
          </p:txBody>
        </p:sp>
        <p:sp>
          <p:nvSpPr>
            <p:cNvPr id="86" name="object 86"/>
            <p:cNvSpPr/>
            <p:nvPr/>
          </p:nvSpPr>
          <p:spPr>
            <a:xfrm>
              <a:off x="7011930" y="5466576"/>
              <a:ext cx="259079" cy="257810"/>
            </a:xfrm>
            <a:custGeom>
              <a:avLst/>
              <a:gdLst/>
              <a:ahLst/>
              <a:cxnLst/>
              <a:rect l="l" t="t" r="r" b="b"/>
              <a:pathLst>
                <a:path w="259079" h="257810">
                  <a:moveTo>
                    <a:pt x="129517" y="0"/>
                  </a:moveTo>
                  <a:lnTo>
                    <a:pt x="195459" y="17360"/>
                  </a:lnTo>
                  <a:lnTo>
                    <a:pt x="241364" y="62775"/>
                  </a:lnTo>
                  <a:lnTo>
                    <a:pt x="258669" y="128648"/>
                  </a:lnTo>
                  <a:lnTo>
                    <a:pt x="253751" y="163370"/>
                  </a:lnTo>
                  <a:lnTo>
                    <a:pt x="220780" y="219916"/>
                  </a:lnTo>
                  <a:lnTo>
                    <a:pt x="163945" y="253308"/>
                  </a:lnTo>
                  <a:lnTo>
                    <a:pt x="129517" y="257752"/>
                  </a:lnTo>
                  <a:lnTo>
                    <a:pt x="94906" y="253308"/>
                  </a:lnTo>
                  <a:lnTo>
                    <a:pt x="37889" y="219916"/>
                  </a:lnTo>
                  <a:lnTo>
                    <a:pt x="4918" y="163370"/>
                  </a:lnTo>
                  <a:lnTo>
                    <a:pt x="0" y="128648"/>
                  </a:lnTo>
                  <a:lnTo>
                    <a:pt x="4918" y="94382"/>
                  </a:lnTo>
                  <a:lnTo>
                    <a:pt x="37889" y="37836"/>
                  </a:lnTo>
                  <a:lnTo>
                    <a:pt x="94906" y="4444"/>
                  </a:lnTo>
                  <a:lnTo>
                    <a:pt x="129517" y="0"/>
                  </a:lnTo>
                  <a:close/>
                </a:path>
              </a:pathLst>
            </a:custGeom>
            <a:ln w="3175">
              <a:solidFill>
                <a:srgbClr val="FFFFFF"/>
              </a:solidFill>
            </a:ln>
          </p:spPr>
          <p:txBody>
            <a:bodyPr wrap="square" lIns="0" tIns="0" rIns="0" bIns="0" rtlCol="0"/>
            <a:lstStyle/>
            <a:p>
              <a:endParaRPr/>
            </a:p>
          </p:txBody>
        </p:sp>
        <p:pic>
          <p:nvPicPr>
            <p:cNvPr id="87" name="object 87"/>
            <p:cNvPicPr/>
            <p:nvPr/>
          </p:nvPicPr>
          <p:blipFill>
            <a:blip r:embed="rId33" cstate="print"/>
            <a:stretch>
              <a:fillRect/>
            </a:stretch>
          </p:blipFill>
          <p:spPr>
            <a:xfrm>
              <a:off x="7001548" y="5456121"/>
              <a:ext cx="266682" cy="265765"/>
            </a:xfrm>
            <a:prstGeom prst="rect">
              <a:avLst/>
            </a:prstGeom>
          </p:spPr>
        </p:pic>
      </p:grpSp>
      <p:grpSp>
        <p:nvGrpSpPr>
          <p:cNvPr id="88" name="object 88"/>
          <p:cNvGrpSpPr/>
          <p:nvPr/>
        </p:nvGrpSpPr>
        <p:grpSpPr>
          <a:xfrm>
            <a:off x="4348489" y="4762562"/>
            <a:ext cx="270510" cy="269875"/>
            <a:chOff x="4348489" y="4762562"/>
            <a:chExt cx="270510" cy="269875"/>
          </a:xfrm>
        </p:grpSpPr>
        <p:sp>
          <p:nvSpPr>
            <p:cNvPr id="89" name="object 89"/>
            <p:cNvSpPr/>
            <p:nvPr/>
          </p:nvSpPr>
          <p:spPr>
            <a:xfrm>
              <a:off x="4358944" y="4773017"/>
              <a:ext cx="258445" cy="257810"/>
            </a:xfrm>
            <a:custGeom>
              <a:avLst/>
              <a:gdLst/>
              <a:ahLst/>
              <a:cxnLst/>
              <a:rect l="l" t="t" r="r" b="b"/>
              <a:pathLst>
                <a:path w="258445" h="257810">
                  <a:moveTo>
                    <a:pt x="129098" y="0"/>
                  </a:moveTo>
                  <a:lnTo>
                    <a:pt x="64539" y="17360"/>
                  </a:lnTo>
                  <a:lnTo>
                    <a:pt x="17360" y="64542"/>
                  </a:lnTo>
                  <a:lnTo>
                    <a:pt x="0" y="128648"/>
                  </a:lnTo>
                  <a:lnTo>
                    <a:pt x="4444" y="163370"/>
                  </a:lnTo>
                  <a:lnTo>
                    <a:pt x="37835" y="219916"/>
                  </a:lnTo>
                  <a:lnTo>
                    <a:pt x="94378" y="252852"/>
                  </a:lnTo>
                  <a:lnTo>
                    <a:pt x="129098" y="257752"/>
                  </a:lnTo>
                  <a:lnTo>
                    <a:pt x="163818" y="252852"/>
                  </a:lnTo>
                  <a:lnTo>
                    <a:pt x="220342" y="219916"/>
                  </a:lnTo>
                  <a:lnTo>
                    <a:pt x="253733" y="163370"/>
                  </a:lnTo>
                  <a:lnTo>
                    <a:pt x="258177" y="128648"/>
                  </a:lnTo>
                  <a:lnTo>
                    <a:pt x="253733" y="94364"/>
                  </a:lnTo>
                  <a:lnTo>
                    <a:pt x="220342" y="37399"/>
                  </a:lnTo>
                  <a:lnTo>
                    <a:pt x="163818" y="4444"/>
                  </a:lnTo>
                  <a:lnTo>
                    <a:pt x="129098" y="0"/>
                  </a:lnTo>
                  <a:close/>
                </a:path>
              </a:pathLst>
            </a:custGeom>
            <a:solidFill>
              <a:srgbClr val="FFFFFF"/>
            </a:solidFill>
          </p:spPr>
          <p:txBody>
            <a:bodyPr wrap="square" lIns="0" tIns="0" rIns="0" bIns="0" rtlCol="0"/>
            <a:lstStyle/>
            <a:p>
              <a:endParaRPr/>
            </a:p>
          </p:txBody>
        </p:sp>
        <p:sp>
          <p:nvSpPr>
            <p:cNvPr id="90" name="object 90"/>
            <p:cNvSpPr/>
            <p:nvPr/>
          </p:nvSpPr>
          <p:spPr>
            <a:xfrm>
              <a:off x="4358944" y="4773017"/>
              <a:ext cx="258445" cy="257810"/>
            </a:xfrm>
            <a:custGeom>
              <a:avLst/>
              <a:gdLst/>
              <a:ahLst/>
              <a:cxnLst/>
              <a:rect l="l" t="t" r="r" b="b"/>
              <a:pathLst>
                <a:path w="258445" h="257810">
                  <a:moveTo>
                    <a:pt x="129098" y="0"/>
                  </a:moveTo>
                  <a:lnTo>
                    <a:pt x="195423" y="17360"/>
                  </a:lnTo>
                  <a:lnTo>
                    <a:pt x="240817" y="64542"/>
                  </a:lnTo>
                  <a:lnTo>
                    <a:pt x="258177" y="128648"/>
                  </a:lnTo>
                  <a:lnTo>
                    <a:pt x="253733" y="163370"/>
                  </a:lnTo>
                  <a:lnTo>
                    <a:pt x="220342" y="219916"/>
                  </a:lnTo>
                  <a:lnTo>
                    <a:pt x="163818" y="252852"/>
                  </a:lnTo>
                  <a:lnTo>
                    <a:pt x="129098" y="257752"/>
                  </a:lnTo>
                  <a:lnTo>
                    <a:pt x="94378" y="252852"/>
                  </a:lnTo>
                  <a:lnTo>
                    <a:pt x="37835" y="219916"/>
                  </a:lnTo>
                  <a:lnTo>
                    <a:pt x="4444" y="163370"/>
                  </a:lnTo>
                  <a:lnTo>
                    <a:pt x="0" y="128648"/>
                  </a:lnTo>
                  <a:lnTo>
                    <a:pt x="4444" y="94364"/>
                  </a:lnTo>
                  <a:lnTo>
                    <a:pt x="37835" y="37399"/>
                  </a:lnTo>
                  <a:lnTo>
                    <a:pt x="94378" y="4444"/>
                  </a:lnTo>
                  <a:lnTo>
                    <a:pt x="129098" y="0"/>
                  </a:lnTo>
                  <a:close/>
                </a:path>
              </a:pathLst>
            </a:custGeom>
            <a:ln w="3175">
              <a:solidFill>
                <a:srgbClr val="FFFFFF"/>
              </a:solidFill>
            </a:ln>
          </p:spPr>
          <p:txBody>
            <a:bodyPr wrap="square" lIns="0" tIns="0" rIns="0" bIns="0" rtlCol="0"/>
            <a:lstStyle/>
            <a:p>
              <a:endParaRPr/>
            </a:p>
          </p:txBody>
        </p:sp>
        <p:pic>
          <p:nvPicPr>
            <p:cNvPr id="91" name="object 91"/>
            <p:cNvPicPr/>
            <p:nvPr/>
          </p:nvPicPr>
          <p:blipFill>
            <a:blip r:embed="rId34" cstate="print"/>
            <a:stretch>
              <a:fillRect/>
            </a:stretch>
          </p:blipFill>
          <p:spPr>
            <a:xfrm>
              <a:off x="4348489" y="4762562"/>
              <a:ext cx="266190" cy="265747"/>
            </a:xfrm>
            <a:prstGeom prst="rect">
              <a:avLst/>
            </a:prstGeom>
          </p:spPr>
        </p:pic>
      </p:grpSp>
      <p:grpSp>
        <p:nvGrpSpPr>
          <p:cNvPr id="92" name="object 92"/>
          <p:cNvGrpSpPr/>
          <p:nvPr/>
        </p:nvGrpSpPr>
        <p:grpSpPr>
          <a:xfrm>
            <a:off x="5410182" y="4762562"/>
            <a:ext cx="270510" cy="269875"/>
            <a:chOff x="5410182" y="4762562"/>
            <a:chExt cx="270510" cy="269875"/>
          </a:xfrm>
        </p:grpSpPr>
        <p:sp>
          <p:nvSpPr>
            <p:cNvPr id="93" name="object 93"/>
            <p:cNvSpPr/>
            <p:nvPr/>
          </p:nvSpPr>
          <p:spPr>
            <a:xfrm>
              <a:off x="5420564" y="4773017"/>
              <a:ext cx="259079" cy="257810"/>
            </a:xfrm>
            <a:custGeom>
              <a:avLst/>
              <a:gdLst/>
              <a:ahLst/>
              <a:cxnLst/>
              <a:rect l="l" t="t" r="r" b="b"/>
              <a:pathLst>
                <a:path w="259079" h="257810">
                  <a:moveTo>
                    <a:pt x="129517" y="0"/>
                  </a:moveTo>
                  <a:lnTo>
                    <a:pt x="63210" y="17360"/>
                  </a:lnTo>
                  <a:lnTo>
                    <a:pt x="17487" y="64542"/>
                  </a:lnTo>
                  <a:lnTo>
                    <a:pt x="0" y="128648"/>
                  </a:lnTo>
                  <a:lnTo>
                    <a:pt x="4918" y="163370"/>
                  </a:lnTo>
                  <a:lnTo>
                    <a:pt x="37889" y="219916"/>
                  </a:lnTo>
                  <a:lnTo>
                    <a:pt x="94906" y="252852"/>
                  </a:lnTo>
                  <a:lnTo>
                    <a:pt x="129517" y="257752"/>
                  </a:lnTo>
                  <a:lnTo>
                    <a:pt x="164309" y="252852"/>
                  </a:lnTo>
                  <a:lnTo>
                    <a:pt x="220780" y="219916"/>
                  </a:lnTo>
                  <a:lnTo>
                    <a:pt x="253751" y="163370"/>
                  </a:lnTo>
                  <a:lnTo>
                    <a:pt x="258669" y="128648"/>
                  </a:lnTo>
                  <a:lnTo>
                    <a:pt x="253751" y="94364"/>
                  </a:lnTo>
                  <a:lnTo>
                    <a:pt x="220780" y="37399"/>
                  </a:lnTo>
                  <a:lnTo>
                    <a:pt x="164309" y="4444"/>
                  </a:lnTo>
                  <a:lnTo>
                    <a:pt x="129517" y="0"/>
                  </a:lnTo>
                  <a:close/>
                </a:path>
              </a:pathLst>
            </a:custGeom>
            <a:solidFill>
              <a:srgbClr val="FFFFFF"/>
            </a:solidFill>
          </p:spPr>
          <p:txBody>
            <a:bodyPr wrap="square" lIns="0" tIns="0" rIns="0" bIns="0" rtlCol="0"/>
            <a:lstStyle/>
            <a:p>
              <a:endParaRPr/>
            </a:p>
          </p:txBody>
        </p:sp>
        <p:sp>
          <p:nvSpPr>
            <p:cNvPr id="94" name="object 94"/>
            <p:cNvSpPr/>
            <p:nvPr/>
          </p:nvSpPr>
          <p:spPr>
            <a:xfrm>
              <a:off x="5420564" y="4773017"/>
              <a:ext cx="259079" cy="257810"/>
            </a:xfrm>
            <a:custGeom>
              <a:avLst/>
              <a:gdLst/>
              <a:ahLst/>
              <a:cxnLst/>
              <a:rect l="l" t="t" r="r" b="b"/>
              <a:pathLst>
                <a:path w="259079" h="257810">
                  <a:moveTo>
                    <a:pt x="129517" y="0"/>
                  </a:moveTo>
                  <a:lnTo>
                    <a:pt x="194184" y="17360"/>
                  </a:lnTo>
                  <a:lnTo>
                    <a:pt x="241364" y="64542"/>
                  </a:lnTo>
                  <a:lnTo>
                    <a:pt x="258669" y="128648"/>
                  </a:lnTo>
                  <a:lnTo>
                    <a:pt x="253751" y="163370"/>
                  </a:lnTo>
                  <a:lnTo>
                    <a:pt x="220780" y="219916"/>
                  </a:lnTo>
                  <a:lnTo>
                    <a:pt x="164309" y="252852"/>
                  </a:lnTo>
                  <a:lnTo>
                    <a:pt x="129517" y="257752"/>
                  </a:lnTo>
                  <a:lnTo>
                    <a:pt x="94906" y="252852"/>
                  </a:lnTo>
                  <a:lnTo>
                    <a:pt x="37889" y="219916"/>
                  </a:lnTo>
                  <a:lnTo>
                    <a:pt x="4918" y="163370"/>
                  </a:lnTo>
                  <a:lnTo>
                    <a:pt x="0" y="128648"/>
                  </a:lnTo>
                  <a:lnTo>
                    <a:pt x="4918" y="94364"/>
                  </a:lnTo>
                  <a:lnTo>
                    <a:pt x="37889" y="37399"/>
                  </a:lnTo>
                  <a:lnTo>
                    <a:pt x="94906" y="4444"/>
                  </a:lnTo>
                  <a:lnTo>
                    <a:pt x="129517" y="0"/>
                  </a:lnTo>
                  <a:close/>
                </a:path>
              </a:pathLst>
            </a:custGeom>
            <a:ln w="3175">
              <a:solidFill>
                <a:srgbClr val="FFFFFF"/>
              </a:solidFill>
            </a:ln>
          </p:spPr>
          <p:txBody>
            <a:bodyPr wrap="square" lIns="0" tIns="0" rIns="0" bIns="0" rtlCol="0"/>
            <a:lstStyle/>
            <a:p>
              <a:endParaRPr/>
            </a:p>
          </p:txBody>
        </p:sp>
        <p:pic>
          <p:nvPicPr>
            <p:cNvPr id="95" name="object 95"/>
            <p:cNvPicPr/>
            <p:nvPr/>
          </p:nvPicPr>
          <p:blipFill>
            <a:blip r:embed="rId35" cstate="print"/>
            <a:stretch>
              <a:fillRect/>
            </a:stretch>
          </p:blipFill>
          <p:spPr>
            <a:xfrm>
              <a:off x="5410182" y="4762562"/>
              <a:ext cx="266682" cy="265747"/>
            </a:xfrm>
            <a:prstGeom prst="rect">
              <a:avLst/>
            </a:prstGeom>
          </p:spPr>
        </p:pic>
      </p:grpSp>
      <p:grpSp>
        <p:nvGrpSpPr>
          <p:cNvPr id="96" name="object 96"/>
          <p:cNvGrpSpPr/>
          <p:nvPr/>
        </p:nvGrpSpPr>
        <p:grpSpPr>
          <a:xfrm>
            <a:off x="5410182" y="4069057"/>
            <a:ext cx="270510" cy="269875"/>
            <a:chOff x="5410182" y="4069057"/>
            <a:chExt cx="270510" cy="269875"/>
          </a:xfrm>
        </p:grpSpPr>
        <p:sp>
          <p:nvSpPr>
            <p:cNvPr id="97" name="object 97"/>
            <p:cNvSpPr/>
            <p:nvPr/>
          </p:nvSpPr>
          <p:spPr>
            <a:xfrm>
              <a:off x="5420564" y="4079439"/>
              <a:ext cx="259079" cy="257810"/>
            </a:xfrm>
            <a:custGeom>
              <a:avLst/>
              <a:gdLst/>
              <a:ahLst/>
              <a:cxnLst/>
              <a:rect l="l" t="t" r="r" b="b"/>
              <a:pathLst>
                <a:path w="259079" h="257810">
                  <a:moveTo>
                    <a:pt x="129517" y="0"/>
                  </a:moveTo>
                  <a:lnTo>
                    <a:pt x="63210" y="16941"/>
                  </a:lnTo>
                  <a:lnTo>
                    <a:pt x="17487" y="64123"/>
                  </a:lnTo>
                  <a:lnTo>
                    <a:pt x="0" y="128612"/>
                  </a:lnTo>
                  <a:lnTo>
                    <a:pt x="4918" y="163406"/>
                  </a:lnTo>
                  <a:lnTo>
                    <a:pt x="37889" y="219916"/>
                  </a:lnTo>
                  <a:lnTo>
                    <a:pt x="94906" y="252870"/>
                  </a:lnTo>
                  <a:lnTo>
                    <a:pt x="129517" y="257752"/>
                  </a:lnTo>
                  <a:lnTo>
                    <a:pt x="164309" y="252870"/>
                  </a:lnTo>
                  <a:lnTo>
                    <a:pt x="220780" y="219916"/>
                  </a:lnTo>
                  <a:lnTo>
                    <a:pt x="253751" y="163406"/>
                  </a:lnTo>
                  <a:lnTo>
                    <a:pt x="258669" y="128612"/>
                  </a:lnTo>
                  <a:lnTo>
                    <a:pt x="253751" y="94364"/>
                  </a:lnTo>
                  <a:lnTo>
                    <a:pt x="220780" y="37344"/>
                  </a:lnTo>
                  <a:lnTo>
                    <a:pt x="164309" y="4372"/>
                  </a:lnTo>
                  <a:lnTo>
                    <a:pt x="129517" y="0"/>
                  </a:lnTo>
                  <a:close/>
                </a:path>
              </a:pathLst>
            </a:custGeom>
            <a:solidFill>
              <a:srgbClr val="FFFFFF"/>
            </a:solidFill>
          </p:spPr>
          <p:txBody>
            <a:bodyPr wrap="square" lIns="0" tIns="0" rIns="0" bIns="0" rtlCol="0"/>
            <a:lstStyle/>
            <a:p>
              <a:endParaRPr/>
            </a:p>
          </p:txBody>
        </p:sp>
        <p:sp>
          <p:nvSpPr>
            <p:cNvPr id="98" name="object 98"/>
            <p:cNvSpPr/>
            <p:nvPr/>
          </p:nvSpPr>
          <p:spPr>
            <a:xfrm>
              <a:off x="5420564" y="4079439"/>
              <a:ext cx="259079" cy="257810"/>
            </a:xfrm>
            <a:custGeom>
              <a:avLst/>
              <a:gdLst/>
              <a:ahLst/>
              <a:cxnLst/>
              <a:rect l="l" t="t" r="r" b="b"/>
              <a:pathLst>
                <a:path w="259079" h="257810">
                  <a:moveTo>
                    <a:pt x="129517" y="0"/>
                  </a:moveTo>
                  <a:lnTo>
                    <a:pt x="194184" y="16941"/>
                  </a:lnTo>
                  <a:lnTo>
                    <a:pt x="241364" y="64123"/>
                  </a:lnTo>
                  <a:lnTo>
                    <a:pt x="258669" y="128612"/>
                  </a:lnTo>
                  <a:lnTo>
                    <a:pt x="253751" y="163406"/>
                  </a:lnTo>
                  <a:lnTo>
                    <a:pt x="220780" y="219916"/>
                  </a:lnTo>
                  <a:lnTo>
                    <a:pt x="164309" y="252870"/>
                  </a:lnTo>
                  <a:lnTo>
                    <a:pt x="129517" y="257752"/>
                  </a:lnTo>
                  <a:lnTo>
                    <a:pt x="94906" y="252870"/>
                  </a:lnTo>
                  <a:lnTo>
                    <a:pt x="37889" y="219916"/>
                  </a:lnTo>
                  <a:lnTo>
                    <a:pt x="4918" y="163406"/>
                  </a:lnTo>
                  <a:lnTo>
                    <a:pt x="0" y="128612"/>
                  </a:lnTo>
                  <a:lnTo>
                    <a:pt x="4918" y="94364"/>
                  </a:lnTo>
                  <a:lnTo>
                    <a:pt x="37889" y="37344"/>
                  </a:lnTo>
                  <a:lnTo>
                    <a:pt x="94906" y="4372"/>
                  </a:lnTo>
                  <a:lnTo>
                    <a:pt x="129517" y="0"/>
                  </a:lnTo>
                  <a:close/>
                </a:path>
              </a:pathLst>
            </a:custGeom>
            <a:ln w="3175">
              <a:solidFill>
                <a:srgbClr val="FFFFFF"/>
              </a:solidFill>
            </a:ln>
          </p:spPr>
          <p:txBody>
            <a:bodyPr wrap="square" lIns="0" tIns="0" rIns="0" bIns="0" rtlCol="0"/>
            <a:lstStyle/>
            <a:p>
              <a:endParaRPr/>
            </a:p>
          </p:txBody>
        </p:sp>
        <p:pic>
          <p:nvPicPr>
            <p:cNvPr id="99" name="object 99"/>
            <p:cNvPicPr/>
            <p:nvPr/>
          </p:nvPicPr>
          <p:blipFill>
            <a:blip r:embed="rId36" cstate="print"/>
            <a:stretch>
              <a:fillRect/>
            </a:stretch>
          </p:blipFill>
          <p:spPr>
            <a:xfrm>
              <a:off x="5410182" y="4069057"/>
              <a:ext cx="266682" cy="265693"/>
            </a:xfrm>
            <a:prstGeom prst="rect">
              <a:avLst/>
            </a:prstGeom>
          </p:spPr>
        </p:pic>
      </p:grpSp>
      <p:grpSp>
        <p:nvGrpSpPr>
          <p:cNvPr id="100" name="object 100"/>
          <p:cNvGrpSpPr/>
          <p:nvPr/>
        </p:nvGrpSpPr>
        <p:grpSpPr>
          <a:xfrm>
            <a:off x="6470911" y="4762562"/>
            <a:ext cx="271780" cy="269875"/>
            <a:chOff x="6470911" y="4762562"/>
            <a:chExt cx="271780" cy="269875"/>
          </a:xfrm>
        </p:grpSpPr>
        <p:sp>
          <p:nvSpPr>
            <p:cNvPr id="101" name="object 101"/>
            <p:cNvSpPr/>
            <p:nvPr/>
          </p:nvSpPr>
          <p:spPr>
            <a:xfrm>
              <a:off x="6481293" y="4773017"/>
              <a:ext cx="260350" cy="257810"/>
            </a:xfrm>
            <a:custGeom>
              <a:avLst/>
              <a:gdLst/>
              <a:ahLst/>
              <a:cxnLst/>
              <a:rect l="l" t="t" r="r" b="b"/>
              <a:pathLst>
                <a:path w="260350" h="257810">
                  <a:moveTo>
                    <a:pt x="129152" y="0"/>
                  </a:moveTo>
                  <a:lnTo>
                    <a:pt x="64667" y="17360"/>
                  </a:lnTo>
                  <a:lnTo>
                    <a:pt x="16941" y="64542"/>
                  </a:lnTo>
                  <a:lnTo>
                    <a:pt x="0" y="128648"/>
                  </a:lnTo>
                  <a:lnTo>
                    <a:pt x="4554" y="163370"/>
                  </a:lnTo>
                  <a:lnTo>
                    <a:pt x="37525" y="219916"/>
                  </a:lnTo>
                  <a:lnTo>
                    <a:pt x="94541" y="252852"/>
                  </a:lnTo>
                  <a:lnTo>
                    <a:pt x="129152" y="257752"/>
                  </a:lnTo>
                  <a:lnTo>
                    <a:pt x="163945" y="252852"/>
                  </a:lnTo>
                  <a:lnTo>
                    <a:pt x="222237" y="219916"/>
                  </a:lnTo>
                  <a:lnTo>
                    <a:pt x="255208" y="163370"/>
                  </a:lnTo>
                  <a:lnTo>
                    <a:pt x="260127" y="128648"/>
                  </a:lnTo>
                  <a:lnTo>
                    <a:pt x="255208" y="94364"/>
                  </a:lnTo>
                  <a:lnTo>
                    <a:pt x="222237" y="37399"/>
                  </a:lnTo>
                  <a:lnTo>
                    <a:pt x="163945" y="4444"/>
                  </a:lnTo>
                  <a:lnTo>
                    <a:pt x="129152" y="0"/>
                  </a:lnTo>
                  <a:close/>
                </a:path>
              </a:pathLst>
            </a:custGeom>
            <a:solidFill>
              <a:srgbClr val="FFFFFF"/>
            </a:solidFill>
          </p:spPr>
          <p:txBody>
            <a:bodyPr wrap="square" lIns="0" tIns="0" rIns="0" bIns="0" rtlCol="0"/>
            <a:lstStyle/>
            <a:p>
              <a:endParaRPr/>
            </a:p>
          </p:txBody>
        </p:sp>
        <p:sp>
          <p:nvSpPr>
            <p:cNvPr id="102" name="object 102"/>
            <p:cNvSpPr/>
            <p:nvPr/>
          </p:nvSpPr>
          <p:spPr>
            <a:xfrm>
              <a:off x="6481293" y="4773017"/>
              <a:ext cx="260350" cy="257810"/>
            </a:xfrm>
            <a:custGeom>
              <a:avLst/>
              <a:gdLst/>
              <a:ahLst/>
              <a:cxnLst/>
              <a:rect l="l" t="t" r="r" b="b"/>
              <a:pathLst>
                <a:path w="260350" h="257810">
                  <a:moveTo>
                    <a:pt x="129152" y="0"/>
                  </a:moveTo>
                  <a:lnTo>
                    <a:pt x="195095" y="17360"/>
                  </a:lnTo>
                  <a:lnTo>
                    <a:pt x="242639" y="64542"/>
                  </a:lnTo>
                  <a:lnTo>
                    <a:pt x="260127" y="128648"/>
                  </a:lnTo>
                  <a:lnTo>
                    <a:pt x="255208" y="163370"/>
                  </a:lnTo>
                  <a:lnTo>
                    <a:pt x="222237" y="219916"/>
                  </a:lnTo>
                  <a:lnTo>
                    <a:pt x="163945" y="252852"/>
                  </a:lnTo>
                  <a:lnTo>
                    <a:pt x="129152" y="257752"/>
                  </a:lnTo>
                  <a:lnTo>
                    <a:pt x="94541" y="252852"/>
                  </a:lnTo>
                  <a:lnTo>
                    <a:pt x="37525" y="219916"/>
                  </a:lnTo>
                  <a:lnTo>
                    <a:pt x="4554" y="163370"/>
                  </a:lnTo>
                  <a:lnTo>
                    <a:pt x="0" y="128648"/>
                  </a:lnTo>
                  <a:lnTo>
                    <a:pt x="4554" y="94364"/>
                  </a:lnTo>
                  <a:lnTo>
                    <a:pt x="37525" y="37399"/>
                  </a:lnTo>
                  <a:lnTo>
                    <a:pt x="94541" y="4444"/>
                  </a:lnTo>
                  <a:lnTo>
                    <a:pt x="129152" y="0"/>
                  </a:lnTo>
                  <a:close/>
                </a:path>
              </a:pathLst>
            </a:custGeom>
            <a:ln w="3175">
              <a:solidFill>
                <a:srgbClr val="FFFFFF"/>
              </a:solidFill>
            </a:ln>
          </p:spPr>
          <p:txBody>
            <a:bodyPr wrap="square" lIns="0" tIns="0" rIns="0" bIns="0" rtlCol="0"/>
            <a:lstStyle/>
            <a:p>
              <a:endParaRPr/>
            </a:p>
          </p:txBody>
        </p:sp>
        <p:sp>
          <p:nvSpPr>
            <p:cNvPr id="103" name="object 103"/>
            <p:cNvSpPr/>
            <p:nvPr/>
          </p:nvSpPr>
          <p:spPr>
            <a:xfrm>
              <a:off x="6474917" y="4766568"/>
              <a:ext cx="260350" cy="257810"/>
            </a:xfrm>
            <a:custGeom>
              <a:avLst/>
              <a:gdLst/>
              <a:ahLst/>
              <a:cxnLst/>
              <a:rect l="l" t="t" r="r" b="b"/>
              <a:pathLst>
                <a:path w="260350" h="257810">
                  <a:moveTo>
                    <a:pt x="259944" y="128648"/>
                  </a:moveTo>
                  <a:lnTo>
                    <a:pt x="255026" y="163370"/>
                  </a:lnTo>
                </a:path>
                <a:path w="260350" h="257810">
                  <a:moveTo>
                    <a:pt x="255026" y="163370"/>
                  </a:moveTo>
                  <a:lnTo>
                    <a:pt x="242639" y="193191"/>
                  </a:lnTo>
                </a:path>
                <a:path w="260350" h="257810">
                  <a:moveTo>
                    <a:pt x="242639" y="193191"/>
                  </a:moveTo>
                  <a:lnTo>
                    <a:pt x="222055" y="219897"/>
                  </a:lnTo>
                </a:path>
                <a:path w="260350" h="257810">
                  <a:moveTo>
                    <a:pt x="222055" y="219897"/>
                  </a:moveTo>
                  <a:lnTo>
                    <a:pt x="194913" y="240373"/>
                  </a:lnTo>
                </a:path>
                <a:path w="260350" h="257810">
                  <a:moveTo>
                    <a:pt x="194913" y="240373"/>
                  </a:moveTo>
                  <a:lnTo>
                    <a:pt x="163763" y="252834"/>
                  </a:lnTo>
                </a:path>
                <a:path w="260350" h="257810">
                  <a:moveTo>
                    <a:pt x="163763" y="252834"/>
                  </a:moveTo>
                  <a:lnTo>
                    <a:pt x="129152" y="257734"/>
                  </a:lnTo>
                </a:path>
                <a:path w="260350" h="257810">
                  <a:moveTo>
                    <a:pt x="129152" y="257734"/>
                  </a:moveTo>
                  <a:lnTo>
                    <a:pt x="94359" y="252834"/>
                  </a:lnTo>
                </a:path>
                <a:path w="260350" h="257810">
                  <a:moveTo>
                    <a:pt x="94359" y="252834"/>
                  </a:moveTo>
                  <a:lnTo>
                    <a:pt x="64485" y="240373"/>
                  </a:lnTo>
                </a:path>
                <a:path w="260350" h="257810">
                  <a:moveTo>
                    <a:pt x="64485" y="240373"/>
                  </a:moveTo>
                  <a:lnTo>
                    <a:pt x="37343" y="219897"/>
                  </a:lnTo>
                </a:path>
                <a:path w="260350" h="257810">
                  <a:moveTo>
                    <a:pt x="37343" y="219897"/>
                  </a:moveTo>
                  <a:lnTo>
                    <a:pt x="16941" y="193191"/>
                  </a:lnTo>
                </a:path>
                <a:path w="260350" h="257810">
                  <a:moveTo>
                    <a:pt x="16941" y="193191"/>
                  </a:moveTo>
                  <a:lnTo>
                    <a:pt x="4371" y="163370"/>
                  </a:lnTo>
                </a:path>
                <a:path w="260350" h="257810">
                  <a:moveTo>
                    <a:pt x="4371" y="163370"/>
                  </a:moveTo>
                  <a:lnTo>
                    <a:pt x="0" y="128648"/>
                  </a:lnTo>
                </a:path>
                <a:path w="260350" h="257810">
                  <a:moveTo>
                    <a:pt x="0" y="128648"/>
                  </a:moveTo>
                  <a:lnTo>
                    <a:pt x="4371" y="94364"/>
                  </a:lnTo>
                </a:path>
                <a:path w="260350" h="257810">
                  <a:moveTo>
                    <a:pt x="4371" y="94364"/>
                  </a:moveTo>
                  <a:lnTo>
                    <a:pt x="16941" y="64542"/>
                  </a:lnTo>
                </a:path>
                <a:path w="260350" h="257810">
                  <a:moveTo>
                    <a:pt x="16941" y="64542"/>
                  </a:moveTo>
                  <a:lnTo>
                    <a:pt x="37343" y="37381"/>
                  </a:lnTo>
                </a:path>
                <a:path w="260350" h="257810">
                  <a:moveTo>
                    <a:pt x="37343" y="37381"/>
                  </a:moveTo>
                  <a:lnTo>
                    <a:pt x="64485" y="17360"/>
                  </a:lnTo>
                </a:path>
                <a:path w="260350" h="257810">
                  <a:moveTo>
                    <a:pt x="64485" y="17360"/>
                  </a:moveTo>
                  <a:lnTo>
                    <a:pt x="94359" y="4444"/>
                  </a:lnTo>
                </a:path>
                <a:path w="260350" h="257810">
                  <a:moveTo>
                    <a:pt x="94359" y="4444"/>
                  </a:moveTo>
                  <a:lnTo>
                    <a:pt x="129152" y="0"/>
                  </a:lnTo>
                </a:path>
                <a:path w="260350" h="257810">
                  <a:moveTo>
                    <a:pt x="129152" y="0"/>
                  </a:moveTo>
                  <a:lnTo>
                    <a:pt x="163763" y="4444"/>
                  </a:lnTo>
                </a:path>
                <a:path w="260350" h="257810">
                  <a:moveTo>
                    <a:pt x="163763" y="4444"/>
                  </a:moveTo>
                  <a:lnTo>
                    <a:pt x="194913" y="17360"/>
                  </a:lnTo>
                </a:path>
                <a:path w="260350" h="257810">
                  <a:moveTo>
                    <a:pt x="194913" y="17360"/>
                  </a:moveTo>
                  <a:lnTo>
                    <a:pt x="222055" y="37381"/>
                  </a:lnTo>
                </a:path>
                <a:path w="260350" h="257810">
                  <a:moveTo>
                    <a:pt x="222055" y="37381"/>
                  </a:moveTo>
                  <a:lnTo>
                    <a:pt x="242639" y="64542"/>
                  </a:lnTo>
                </a:path>
                <a:path w="260350" h="257810">
                  <a:moveTo>
                    <a:pt x="242639" y="64542"/>
                  </a:moveTo>
                  <a:lnTo>
                    <a:pt x="255026" y="94364"/>
                  </a:lnTo>
                </a:path>
                <a:path w="260350" h="257810">
                  <a:moveTo>
                    <a:pt x="255026" y="94364"/>
                  </a:moveTo>
                  <a:lnTo>
                    <a:pt x="259944" y="128648"/>
                  </a:lnTo>
                </a:path>
              </a:pathLst>
            </a:custGeom>
            <a:ln w="8012">
              <a:solidFill>
                <a:srgbClr val="000000"/>
              </a:solidFill>
            </a:ln>
          </p:spPr>
          <p:txBody>
            <a:bodyPr wrap="square" lIns="0" tIns="0" rIns="0" bIns="0" rtlCol="0"/>
            <a:lstStyle/>
            <a:p>
              <a:endParaRPr/>
            </a:p>
          </p:txBody>
        </p:sp>
        <p:sp>
          <p:nvSpPr>
            <p:cNvPr id="104" name="object 104"/>
            <p:cNvSpPr/>
            <p:nvPr/>
          </p:nvSpPr>
          <p:spPr>
            <a:xfrm>
              <a:off x="6578932" y="4846905"/>
              <a:ext cx="64769" cy="100965"/>
            </a:xfrm>
            <a:custGeom>
              <a:avLst/>
              <a:gdLst/>
              <a:ahLst/>
              <a:cxnLst/>
              <a:rect l="l" t="t" r="r" b="b"/>
              <a:pathLst>
                <a:path w="64770" h="100964">
                  <a:moveTo>
                    <a:pt x="12387" y="75236"/>
                  </a:moveTo>
                  <a:lnTo>
                    <a:pt x="1639" y="75236"/>
                  </a:lnTo>
                  <a:lnTo>
                    <a:pt x="6193" y="89482"/>
                  </a:lnTo>
                  <a:lnTo>
                    <a:pt x="15483" y="97497"/>
                  </a:lnTo>
                  <a:lnTo>
                    <a:pt x="28417" y="100612"/>
                  </a:lnTo>
                  <a:lnTo>
                    <a:pt x="36068" y="100612"/>
                  </a:lnTo>
                  <a:lnTo>
                    <a:pt x="48819" y="94382"/>
                  </a:lnTo>
                  <a:lnTo>
                    <a:pt x="51251" y="91267"/>
                  </a:lnTo>
                  <a:lnTo>
                    <a:pt x="25320" y="91267"/>
                  </a:lnTo>
                  <a:lnTo>
                    <a:pt x="20402" y="88152"/>
                  </a:lnTo>
                  <a:lnTo>
                    <a:pt x="14208" y="81466"/>
                  </a:lnTo>
                  <a:lnTo>
                    <a:pt x="12387" y="75236"/>
                  </a:lnTo>
                  <a:close/>
                </a:path>
                <a:path w="64770" h="100964">
                  <a:moveTo>
                    <a:pt x="64225" y="51645"/>
                  </a:moveTo>
                  <a:lnTo>
                    <a:pt x="52098" y="51645"/>
                  </a:lnTo>
                  <a:lnTo>
                    <a:pt x="52098" y="54760"/>
                  </a:lnTo>
                  <a:lnTo>
                    <a:pt x="50276" y="69006"/>
                  </a:lnTo>
                  <a:lnTo>
                    <a:pt x="45722" y="81466"/>
                  </a:lnTo>
                  <a:lnTo>
                    <a:pt x="39164" y="88152"/>
                  </a:lnTo>
                  <a:lnTo>
                    <a:pt x="29692" y="91267"/>
                  </a:lnTo>
                  <a:lnTo>
                    <a:pt x="51251" y="91267"/>
                  </a:lnTo>
                  <a:lnTo>
                    <a:pt x="56470" y="84581"/>
                  </a:lnTo>
                  <a:lnTo>
                    <a:pt x="63210" y="69006"/>
                  </a:lnTo>
                  <a:lnTo>
                    <a:pt x="64225" y="51645"/>
                  </a:lnTo>
                  <a:close/>
                </a:path>
                <a:path w="64770" h="100964">
                  <a:moveTo>
                    <a:pt x="29692" y="0"/>
                  </a:moveTo>
                  <a:lnTo>
                    <a:pt x="0" y="26706"/>
                  </a:lnTo>
                  <a:lnTo>
                    <a:pt x="0" y="39184"/>
                  </a:lnTo>
                  <a:lnTo>
                    <a:pt x="28417" y="65891"/>
                  </a:lnTo>
                  <a:lnTo>
                    <a:pt x="36068" y="64561"/>
                  </a:lnTo>
                  <a:lnTo>
                    <a:pt x="42625" y="61446"/>
                  </a:lnTo>
                  <a:lnTo>
                    <a:pt x="47179" y="57875"/>
                  </a:lnTo>
                  <a:lnTo>
                    <a:pt x="49639" y="54760"/>
                  </a:lnTo>
                  <a:lnTo>
                    <a:pt x="26595" y="54760"/>
                  </a:lnTo>
                  <a:lnTo>
                    <a:pt x="17305" y="48530"/>
                  </a:lnTo>
                  <a:lnTo>
                    <a:pt x="14208" y="44085"/>
                  </a:lnTo>
                  <a:lnTo>
                    <a:pt x="12387" y="39184"/>
                  </a:lnTo>
                  <a:lnTo>
                    <a:pt x="12387" y="26706"/>
                  </a:lnTo>
                  <a:lnTo>
                    <a:pt x="14208" y="21824"/>
                  </a:lnTo>
                  <a:lnTo>
                    <a:pt x="17305" y="17360"/>
                  </a:lnTo>
                  <a:lnTo>
                    <a:pt x="22223" y="12478"/>
                  </a:lnTo>
                  <a:lnTo>
                    <a:pt x="31513" y="9345"/>
                  </a:lnTo>
                  <a:lnTo>
                    <a:pt x="53373" y="9345"/>
                  </a:lnTo>
                  <a:lnTo>
                    <a:pt x="42625" y="1348"/>
                  </a:lnTo>
                  <a:lnTo>
                    <a:pt x="29692" y="0"/>
                  </a:lnTo>
                  <a:close/>
                </a:path>
                <a:path w="64770" h="100964">
                  <a:moveTo>
                    <a:pt x="53373" y="9345"/>
                  </a:moveTo>
                  <a:lnTo>
                    <a:pt x="31513" y="9345"/>
                  </a:lnTo>
                  <a:lnTo>
                    <a:pt x="40804" y="12478"/>
                  </a:lnTo>
                  <a:lnTo>
                    <a:pt x="45722" y="15593"/>
                  </a:lnTo>
                  <a:lnTo>
                    <a:pt x="48819" y="20475"/>
                  </a:lnTo>
                  <a:lnTo>
                    <a:pt x="50276" y="26706"/>
                  </a:lnTo>
                  <a:lnTo>
                    <a:pt x="50276" y="39184"/>
                  </a:lnTo>
                  <a:lnTo>
                    <a:pt x="48819" y="44085"/>
                  </a:lnTo>
                  <a:lnTo>
                    <a:pt x="45722" y="48530"/>
                  </a:lnTo>
                  <a:lnTo>
                    <a:pt x="40804" y="51645"/>
                  </a:lnTo>
                  <a:lnTo>
                    <a:pt x="31513" y="54760"/>
                  </a:lnTo>
                  <a:lnTo>
                    <a:pt x="49639" y="54760"/>
                  </a:lnTo>
                  <a:lnTo>
                    <a:pt x="52098" y="51645"/>
                  </a:lnTo>
                  <a:lnTo>
                    <a:pt x="64225" y="51645"/>
                  </a:lnTo>
                  <a:lnTo>
                    <a:pt x="64407" y="48530"/>
                  </a:lnTo>
                  <a:lnTo>
                    <a:pt x="64485" y="47200"/>
                  </a:lnTo>
                  <a:lnTo>
                    <a:pt x="63210" y="31169"/>
                  </a:lnTo>
                  <a:lnTo>
                    <a:pt x="59566" y="20475"/>
                  </a:lnTo>
                  <a:lnTo>
                    <a:pt x="53373" y="9345"/>
                  </a:lnTo>
                  <a:close/>
                </a:path>
              </a:pathLst>
            </a:custGeom>
            <a:solidFill>
              <a:srgbClr val="000000"/>
            </a:solidFill>
          </p:spPr>
          <p:txBody>
            <a:bodyPr wrap="square" lIns="0" tIns="0" rIns="0" bIns="0" rtlCol="0"/>
            <a:lstStyle/>
            <a:p>
              <a:endParaRPr/>
            </a:p>
          </p:txBody>
        </p:sp>
        <p:sp>
          <p:nvSpPr>
            <p:cNvPr id="105" name="object 105"/>
            <p:cNvSpPr/>
            <p:nvPr/>
          </p:nvSpPr>
          <p:spPr>
            <a:xfrm>
              <a:off x="6578931" y="4846905"/>
              <a:ext cx="64769" cy="100965"/>
            </a:xfrm>
            <a:custGeom>
              <a:avLst/>
              <a:gdLst/>
              <a:ahLst/>
              <a:cxnLst/>
              <a:rect l="l" t="t" r="r" b="b"/>
              <a:pathLst>
                <a:path w="64770" h="100964">
                  <a:moveTo>
                    <a:pt x="31513" y="9345"/>
                  </a:moveTo>
                  <a:lnTo>
                    <a:pt x="22223" y="12478"/>
                  </a:lnTo>
                  <a:lnTo>
                    <a:pt x="17305" y="17360"/>
                  </a:lnTo>
                  <a:lnTo>
                    <a:pt x="14208" y="21824"/>
                  </a:lnTo>
                  <a:lnTo>
                    <a:pt x="12387" y="26706"/>
                  </a:lnTo>
                  <a:lnTo>
                    <a:pt x="12387" y="39184"/>
                  </a:lnTo>
                  <a:lnTo>
                    <a:pt x="14208" y="44085"/>
                  </a:lnTo>
                  <a:lnTo>
                    <a:pt x="17305" y="48530"/>
                  </a:lnTo>
                  <a:lnTo>
                    <a:pt x="26595" y="54760"/>
                  </a:lnTo>
                  <a:lnTo>
                    <a:pt x="31513" y="54760"/>
                  </a:lnTo>
                  <a:lnTo>
                    <a:pt x="40804" y="51645"/>
                  </a:lnTo>
                  <a:lnTo>
                    <a:pt x="45722" y="48530"/>
                  </a:lnTo>
                  <a:lnTo>
                    <a:pt x="48819" y="44085"/>
                  </a:lnTo>
                  <a:lnTo>
                    <a:pt x="50276" y="39184"/>
                  </a:lnTo>
                  <a:lnTo>
                    <a:pt x="50276" y="26706"/>
                  </a:lnTo>
                  <a:lnTo>
                    <a:pt x="48819" y="20475"/>
                  </a:lnTo>
                  <a:lnTo>
                    <a:pt x="45722" y="15593"/>
                  </a:lnTo>
                  <a:lnTo>
                    <a:pt x="40804" y="12478"/>
                  </a:lnTo>
                  <a:lnTo>
                    <a:pt x="31513" y="9345"/>
                  </a:lnTo>
                  <a:close/>
                </a:path>
                <a:path w="64770" h="100964">
                  <a:moveTo>
                    <a:pt x="29692" y="0"/>
                  </a:moveTo>
                  <a:lnTo>
                    <a:pt x="63210" y="31169"/>
                  </a:lnTo>
                  <a:lnTo>
                    <a:pt x="64485" y="47200"/>
                  </a:lnTo>
                  <a:lnTo>
                    <a:pt x="63210" y="69006"/>
                  </a:lnTo>
                  <a:lnTo>
                    <a:pt x="56470" y="84581"/>
                  </a:lnTo>
                  <a:lnTo>
                    <a:pt x="48819" y="94382"/>
                  </a:lnTo>
                  <a:lnTo>
                    <a:pt x="36068" y="100612"/>
                  </a:lnTo>
                  <a:lnTo>
                    <a:pt x="28417" y="100612"/>
                  </a:lnTo>
                  <a:lnTo>
                    <a:pt x="15483" y="97497"/>
                  </a:lnTo>
                  <a:lnTo>
                    <a:pt x="6193" y="89482"/>
                  </a:lnTo>
                  <a:lnTo>
                    <a:pt x="1639" y="75236"/>
                  </a:lnTo>
                  <a:lnTo>
                    <a:pt x="12387" y="75236"/>
                  </a:lnTo>
                  <a:lnTo>
                    <a:pt x="14208" y="81466"/>
                  </a:lnTo>
                  <a:lnTo>
                    <a:pt x="20402" y="88152"/>
                  </a:lnTo>
                  <a:lnTo>
                    <a:pt x="25320" y="91267"/>
                  </a:lnTo>
                  <a:lnTo>
                    <a:pt x="29692" y="91267"/>
                  </a:lnTo>
                  <a:lnTo>
                    <a:pt x="39164" y="88152"/>
                  </a:lnTo>
                  <a:lnTo>
                    <a:pt x="45722" y="81466"/>
                  </a:lnTo>
                  <a:lnTo>
                    <a:pt x="50276" y="69006"/>
                  </a:lnTo>
                  <a:lnTo>
                    <a:pt x="52098" y="54760"/>
                  </a:lnTo>
                  <a:lnTo>
                    <a:pt x="52098" y="51645"/>
                  </a:lnTo>
                  <a:lnTo>
                    <a:pt x="47179" y="57875"/>
                  </a:lnTo>
                  <a:lnTo>
                    <a:pt x="42625" y="61446"/>
                  </a:lnTo>
                  <a:lnTo>
                    <a:pt x="36068" y="64561"/>
                  </a:lnTo>
                  <a:lnTo>
                    <a:pt x="28417" y="65891"/>
                  </a:lnTo>
                  <a:lnTo>
                    <a:pt x="20402" y="64561"/>
                  </a:lnTo>
                  <a:lnTo>
                    <a:pt x="0" y="26706"/>
                  </a:lnTo>
                  <a:lnTo>
                    <a:pt x="1639" y="20475"/>
                  </a:lnTo>
                  <a:lnTo>
                    <a:pt x="4918" y="14245"/>
                  </a:lnTo>
                  <a:lnTo>
                    <a:pt x="8015" y="9345"/>
                  </a:lnTo>
                  <a:lnTo>
                    <a:pt x="14208" y="4463"/>
                  </a:lnTo>
                  <a:lnTo>
                    <a:pt x="22223" y="1348"/>
                  </a:lnTo>
                  <a:lnTo>
                    <a:pt x="29692" y="0"/>
                  </a:lnTo>
                  <a:close/>
                </a:path>
              </a:pathLst>
            </a:custGeom>
            <a:ln w="3175">
              <a:solidFill>
                <a:srgbClr val="000000"/>
              </a:solidFill>
            </a:ln>
          </p:spPr>
          <p:txBody>
            <a:bodyPr wrap="square" lIns="0" tIns="0" rIns="0" bIns="0" rtlCol="0"/>
            <a:lstStyle/>
            <a:p>
              <a:endParaRPr/>
            </a:p>
          </p:txBody>
        </p:sp>
      </p:grpSp>
      <p:pic>
        <p:nvPicPr>
          <p:cNvPr id="106" name="object 106"/>
          <p:cNvPicPr/>
          <p:nvPr/>
        </p:nvPicPr>
        <p:blipFill>
          <a:blip r:embed="rId37" cstate="print"/>
          <a:stretch>
            <a:fillRect/>
          </a:stretch>
        </p:blipFill>
        <p:spPr>
          <a:xfrm>
            <a:off x="5511099" y="1154329"/>
            <a:ext cx="71407" cy="101468"/>
          </a:xfrm>
          <a:prstGeom prst="rect">
            <a:avLst/>
          </a:prstGeom>
        </p:spPr>
      </p:pic>
      <p:pic>
        <p:nvPicPr>
          <p:cNvPr id="107" name="object 107"/>
          <p:cNvPicPr/>
          <p:nvPr/>
        </p:nvPicPr>
        <p:blipFill>
          <a:blip r:embed="rId38" cstate="print"/>
          <a:stretch>
            <a:fillRect/>
          </a:stretch>
        </p:blipFill>
        <p:spPr>
          <a:xfrm>
            <a:off x="6046472" y="1155604"/>
            <a:ext cx="67217" cy="101833"/>
          </a:xfrm>
          <a:prstGeom prst="rect">
            <a:avLst/>
          </a:prstGeom>
        </p:spPr>
      </p:pic>
      <p:pic>
        <p:nvPicPr>
          <p:cNvPr id="108" name="object 108"/>
          <p:cNvPicPr/>
          <p:nvPr/>
        </p:nvPicPr>
        <p:blipFill>
          <a:blip r:embed="rId39" cstate="print"/>
          <a:stretch>
            <a:fillRect/>
          </a:stretch>
        </p:blipFill>
        <p:spPr>
          <a:xfrm>
            <a:off x="6575835" y="1154329"/>
            <a:ext cx="68857" cy="103108"/>
          </a:xfrm>
          <a:prstGeom prst="rect">
            <a:avLst/>
          </a:prstGeom>
        </p:spPr>
      </p:pic>
      <p:pic>
        <p:nvPicPr>
          <p:cNvPr id="109" name="object 109"/>
          <p:cNvPicPr/>
          <p:nvPr/>
        </p:nvPicPr>
        <p:blipFill>
          <a:blip r:embed="rId40" cstate="print"/>
          <a:stretch>
            <a:fillRect/>
          </a:stretch>
        </p:blipFill>
        <p:spPr>
          <a:xfrm>
            <a:off x="7108658" y="1155604"/>
            <a:ext cx="67035" cy="100193"/>
          </a:xfrm>
          <a:prstGeom prst="rect">
            <a:avLst/>
          </a:prstGeom>
        </p:spPr>
      </p:pic>
      <p:pic>
        <p:nvPicPr>
          <p:cNvPr id="110" name="object 110"/>
          <p:cNvPicPr/>
          <p:nvPr/>
        </p:nvPicPr>
        <p:blipFill>
          <a:blip r:embed="rId41" cstate="print"/>
          <a:stretch>
            <a:fillRect/>
          </a:stretch>
        </p:blipFill>
        <p:spPr>
          <a:xfrm>
            <a:off x="3393493" y="5776466"/>
            <a:ext cx="67095" cy="103163"/>
          </a:xfrm>
          <a:prstGeom prst="rect">
            <a:avLst/>
          </a:prstGeom>
        </p:spPr>
      </p:pic>
      <p:grpSp>
        <p:nvGrpSpPr>
          <p:cNvPr id="111" name="object 111"/>
          <p:cNvGrpSpPr/>
          <p:nvPr/>
        </p:nvGrpSpPr>
        <p:grpSpPr>
          <a:xfrm>
            <a:off x="3933887" y="5776466"/>
            <a:ext cx="38735" cy="102235"/>
            <a:chOff x="3933887" y="5776466"/>
            <a:chExt cx="38735" cy="102235"/>
          </a:xfrm>
        </p:grpSpPr>
        <p:sp>
          <p:nvSpPr>
            <p:cNvPr id="112" name="object 112"/>
            <p:cNvSpPr/>
            <p:nvPr/>
          </p:nvSpPr>
          <p:spPr>
            <a:xfrm>
              <a:off x="3935162" y="5777741"/>
              <a:ext cx="36195" cy="99695"/>
            </a:xfrm>
            <a:custGeom>
              <a:avLst/>
              <a:gdLst/>
              <a:ahLst/>
              <a:cxnLst/>
              <a:rect l="l" t="t" r="r" b="b"/>
              <a:pathLst>
                <a:path w="36195" h="99695">
                  <a:moveTo>
                    <a:pt x="36068" y="0"/>
                  </a:moveTo>
                  <a:lnTo>
                    <a:pt x="28052" y="0"/>
                  </a:lnTo>
                  <a:lnTo>
                    <a:pt x="17360" y="12915"/>
                  </a:lnTo>
                  <a:lnTo>
                    <a:pt x="0" y="25376"/>
                  </a:lnTo>
                  <a:lnTo>
                    <a:pt x="0" y="36506"/>
                  </a:lnTo>
                  <a:lnTo>
                    <a:pt x="3133" y="34721"/>
                  </a:lnTo>
                  <a:lnTo>
                    <a:pt x="7577" y="32954"/>
                  </a:lnTo>
                  <a:lnTo>
                    <a:pt x="12478" y="29821"/>
                  </a:lnTo>
                  <a:lnTo>
                    <a:pt x="18708" y="25376"/>
                  </a:lnTo>
                  <a:lnTo>
                    <a:pt x="23608" y="22261"/>
                  </a:lnTo>
                  <a:lnTo>
                    <a:pt x="23608" y="99282"/>
                  </a:lnTo>
                  <a:lnTo>
                    <a:pt x="36068" y="99282"/>
                  </a:lnTo>
                  <a:lnTo>
                    <a:pt x="36068" y="0"/>
                  </a:lnTo>
                  <a:close/>
                </a:path>
              </a:pathLst>
            </a:custGeom>
            <a:solidFill>
              <a:srgbClr val="000000"/>
            </a:solidFill>
          </p:spPr>
          <p:txBody>
            <a:bodyPr wrap="square" lIns="0" tIns="0" rIns="0" bIns="0" rtlCol="0"/>
            <a:lstStyle/>
            <a:p>
              <a:endParaRPr/>
            </a:p>
          </p:txBody>
        </p:sp>
        <p:sp>
          <p:nvSpPr>
            <p:cNvPr id="113" name="object 113"/>
            <p:cNvSpPr/>
            <p:nvPr/>
          </p:nvSpPr>
          <p:spPr>
            <a:xfrm>
              <a:off x="3935162" y="5777741"/>
              <a:ext cx="36195" cy="99695"/>
            </a:xfrm>
            <a:custGeom>
              <a:avLst/>
              <a:gdLst/>
              <a:ahLst/>
              <a:cxnLst/>
              <a:rect l="l" t="t" r="r" b="b"/>
              <a:pathLst>
                <a:path w="36195" h="99695">
                  <a:moveTo>
                    <a:pt x="28052" y="0"/>
                  </a:moveTo>
                  <a:lnTo>
                    <a:pt x="36068" y="0"/>
                  </a:lnTo>
                  <a:lnTo>
                    <a:pt x="36068" y="99282"/>
                  </a:lnTo>
                  <a:lnTo>
                    <a:pt x="23608" y="99282"/>
                  </a:lnTo>
                  <a:lnTo>
                    <a:pt x="23608" y="22261"/>
                  </a:lnTo>
                  <a:lnTo>
                    <a:pt x="18708" y="25376"/>
                  </a:lnTo>
                  <a:lnTo>
                    <a:pt x="12478" y="29821"/>
                  </a:lnTo>
                  <a:lnTo>
                    <a:pt x="7577" y="32954"/>
                  </a:lnTo>
                  <a:lnTo>
                    <a:pt x="3133" y="34721"/>
                  </a:lnTo>
                  <a:lnTo>
                    <a:pt x="0" y="36506"/>
                  </a:lnTo>
                  <a:lnTo>
                    <a:pt x="0" y="25376"/>
                  </a:lnTo>
                  <a:lnTo>
                    <a:pt x="17360" y="12915"/>
                  </a:lnTo>
                  <a:lnTo>
                    <a:pt x="28052" y="0"/>
                  </a:lnTo>
                  <a:close/>
                </a:path>
              </a:pathLst>
            </a:custGeom>
            <a:ln w="3175">
              <a:solidFill>
                <a:srgbClr val="000000"/>
              </a:solidFill>
            </a:ln>
          </p:spPr>
          <p:txBody>
            <a:bodyPr wrap="square" lIns="0" tIns="0" rIns="0" bIns="0" rtlCol="0"/>
            <a:lstStyle/>
            <a:p>
              <a:endParaRPr/>
            </a:p>
          </p:txBody>
        </p:sp>
      </p:grpSp>
      <p:pic>
        <p:nvPicPr>
          <p:cNvPr id="114" name="object 114"/>
          <p:cNvPicPr/>
          <p:nvPr/>
        </p:nvPicPr>
        <p:blipFill>
          <a:blip r:embed="rId42" cstate="print"/>
          <a:stretch>
            <a:fillRect/>
          </a:stretch>
        </p:blipFill>
        <p:spPr>
          <a:xfrm>
            <a:off x="4453814" y="5776466"/>
            <a:ext cx="67108" cy="101833"/>
          </a:xfrm>
          <a:prstGeom prst="rect">
            <a:avLst/>
          </a:prstGeom>
        </p:spPr>
      </p:pic>
      <p:pic>
        <p:nvPicPr>
          <p:cNvPr id="115" name="object 115"/>
          <p:cNvPicPr/>
          <p:nvPr/>
        </p:nvPicPr>
        <p:blipFill>
          <a:blip r:embed="rId43" cstate="print"/>
          <a:stretch>
            <a:fillRect/>
          </a:stretch>
        </p:blipFill>
        <p:spPr>
          <a:xfrm>
            <a:off x="4986218" y="5776466"/>
            <a:ext cx="67090" cy="103163"/>
          </a:xfrm>
          <a:prstGeom prst="rect">
            <a:avLst/>
          </a:prstGeom>
        </p:spPr>
      </p:pic>
      <p:pic>
        <p:nvPicPr>
          <p:cNvPr id="116" name="object 116"/>
          <p:cNvPicPr/>
          <p:nvPr/>
        </p:nvPicPr>
        <p:blipFill>
          <a:blip r:embed="rId44" cstate="print"/>
          <a:stretch>
            <a:fillRect/>
          </a:stretch>
        </p:blipFill>
        <p:spPr>
          <a:xfrm>
            <a:off x="5511099" y="5776466"/>
            <a:ext cx="71407" cy="101833"/>
          </a:xfrm>
          <a:prstGeom prst="rect">
            <a:avLst/>
          </a:prstGeom>
        </p:spPr>
      </p:pic>
      <p:pic>
        <p:nvPicPr>
          <p:cNvPr id="117" name="object 117"/>
          <p:cNvPicPr/>
          <p:nvPr/>
        </p:nvPicPr>
        <p:blipFill>
          <a:blip r:embed="rId45" cstate="print"/>
          <a:stretch>
            <a:fillRect/>
          </a:stretch>
        </p:blipFill>
        <p:spPr>
          <a:xfrm>
            <a:off x="6046473" y="5778252"/>
            <a:ext cx="67217" cy="101377"/>
          </a:xfrm>
          <a:prstGeom prst="rect">
            <a:avLst/>
          </a:prstGeom>
        </p:spPr>
      </p:pic>
      <p:pic>
        <p:nvPicPr>
          <p:cNvPr id="118" name="object 118"/>
          <p:cNvPicPr/>
          <p:nvPr/>
        </p:nvPicPr>
        <p:blipFill>
          <a:blip r:embed="rId46" cstate="print"/>
          <a:stretch>
            <a:fillRect/>
          </a:stretch>
        </p:blipFill>
        <p:spPr>
          <a:xfrm>
            <a:off x="6575835" y="5776466"/>
            <a:ext cx="68857" cy="103163"/>
          </a:xfrm>
          <a:prstGeom prst="rect">
            <a:avLst/>
          </a:prstGeom>
        </p:spPr>
      </p:pic>
      <p:pic>
        <p:nvPicPr>
          <p:cNvPr id="119" name="object 119"/>
          <p:cNvPicPr/>
          <p:nvPr/>
        </p:nvPicPr>
        <p:blipFill>
          <a:blip r:embed="rId47" cstate="print"/>
          <a:stretch>
            <a:fillRect/>
          </a:stretch>
        </p:blipFill>
        <p:spPr>
          <a:xfrm>
            <a:off x="7108658" y="5778252"/>
            <a:ext cx="67035" cy="100047"/>
          </a:xfrm>
          <a:prstGeom prst="rect">
            <a:avLst/>
          </a:prstGeom>
        </p:spPr>
      </p:pic>
      <p:sp>
        <p:nvSpPr>
          <p:cNvPr id="120" name="object 120"/>
          <p:cNvSpPr/>
          <p:nvPr/>
        </p:nvSpPr>
        <p:spPr>
          <a:xfrm>
            <a:off x="3544115" y="3409234"/>
            <a:ext cx="80645" cy="69215"/>
          </a:xfrm>
          <a:custGeom>
            <a:avLst/>
            <a:gdLst/>
            <a:ahLst/>
            <a:cxnLst/>
            <a:rect l="l" t="t" r="r" b="b"/>
            <a:pathLst>
              <a:path w="80645" h="69214">
                <a:moveTo>
                  <a:pt x="56524" y="0"/>
                </a:moveTo>
                <a:lnTo>
                  <a:pt x="0" y="59751"/>
                </a:lnTo>
              </a:path>
              <a:path w="80645" h="69214">
                <a:moveTo>
                  <a:pt x="0" y="59751"/>
                </a:moveTo>
                <a:lnTo>
                  <a:pt x="80132" y="69042"/>
                </a:lnTo>
              </a:path>
            </a:pathLst>
          </a:custGeom>
          <a:ln w="8012">
            <a:solidFill>
              <a:srgbClr val="000000"/>
            </a:solidFill>
          </a:ln>
        </p:spPr>
        <p:txBody>
          <a:bodyPr wrap="square" lIns="0" tIns="0" rIns="0" bIns="0" rtlCol="0"/>
          <a:lstStyle/>
          <a:p>
            <a:endParaRPr/>
          </a:p>
        </p:txBody>
      </p:sp>
      <p:sp>
        <p:nvSpPr>
          <p:cNvPr id="121" name="object 121"/>
          <p:cNvSpPr/>
          <p:nvPr/>
        </p:nvSpPr>
        <p:spPr>
          <a:xfrm>
            <a:off x="5335313" y="4104214"/>
            <a:ext cx="81280" cy="69850"/>
          </a:xfrm>
          <a:custGeom>
            <a:avLst/>
            <a:gdLst/>
            <a:ahLst/>
            <a:cxnLst/>
            <a:rect l="l" t="t" r="r" b="b"/>
            <a:pathLst>
              <a:path w="81279" h="69850">
                <a:moveTo>
                  <a:pt x="0" y="69406"/>
                </a:moveTo>
                <a:lnTo>
                  <a:pt x="80697" y="56472"/>
                </a:lnTo>
              </a:path>
              <a:path w="81279" h="69850">
                <a:moveTo>
                  <a:pt x="80697" y="56472"/>
                </a:moveTo>
                <a:lnTo>
                  <a:pt x="24045" y="0"/>
                </a:lnTo>
              </a:path>
            </a:pathLst>
          </a:custGeom>
          <a:ln w="8012">
            <a:solidFill>
              <a:srgbClr val="000000"/>
            </a:solidFill>
          </a:ln>
        </p:spPr>
        <p:txBody>
          <a:bodyPr wrap="square" lIns="0" tIns="0" rIns="0" bIns="0" rtlCol="0"/>
          <a:lstStyle/>
          <a:p>
            <a:endParaRPr/>
          </a:p>
        </p:txBody>
      </p:sp>
      <p:sp>
        <p:nvSpPr>
          <p:cNvPr id="122" name="object 122"/>
          <p:cNvSpPr/>
          <p:nvPr/>
        </p:nvSpPr>
        <p:spPr>
          <a:xfrm>
            <a:off x="6412982" y="4750537"/>
            <a:ext cx="81280" cy="73025"/>
          </a:xfrm>
          <a:custGeom>
            <a:avLst/>
            <a:gdLst/>
            <a:ahLst/>
            <a:cxnLst/>
            <a:rect l="l" t="t" r="r" b="b"/>
            <a:pathLst>
              <a:path w="81279" h="73025">
                <a:moveTo>
                  <a:pt x="0" y="58312"/>
                </a:moveTo>
                <a:lnTo>
                  <a:pt x="80697" y="72558"/>
                </a:lnTo>
              </a:path>
              <a:path w="81279" h="73025">
                <a:moveTo>
                  <a:pt x="80697" y="72558"/>
                </a:moveTo>
                <a:lnTo>
                  <a:pt x="45904" y="0"/>
                </a:lnTo>
              </a:path>
            </a:pathLst>
          </a:custGeom>
          <a:ln w="8012">
            <a:solidFill>
              <a:srgbClr val="000000"/>
            </a:solidFill>
          </a:ln>
        </p:spPr>
        <p:txBody>
          <a:bodyPr wrap="square" lIns="0" tIns="0" rIns="0" bIns="0" rtlCol="0"/>
          <a:lstStyle/>
          <a:p>
            <a:endParaRPr/>
          </a:p>
        </p:txBody>
      </p:sp>
      <p:sp>
        <p:nvSpPr>
          <p:cNvPr id="123" name="object 123"/>
          <p:cNvSpPr/>
          <p:nvPr/>
        </p:nvSpPr>
        <p:spPr>
          <a:xfrm>
            <a:off x="6981873" y="5406697"/>
            <a:ext cx="74930" cy="78740"/>
          </a:xfrm>
          <a:custGeom>
            <a:avLst/>
            <a:gdLst/>
            <a:ahLst/>
            <a:cxnLst/>
            <a:rect l="l" t="t" r="r" b="b"/>
            <a:pathLst>
              <a:path w="74929" h="78739">
                <a:moveTo>
                  <a:pt x="0" y="45415"/>
                </a:moveTo>
                <a:lnTo>
                  <a:pt x="74322" y="78351"/>
                </a:lnTo>
              </a:path>
              <a:path w="74929" h="78739">
                <a:moveTo>
                  <a:pt x="74322" y="78351"/>
                </a:moveTo>
                <a:lnTo>
                  <a:pt x="58291" y="0"/>
                </a:lnTo>
              </a:path>
            </a:pathLst>
          </a:custGeom>
          <a:ln w="8012">
            <a:solidFill>
              <a:srgbClr val="000000"/>
            </a:solidFill>
          </a:ln>
        </p:spPr>
        <p:txBody>
          <a:bodyPr wrap="square" lIns="0" tIns="0" rIns="0" bIns="0" rtlCol="0"/>
          <a:lstStyle/>
          <a:p>
            <a:endParaRPr/>
          </a:p>
        </p:txBody>
      </p:sp>
      <p:sp>
        <p:nvSpPr>
          <p:cNvPr id="124" name="object 124"/>
          <p:cNvSpPr/>
          <p:nvPr/>
        </p:nvSpPr>
        <p:spPr>
          <a:xfrm>
            <a:off x="5650453" y="2672901"/>
            <a:ext cx="81280" cy="71120"/>
          </a:xfrm>
          <a:custGeom>
            <a:avLst/>
            <a:gdLst/>
            <a:ahLst/>
            <a:cxnLst/>
            <a:rect l="l" t="t" r="r" b="b"/>
            <a:pathLst>
              <a:path w="81279" h="71119">
                <a:moveTo>
                  <a:pt x="40986" y="0"/>
                </a:moveTo>
                <a:lnTo>
                  <a:pt x="0" y="70864"/>
                </a:lnTo>
              </a:path>
              <a:path w="81279" h="71119">
                <a:moveTo>
                  <a:pt x="0" y="70864"/>
                </a:moveTo>
                <a:lnTo>
                  <a:pt x="80697" y="61573"/>
                </a:lnTo>
              </a:path>
            </a:pathLst>
          </a:custGeom>
          <a:ln w="8012">
            <a:solidFill>
              <a:srgbClr val="000000"/>
            </a:solidFill>
          </a:ln>
        </p:spPr>
        <p:txBody>
          <a:bodyPr wrap="square" lIns="0" tIns="0" rIns="0" bIns="0" rtlCol="0"/>
          <a:lstStyle/>
          <a:p>
            <a:endParaRPr/>
          </a:p>
        </p:txBody>
      </p:sp>
      <p:sp>
        <p:nvSpPr>
          <p:cNvPr id="125" name="object 125"/>
          <p:cNvSpPr/>
          <p:nvPr/>
        </p:nvSpPr>
        <p:spPr>
          <a:xfrm>
            <a:off x="5622400" y="1938390"/>
            <a:ext cx="72390" cy="80645"/>
          </a:xfrm>
          <a:custGeom>
            <a:avLst/>
            <a:gdLst/>
            <a:ahLst/>
            <a:cxnLst/>
            <a:rect l="l" t="t" r="r" b="b"/>
            <a:pathLst>
              <a:path w="72389" h="80644">
                <a:moveTo>
                  <a:pt x="15665" y="0"/>
                </a:moveTo>
                <a:lnTo>
                  <a:pt x="0" y="80154"/>
                </a:lnTo>
              </a:path>
              <a:path w="72389" h="80644">
                <a:moveTo>
                  <a:pt x="0" y="80154"/>
                </a:moveTo>
                <a:lnTo>
                  <a:pt x="72136" y="45906"/>
                </a:lnTo>
              </a:path>
            </a:pathLst>
          </a:custGeom>
          <a:ln w="8012">
            <a:solidFill>
              <a:srgbClr val="000000"/>
            </a:solidFill>
          </a:ln>
        </p:spPr>
        <p:txBody>
          <a:bodyPr wrap="square" lIns="0" tIns="0" rIns="0" bIns="0" rtlCol="0"/>
          <a:lstStyle/>
          <a:p>
            <a:endParaRPr/>
          </a:p>
        </p:txBody>
      </p:sp>
      <p:sp>
        <p:nvSpPr>
          <p:cNvPr id="126" name="object 126"/>
          <p:cNvSpPr/>
          <p:nvPr/>
        </p:nvSpPr>
        <p:spPr>
          <a:xfrm>
            <a:off x="6684221" y="1938390"/>
            <a:ext cx="74930" cy="80645"/>
          </a:xfrm>
          <a:custGeom>
            <a:avLst/>
            <a:gdLst/>
            <a:ahLst/>
            <a:cxnLst/>
            <a:rect l="l" t="t" r="r" b="b"/>
            <a:pathLst>
              <a:path w="74929" h="80644">
                <a:moveTo>
                  <a:pt x="16030" y="0"/>
                </a:moveTo>
                <a:lnTo>
                  <a:pt x="0" y="80154"/>
                </a:lnTo>
              </a:path>
              <a:path w="74929" h="80644">
                <a:moveTo>
                  <a:pt x="0" y="80154"/>
                </a:moveTo>
                <a:lnTo>
                  <a:pt x="74322" y="45906"/>
                </a:lnTo>
              </a:path>
            </a:pathLst>
          </a:custGeom>
          <a:ln w="8012">
            <a:solidFill>
              <a:srgbClr val="000000"/>
            </a:solidFill>
          </a:ln>
        </p:spPr>
        <p:txBody>
          <a:bodyPr wrap="square" lIns="0" tIns="0" rIns="0" bIns="0" rtlCol="0"/>
          <a:lstStyle/>
          <a:p>
            <a:endParaRPr/>
          </a:p>
        </p:txBody>
      </p:sp>
      <p:sp>
        <p:nvSpPr>
          <p:cNvPr id="127" name="object 127"/>
          <p:cNvSpPr/>
          <p:nvPr/>
        </p:nvSpPr>
        <p:spPr>
          <a:xfrm>
            <a:off x="5918413" y="5404930"/>
            <a:ext cx="76200" cy="79375"/>
          </a:xfrm>
          <a:custGeom>
            <a:avLst/>
            <a:gdLst/>
            <a:ahLst/>
            <a:cxnLst/>
            <a:rect l="l" t="t" r="r" b="b"/>
            <a:pathLst>
              <a:path w="76200" h="79375">
                <a:moveTo>
                  <a:pt x="0" y="45852"/>
                </a:moveTo>
                <a:lnTo>
                  <a:pt x="75779" y="78788"/>
                </a:lnTo>
              </a:path>
              <a:path w="76200" h="79375">
                <a:moveTo>
                  <a:pt x="75779" y="78788"/>
                </a:moveTo>
                <a:lnTo>
                  <a:pt x="58473" y="0"/>
                </a:lnTo>
              </a:path>
            </a:pathLst>
          </a:custGeom>
          <a:ln w="8012">
            <a:solidFill>
              <a:srgbClr val="000000"/>
            </a:solidFill>
          </a:ln>
        </p:spPr>
        <p:txBody>
          <a:bodyPr wrap="square" lIns="0" tIns="0" rIns="0" bIns="0" rtlCol="0"/>
          <a:lstStyle/>
          <a:p>
            <a:endParaRPr/>
          </a:p>
        </p:txBody>
      </p:sp>
      <p:sp>
        <p:nvSpPr>
          <p:cNvPr id="128" name="object 128"/>
          <p:cNvSpPr/>
          <p:nvPr/>
        </p:nvSpPr>
        <p:spPr>
          <a:xfrm>
            <a:off x="4859506" y="5406697"/>
            <a:ext cx="74930" cy="78740"/>
          </a:xfrm>
          <a:custGeom>
            <a:avLst/>
            <a:gdLst/>
            <a:ahLst/>
            <a:cxnLst/>
            <a:rect l="l" t="t" r="r" b="b"/>
            <a:pathLst>
              <a:path w="74929" h="78739">
                <a:moveTo>
                  <a:pt x="0" y="47200"/>
                </a:moveTo>
                <a:lnTo>
                  <a:pt x="74340" y="78351"/>
                </a:lnTo>
              </a:path>
              <a:path w="74929" h="78739">
                <a:moveTo>
                  <a:pt x="74340" y="78351"/>
                </a:moveTo>
                <a:lnTo>
                  <a:pt x="56980" y="0"/>
                </a:lnTo>
              </a:path>
            </a:pathLst>
          </a:custGeom>
          <a:ln w="8012">
            <a:solidFill>
              <a:srgbClr val="000000"/>
            </a:solidFill>
          </a:ln>
        </p:spPr>
        <p:txBody>
          <a:bodyPr wrap="square" lIns="0" tIns="0" rIns="0" bIns="0" rtlCol="0"/>
          <a:lstStyle/>
          <a:p>
            <a:endParaRPr/>
          </a:p>
        </p:txBody>
      </p:sp>
      <p:sp>
        <p:nvSpPr>
          <p:cNvPr id="129" name="object 129"/>
          <p:cNvSpPr/>
          <p:nvPr/>
        </p:nvSpPr>
        <p:spPr>
          <a:xfrm>
            <a:off x="3797849" y="5406697"/>
            <a:ext cx="76200" cy="78740"/>
          </a:xfrm>
          <a:custGeom>
            <a:avLst/>
            <a:gdLst/>
            <a:ahLst/>
            <a:cxnLst/>
            <a:rect l="l" t="t" r="r" b="b"/>
            <a:pathLst>
              <a:path w="76200" h="78739">
                <a:moveTo>
                  <a:pt x="0" y="47200"/>
                </a:moveTo>
                <a:lnTo>
                  <a:pt x="75670" y="78351"/>
                </a:lnTo>
              </a:path>
              <a:path w="76200" h="78739">
                <a:moveTo>
                  <a:pt x="75670" y="78351"/>
                </a:moveTo>
                <a:lnTo>
                  <a:pt x="56524" y="0"/>
                </a:lnTo>
              </a:path>
            </a:pathLst>
          </a:custGeom>
          <a:ln w="8012">
            <a:solidFill>
              <a:srgbClr val="000000"/>
            </a:solidFill>
          </a:ln>
        </p:spPr>
        <p:txBody>
          <a:bodyPr wrap="square" lIns="0" tIns="0" rIns="0" bIns="0" rtlCol="0"/>
          <a:lstStyle/>
          <a:p>
            <a:endParaRPr/>
          </a:p>
        </p:txBody>
      </p:sp>
      <p:sp>
        <p:nvSpPr>
          <p:cNvPr id="130" name="object 130"/>
          <p:cNvSpPr/>
          <p:nvPr/>
        </p:nvSpPr>
        <p:spPr>
          <a:xfrm>
            <a:off x="4292400" y="4753652"/>
            <a:ext cx="80645" cy="71120"/>
          </a:xfrm>
          <a:custGeom>
            <a:avLst/>
            <a:gdLst/>
            <a:ahLst/>
            <a:cxnLst/>
            <a:rect l="l" t="t" r="r" b="b"/>
            <a:pathLst>
              <a:path w="80645" h="71120">
                <a:moveTo>
                  <a:pt x="0" y="60098"/>
                </a:moveTo>
                <a:lnTo>
                  <a:pt x="80570" y="70773"/>
                </a:lnTo>
              </a:path>
              <a:path w="80645" h="71120">
                <a:moveTo>
                  <a:pt x="80570" y="70773"/>
                </a:moveTo>
                <a:lnTo>
                  <a:pt x="42735" y="0"/>
                </a:lnTo>
              </a:path>
            </a:pathLst>
          </a:custGeom>
          <a:ln w="8012">
            <a:solidFill>
              <a:srgbClr val="000000"/>
            </a:solidFill>
          </a:ln>
        </p:spPr>
        <p:txBody>
          <a:bodyPr wrap="square" lIns="0" tIns="0" rIns="0" bIns="0" rtlCol="0"/>
          <a:lstStyle/>
          <a:p>
            <a:endParaRPr/>
          </a:p>
        </p:txBody>
      </p:sp>
      <p:sp>
        <p:nvSpPr>
          <p:cNvPr id="131" name="object 131"/>
          <p:cNvSpPr txBox="1">
            <a:spLocks noGrp="1"/>
          </p:cNvSpPr>
          <p:nvPr>
            <p:ph type="title"/>
          </p:nvPr>
        </p:nvSpPr>
        <p:spPr>
          <a:xfrm>
            <a:off x="7183628" y="2807588"/>
            <a:ext cx="2496820" cy="940435"/>
          </a:xfrm>
          <a:prstGeom prst="rect">
            <a:avLst/>
          </a:prstGeom>
        </p:spPr>
        <p:txBody>
          <a:bodyPr vert="horz" wrap="square" lIns="0" tIns="13335" rIns="0" bIns="0" rtlCol="0">
            <a:spAutoFit/>
          </a:bodyPr>
          <a:lstStyle/>
          <a:p>
            <a:pPr marL="12700" marR="5080">
              <a:lnSpc>
                <a:spcPct val="100000"/>
              </a:lnSpc>
              <a:spcBef>
                <a:spcPts val="105"/>
              </a:spcBef>
            </a:pPr>
            <a:r>
              <a:rPr sz="2000" b="0" i="1" dirty="0">
                <a:solidFill>
                  <a:srgbClr val="FF0000"/>
                </a:solidFill>
                <a:latin typeface="Arial"/>
                <a:cs typeface="Arial"/>
              </a:rPr>
              <a:t>A</a:t>
            </a:r>
            <a:r>
              <a:rPr sz="2000" b="0" i="1" spc="-20" dirty="0">
                <a:solidFill>
                  <a:srgbClr val="FF0000"/>
                </a:solidFill>
                <a:latin typeface="Arial"/>
                <a:cs typeface="Arial"/>
              </a:rPr>
              <a:t> </a:t>
            </a:r>
            <a:r>
              <a:rPr sz="2000" b="0" i="1" dirty="0">
                <a:solidFill>
                  <a:srgbClr val="FF0000"/>
                </a:solidFill>
                <a:latin typeface="Arial"/>
                <a:cs typeface="Arial"/>
              </a:rPr>
              <a:t>global</a:t>
            </a:r>
            <a:r>
              <a:rPr sz="2000" b="0" i="1" spc="-10" dirty="0">
                <a:solidFill>
                  <a:srgbClr val="FF0000"/>
                </a:solidFill>
                <a:latin typeface="Arial"/>
                <a:cs typeface="Arial"/>
              </a:rPr>
              <a:t> </a:t>
            </a:r>
            <a:r>
              <a:rPr sz="2000" b="0" i="1" dirty="0">
                <a:solidFill>
                  <a:srgbClr val="FF0000"/>
                </a:solidFill>
                <a:latin typeface="Arial"/>
                <a:cs typeface="Arial"/>
              </a:rPr>
              <a:t>sum</a:t>
            </a:r>
            <a:r>
              <a:rPr sz="2000" b="0" i="1" spc="-35" dirty="0">
                <a:solidFill>
                  <a:srgbClr val="FF0000"/>
                </a:solidFill>
                <a:latin typeface="Arial"/>
                <a:cs typeface="Arial"/>
              </a:rPr>
              <a:t> </a:t>
            </a:r>
            <a:r>
              <a:rPr sz="2000" b="0" i="1" spc="-10" dirty="0">
                <a:solidFill>
                  <a:srgbClr val="FF0000"/>
                </a:solidFill>
                <a:latin typeface="Arial"/>
                <a:cs typeface="Arial"/>
              </a:rPr>
              <a:t>followed </a:t>
            </a:r>
            <a:r>
              <a:rPr sz="2000" b="0" i="1" dirty="0">
                <a:solidFill>
                  <a:srgbClr val="FF0000"/>
                </a:solidFill>
                <a:latin typeface="Arial"/>
                <a:cs typeface="Arial"/>
              </a:rPr>
              <a:t>by</a:t>
            </a:r>
            <a:r>
              <a:rPr sz="2000" b="0" i="1" spc="-25" dirty="0">
                <a:solidFill>
                  <a:srgbClr val="FF0000"/>
                </a:solidFill>
                <a:latin typeface="Arial"/>
                <a:cs typeface="Arial"/>
              </a:rPr>
              <a:t> </a:t>
            </a:r>
            <a:r>
              <a:rPr sz="2000" b="0" i="1" dirty="0">
                <a:solidFill>
                  <a:srgbClr val="FF0000"/>
                </a:solidFill>
                <a:latin typeface="Arial"/>
                <a:cs typeface="Arial"/>
              </a:rPr>
              <a:t>distribution</a:t>
            </a:r>
            <a:r>
              <a:rPr sz="2000" b="0" i="1" spc="-40" dirty="0">
                <a:solidFill>
                  <a:srgbClr val="FF0000"/>
                </a:solidFill>
                <a:latin typeface="Arial"/>
                <a:cs typeface="Arial"/>
              </a:rPr>
              <a:t> </a:t>
            </a:r>
            <a:r>
              <a:rPr sz="2000" b="0" i="1" dirty="0">
                <a:solidFill>
                  <a:srgbClr val="FF0000"/>
                </a:solidFill>
                <a:latin typeface="Arial"/>
                <a:cs typeface="Arial"/>
              </a:rPr>
              <a:t>of</a:t>
            </a:r>
            <a:r>
              <a:rPr sz="2000" b="0" i="1" spc="-30" dirty="0">
                <a:solidFill>
                  <a:srgbClr val="FF0000"/>
                </a:solidFill>
                <a:latin typeface="Arial"/>
                <a:cs typeface="Arial"/>
              </a:rPr>
              <a:t> </a:t>
            </a:r>
            <a:r>
              <a:rPr sz="2000" b="0" i="1" spc="-25" dirty="0">
                <a:solidFill>
                  <a:srgbClr val="FF0000"/>
                </a:solidFill>
                <a:latin typeface="Arial"/>
                <a:cs typeface="Arial"/>
              </a:rPr>
              <a:t>the </a:t>
            </a:r>
            <a:r>
              <a:rPr sz="2000" b="0" i="1" spc="-10" dirty="0">
                <a:solidFill>
                  <a:srgbClr val="FF0000"/>
                </a:solidFill>
                <a:latin typeface="Arial"/>
                <a:cs typeface="Arial"/>
              </a:rPr>
              <a:t>result.</a:t>
            </a:r>
            <a:endParaRPr sz="2000">
              <a:latin typeface="Arial"/>
              <a:cs typeface="Arial"/>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943350" y="5543499"/>
            <a:ext cx="3747770" cy="330835"/>
          </a:xfrm>
          <a:prstGeom prst="rect">
            <a:avLst/>
          </a:prstGeom>
        </p:spPr>
        <p:txBody>
          <a:bodyPr vert="horz" wrap="square" lIns="0" tIns="12700" rIns="0" bIns="0" rtlCol="0">
            <a:spAutoFit/>
          </a:bodyPr>
          <a:lstStyle/>
          <a:p>
            <a:pPr marL="12700">
              <a:lnSpc>
                <a:spcPct val="100000"/>
              </a:lnSpc>
              <a:spcBef>
                <a:spcPts val="100"/>
              </a:spcBef>
            </a:pPr>
            <a:r>
              <a:rPr sz="2000" i="1" dirty="0">
                <a:solidFill>
                  <a:srgbClr val="FF0000"/>
                </a:solidFill>
                <a:latin typeface="Arial"/>
                <a:cs typeface="Arial"/>
              </a:rPr>
              <a:t>A </a:t>
            </a:r>
            <a:r>
              <a:rPr sz="2000" i="1" spc="-10" dirty="0">
                <a:solidFill>
                  <a:srgbClr val="FF0000"/>
                </a:solidFill>
                <a:latin typeface="Arial"/>
                <a:cs typeface="Arial"/>
              </a:rPr>
              <a:t>butterfly-</a:t>
            </a:r>
            <a:r>
              <a:rPr sz="2000" i="1" dirty="0">
                <a:solidFill>
                  <a:srgbClr val="FF0000"/>
                </a:solidFill>
                <a:latin typeface="Arial"/>
                <a:cs typeface="Arial"/>
              </a:rPr>
              <a:t>structured</a:t>
            </a:r>
            <a:r>
              <a:rPr sz="2000" i="1" spc="-35" dirty="0">
                <a:solidFill>
                  <a:srgbClr val="FF0000"/>
                </a:solidFill>
                <a:latin typeface="Arial"/>
                <a:cs typeface="Arial"/>
              </a:rPr>
              <a:t> </a:t>
            </a:r>
            <a:r>
              <a:rPr sz="2000" i="1" dirty="0">
                <a:solidFill>
                  <a:srgbClr val="FF0000"/>
                </a:solidFill>
                <a:latin typeface="Arial"/>
                <a:cs typeface="Arial"/>
              </a:rPr>
              <a:t>global</a:t>
            </a:r>
            <a:r>
              <a:rPr sz="2000" i="1" spc="-10" dirty="0">
                <a:solidFill>
                  <a:srgbClr val="FF0000"/>
                </a:solidFill>
                <a:latin typeface="Arial"/>
                <a:cs typeface="Arial"/>
              </a:rPr>
              <a:t> </a:t>
            </a:r>
            <a:r>
              <a:rPr sz="2000" i="1" spc="-20" dirty="0">
                <a:solidFill>
                  <a:srgbClr val="FF0000"/>
                </a:solidFill>
                <a:latin typeface="Arial"/>
                <a:cs typeface="Arial"/>
              </a:rPr>
              <a:t>sum.</a:t>
            </a:r>
            <a:endParaRPr sz="2000">
              <a:latin typeface="Arial"/>
              <a:cs typeface="Arial"/>
            </a:endParaRPr>
          </a:p>
        </p:txBody>
      </p:sp>
      <p:pic>
        <p:nvPicPr>
          <p:cNvPr id="3" name="object 3"/>
          <p:cNvPicPr/>
          <p:nvPr/>
        </p:nvPicPr>
        <p:blipFill>
          <a:blip r:embed="rId2" cstate="print"/>
          <a:stretch>
            <a:fillRect/>
          </a:stretch>
        </p:blipFill>
        <p:spPr>
          <a:xfrm>
            <a:off x="9183623" y="0"/>
            <a:ext cx="1484376" cy="1484376"/>
          </a:xfrm>
          <a:prstGeom prst="rect">
            <a:avLst/>
          </a:prstGeom>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10" dirty="0"/>
              <a:t>Broadcast</a:t>
            </a:r>
          </a:p>
        </p:txBody>
      </p:sp>
      <p:sp>
        <p:nvSpPr>
          <p:cNvPr id="3" name="object 3"/>
          <p:cNvSpPr txBox="1"/>
          <p:nvPr/>
        </p:nvSpPr>
        <p:spPr>
          <a:xfrm>
            <a:off x="850493" y="1378458"/>
            <a:ext cx="9931400" cy="756920"/>
          </a:xfrm>
          <a:prstGeom prst="rect">
            <a:avLst/>
          </a:prstGeom>
        </p:spPr>
        <p:txBody>
          <a:bodyPr vert="horz" wrap="square" lIns="0" tIns="12700" rIns="0" bIns="0" rtlCol="0">
            <a:spAutoFit/>
          </a:bodyPr>
          <a:lstStyle/>
          <a:p>
            <a:pPr marL="393700" marR="5080" indent="-381000">
              <a:lnSpc>
                <a:spcPct val="100000"/>
              </a:lnSpc>
              <a:spcBef>
                <a:spcPts val="100"/>
              </a:spcBef>
              <a:buChar char="•"/>
              <a:tabLst>
                <a:tab pos="393700" algn="l"/>
              </a:tabLst>
            </a:pPr>
            <a:r>
              <a:rPr sz="2400" dirty="0">
                <a:latin typeface="Arial MT"/>
                <a:cs typeface="Arial MT"/>
              </a:rPr>
              <a:t>Data</a:t>
            </a:r>
            <a:r>
              <a:rPr sz="2400" spc="-50" dirty="0">
                <a:latin typeface="Arial MT"/>
                <a:cs typeface="Arial MT"/>
              </a:rPr>
              <a:t> </a:t>
            </a:r>
            <a:r>
              <a:rPr sz="2400" dirty="0">
                <a:latin typeface="Arial MT"/>
                <a:cs typeface="Arial MT"/>
              </a:rPr>
              <a:t>belonging</a:t>
            </a:r>
            <a:r>
              <a:rPr sz="2400" spc="-10" dirty="0">
                <a:latin typeface="Arial MT"/>
                <a:cs typeface="Arial MT"/>
              </a:rPr>
              <a:t> </a:t>
            </a:r>
            <a:r>
              <a:rPr sz="2400" dirty="0">
                <a:latin typeface="Arial MT"/>
                <a:cs typeface="Arial MT"/>
              </a:rPr>
              <a:t>to</a:t>
            </a:r>
            <a:r>
              <a:rPr sz="2400" spc="-50" dirty="0">
                <a:latin typeface="Arial MT"/>
                <a:cs typeface="Arial MT"/>
              </a:rPr>
              <a:t> </a:t>
            </a:r>
            <a:r>
              <a:rPr sz="2400" dirty="0">
                <a:latin typeface="Arial MT"/>
                <a:cs typeface="Arial MT"/>
              </a:rPr>
              <a:t>a</a:t>
            </a:r>
            <a:r>
              <a:rPr sz="2400" spc="-55" dirty="0">
                <a:latin typeface="Arial MT"/>
                <a:cs typeface="Arial MT"/>
              </a:rPr>
              <a:t> </a:t>
            </a:r>
            <a:r>
              <a:rPr sz="2400" dirty="0">
                <a:latin typeface="Arial MT"/>
                <a:cs typeface="Arial MT"/>
              </a:rPr>
              <a:t>single</a:t>
            </a:r>
            <a:r>
              <a:rPr sz="2400" spc="-35" dirty="0">
                <a:latin typeface="Arial MT"/>
                <a:cs typeface="Arial MT"/>
              </a:rPr>
              <a:t> </a:t>
            </a:r>
            <a:r>
              <a:rPr sz="2400" dirty="0">
                <a:latin typeface="Arial MT"/>
                <a:cs typeface="Arial MT"/>
              </a:rPr>
              <a:t>process</a:t>
            </a:r>
            <a:r>
              <a:rPr sz="2400" spc="-45" dirty="0">
                <a:latin typeface="Arial MT"/>
                <a:cs typeface="Arial MT"/>
              </a:rPr>
              <a:t> </a:t>
            </a:r>
            <a:r>
              <a:rPr sz="2400" dirty="0">
                <a:latin typeface="Arial MT"/>
                <a:cs typeface="Arial MT"/>
              </a:rPr>
              <a:t>is</a:t>
            </a:r>
            <a:r>
              <a:rPr sz="2400" spc="-50" dirty="0">
                <a:latin typeface="Arial MT"/>
                <a:cs typeface="Arial MT"/>
              </a:rPr>
              <a:t> </a:t>
            </a:r>
            <a:r>
              <a:rPr sz="2400" dirty="0">
                <a:latin typeface="Arial MT"/>
                <a:cs typeface="Arial MT"/>
              </a:rPr>
              <a:t>sent</a:t>
            </a:r>
            <a:r>
              <a:rPr sz="2400" spc="-50" dirty="0">
                <a:latin typeface="Arial MT"/>
                <a:cs typeface="Arial MT"/>
              </a:rPr>
              <a:t> </a:t>
            </a:r>
            <a:r>
              <a:rPr sz="2400" dirty="0">
                <a:latin typeface="Arial MT"/>
                <a:cs typeface="Arial MT"/>
              </a:rPr>
              <a:t>to</a:t>
            </a:r>
            <a:r>
              <a:rPr sz="2400" spc="-60" dirty="0">
                <a:latin typeface="Arial MT"/>
                <a:cs typeface="Arial MT"/>
              </a:rPr>
              <a:t> </a:t>
            </a:r>
            <a:r>
              <a:rPr sz="2400" dirty="0">
                <a:latin typeface="Arial MT"/>
                <a:cs typeface="Arial MT"/>
              </a:rPr>
              <a:t>all</a:t>
            </a:r>
            <a:r>
              <a:rPr sz="2400" spc="-30" dirty="0">
                <a:latin typeface="Arial MT"/>
                <a:cs typeface="Arial MT"/>
              </a:rPr>
              <a:t> </a:t>
            </a:r>
            <a:r>
              <a:rPr sz="2400" dirty="0">
                <a:latin typeface="Arial MT"/>
                <a:cs typeface="Arial MT"/>
              </a:rPr>
              <a:t>of</a:t>
            </a:r>
            <a:r>
              <a:rPr sz="2400" spc="-70" dirty="0">
                <a:latin typeface="Arial MT"/>
                <a:cs typeface="Arial MT"/>
              </a:rPr>
              <a:t> </a:t>
            </a:r>
            <a:r>
              <a:rPr sz="2400" dirty="0">
                <a:latin typeface="Arial MT"/>
                <a:cs typeface="Arial MT"/>
              </a:rPr>
              <a:t>the</a:t>
            </a:r>
            <a:r>
              <a:rPr sz="2400" spc="-45" dirty="0">
                <a:latin typeface="Arial MT"/>
                <a:cs typeface="Arial MT"/>
              </a:rPr>
              <a:t> </a:t>
            </a:r>
            <a:r>
              <a:rPr sz="2400" dirty="0">
                <a:latin typeface="Arial MT"/>
                <a:cs typeface="Arial MT"/>
              </a:rPr>
              <a:t>processes</a:t>
            </a:r>
            <a:r>
              <a:rPr sz="2400" spc="-50" dirty="0">
                <a:latin typeface="Arial MT"/>
                <a:cs typeface="Arial MT"/>
              </a:rPr>
              <a:t> </a:t>
            </a:r>
            <a:r>
              <a:rPr sz="2400" dirty="0">
                <a:latin typeface="Arial MT"/>
                <a:cs typeface="Arial MT"/>
              </a:rPr>
              <a:t>in</a:t>
            </a:r>
            <a:r>
              <a:rPr sz="2400" spc="-40" dirty="0">
                <a:latin typeface="Arial MT"/>
                <a:cs typeface="Arial MT"/>
              </a:rPr>
              <a:t> </a:t>
            </a:r>
            <a:r>
              <a:rPr sz="2400" spc="-25" dirty="0">
                <a:latin typeface="Arial MT"/>
                <a:cs typeface="Arial MT"/>
              </a:rPr>
              <a:t>the </a:t>
            </a:r>
            <a:r>
              <a:rPr sz="2400" spc="-10" dirty="0">
                <a:latin typeface="Arial MT"/>
                <a:cs typeface="Arial MT"/>
              </a:rPr>
              <a:t>communicator.</a:t>
            </a:r>
            <a:endParaRPr sz="2400">
              <a:latin typeface="Arial MT"/>
              <a:cs typeface="Arial MT"/>
            </a:endParaRPr>
          </a:p>
        </p:txBody>
      </p:sp>
      <p:pic>
        <p:nvPicPr>
          <p:cNvPr id="4" name="object 4"/>
          <p:cNvPicPr/>
          <p:nvPr/>
        </p:nvPicPr>
        <p:blipFill>
          <a:blip r:embed="rId2" cstate="print"/>
          <a:stretch>
            <a:fillRect/>
          </a:stretch>
        </p:blipFill>
        <p:spPr>
          <a:xfrm>
            <a:off x="2063495" y="3140964"/>
            <a:ext cx="7834883" cy="2016251"/>
          </a:xfrm>
          <a:prstGeom prst="rect">
            <a:avLst/>
          </a:prstGeom>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594250" y="3884785"/>
            <a:ext cx="958215" cy="1257300"/>
          </a:xfrm>
          <a:custGeom>
            <a:avLst/>
            <a:gdLst/>
            <a:ahLst/>
            <a:cxnLst/>
            <a:rect l="l" t="t" r="r" b="b"/>
            <a:pathLst>
              <a:path w="958214" h="1257300">
                <a:moveTo>
                  <a:pt x="0" y="0"/>
                </a:moveTo>
                <a:lnTo>
                  <a:pt x="957997" y="1256773"/>
                </a:lnTo>
              </a:path>
            </a:pathLst>
          </a:custGeom>
          <a:ln w="15269">
            <a:solidFill>
              <a:srgbClr val="000000"/>
            </a:solidFill>
          </a:ln>
        </p:spPr>
        <p:txBody>
          <a:bodyPr wrap="square" lIns="0" tIns="0" rIns="0" bIns="0" rtlCol="0"/>
          <a:lstStyle/>
          <a:p>
            <a:endParaRPr/>
          </a:p>
        </p:txBody>
      </p:sp>
      <p:sp>
        <p:nvSpPr>
          <p:cNvPr id="3" name="object 3"/>
          <p:cNvSpPr/>
          <p:nvPr/>
        </p:nvSpPr>
        <p:spPr>
          <a:xfrm>
            <a:off x="6425506" y="3884786"/>
            <a:ext cx="958850" cy="1257300"/>
          </a:xfrm>
          <a:custGeom>
            <a:avLst/>
            <a:gdLst/>
            <a:ahLst/>
            <a:cxnLst/>
            <a:rect l="l" t="t" r="r" b="b"/>
            <a:pathLst>
              <a:path w="958850" h="1257300">
                <a:moveTo>
                  <a:pt x="0" y="0"/>
                </a:moveTo>
                <a:lnTo>
                  <a:pt x="958717" y="1256773"/>
                </a:lnTo>
              </a:path>
            </a:pathLst>
          </a:custGeom>
          <a:ln w="15269">
            <a:solidFill>
              <a:srgbClr val="000000"/>
            </a:solidFill>
          </a:ln>
        </p:spPr>
        <p:txBody>
          <a:bodyPr wrap="square" lIns="0" tIns="0" rIns="0" bIns="0" rtlCol="0"/>
          <a:lstStyle/>
          <a:p>
            <a:endParaRPr/>
          </a:p>
        </p:txBody>
      </p:sp>
      <p:grpSp>
        <p:nvGrpSpPr>
          <p:cNvPr id="4" name="object 4"/>
          <p:cNvGrpSpPr/>
          <p:nvPr/>
        </p:nvGrpSpPr>
        <p:grpSpPr>
          <a:xfrm>
            <a:off x="2352737" y="1127336"/>
            <a:ext cx="6956425" cy="4262120"/>
            <a:chOff x="2352737" y="1127336"/>
            <a:chExt cx="6956425" cy="4262120"/>
          </a:xfrm>
        </p:grpSpPr>
        <p:sp>
          <p:nvSpPr>
            <p:cNvPr id="5" name="object 5"/>
            <p:cNvSpPr/>
            <p:nvPr/>
          </p:nvSpPr>
          <p:spPr>
            <a:xfrm>
              <a:off x="2594250" y="1368771"/>
              <a:ext cx="6706870" cy="3773170"/>
            </a:xfrm>
            <a:custGeom>
              <a:avLst/>
              <a:gdLst/>
              <a:ahLst/>
              <a:cxnLst/>
              <a:rect l="l" t="t" r="r" b="b"/>
              <a:pathLst>
                <a:path w="6706870" h="3773170">
                  <a:moveTo>
                    <a:pt x="0" y="1256806"/>
                  </a:moveTo>
                  <a:lnTo>
                    <a:pt x="1914412" y="2516014"/>
                  </a:lnTo>
                </a:path>
                <a:path w="6706870" h="3773170">
                  <a:moveTo>
                    <a:pt x="1914412" y="2516014"/>
                  </a:moveTo>
                  <a:lnTo>
                    <a:pt x="2873229" y="3772788"/>
                  </a:lnTo>
                </a:path>
                <a:path w="6706870" h="3773170">
                  <a:moveTo>
                    <a:pt x="0" y="0"/>
                  </a:moveTo>
                  <a:lnTo>
                    <a:pt x="3831255" y="1256806"/>
                  </a:lnTo>
                </a:path>
                <a:path w="6706870" h="3773170">
                  <a:moveTo>
                    <a:pt x="3831255" y="1256806"/>
                  </a:moveTo>
                  <a:lnTo>
                    <a:pt x="5748033" y="2516014"/>
                  </a:lnTo>
                </a:path>
                <a:path w="6706870" h="3773170">
                  <a:moveTo>
                    <a:pt x="5748033" y="2516014"/>
                  </a:moveTo>
                  <a:lnTo>
                    <a:pt x="6706750" y="3772788"/>
                  </a:lnTo>
                </a:path>
                <a:path w="6706870" h="3773170">
                  <a:moveTo>
                    <a:pt x="0" y="0"/>
                  </a:moveTo>
                  <a:lnTo>
                    <a:pt x="0" y="95033"/>
                  </a:lnTo>
                </a:path>
                <a:path w="6706870" h="3773170">
                  <a:moveTo>
                    <a:pt x="0" y="155867"/>
                  </a:moveTo>
                  <a:lnTo>
                    <a:pt x="0" y="249914"/>
                  </a:lnTo>
                </a:path>
                <a:path w="6706870" h="3773170">
                  <a:moveTo>
                    <a:pt x="0" y="313379"/>
                  </a:moveTo>
                  <a:lnTo>
                    <a:pt x="0" y="407426"/>
                  </a:lnTo>
                </a:path>
                <a:path w="6706870" h="3773170">
                  <a:moveTo>
                    <a:pt x="0" y="469247"/>
                  </a:moveTo>
                  <a:lnTo>
                    <a:pt x="0" y="563294"/>
                  </a:lnTo>
                </a:path>
                <a:path w="6706870" h="3773170">
                  <a:moveTo>
                    <a:pt x="0" y="626759"/>
                  </a:moveTo>
                  <a:lnTo>
                    <a:pt x="0" y="720805"/>
                  </a:lnTo>
                </a:path>
                <a:path w="6706870" h="3773170">
                  <a:moveTo>
                    <a:pt x="0" y="781969"/>
                  </a:moveTo>
                  <a:lnTo>
                    <a:pt x="0" y="876016"/>
                  </a:lnTo>
                </a:path>
                <a:path w="6706870" h="3773170">
                  <a:moveTo>
                    <a:pt x="0" y="939481"/>
                  </a:moveTo>
                  <a:lnTo>
                    <a:pt x="0" y="1031883"/>
                  </a:lnTo>
                </a:path>
                <a:path w="6706870" h="3773170">
                  <a:moveTo>
                    <a:pt x="0" y="1095348"/>
                  </a:moveTo>
                  <a:lnTo>
                    <a:pt x="0" y="1189395"/>
                  </a:lnTo>
                </a:path>
                <a:path w="6706870" h="3773170">
                  <a:moveTo>
                    <a:pt x="0" y="1250558"/>
                  </a:moveTo>
                  <a:lnTo>
                    <a:pt x="0" y="1344276"/>
                  </a:lnTo>
                </a:path>
                <a:path w="6706870" h="3773170">
                  <a:moveTo>
                    <a:pt x="0" y="1407742"/>
                  </a:moveTo>
                  <a:lnTo>
                    <a:pt x="0" y="1501920"/>
                  </a:lnTo>
                </a:path>
                <a:path w="6706870" h="3773170">
                  <a:moveTo>
                    <a:pt x="0" y="1563807"/>
                  </a:moveTo>
                  <a:lnTo>
                    <a:pt x="0" y="1657820"/>
                  </a:lnTo>
                </a:path>
                <a:path w="6706870" h="3773170">
                  <a:moveTo>
                    <a:pt x="0" y="1721286"/>
                  </a:moveTo>
                  <a:lnTo>
                    <a:pt x="0" y="1815299"/>
                  </a:lnTo>
                </a:path>
                <a:path w="6706870" h="3773170">
                  <a:moveTo>
                    <a:pt x="0" y="1876364"/>
                  </a:moveTo>
                  <a:lnTo>
                    <a:pt x="0" y="1971200"/>
                  </a:lnTo>
                </a:path>
                <a:path w="6706870" h="3773170">
                  <a:moveTo>
                    <a:pt x="0" y="2034665"/>
                  </a:moveTo>
                  <a:lnTo>
                    <a:pt x="0" y="2126279"/>
                  </a:lnTo>
                </a:path>
                <a:path w="6706870" h="3773170">
                  <a:moveTo>
                    <a:pt x="0" y="2189777"/>
                  </a:moveTo>
                  <a:lnTo>
                    <a:pt x="0" y="2283790"/>
                  </a:lnTo>
                </a:path>
                <a:path w="6706870" h="3773170">
                  <a:moveTo>
                    <a:pt x="0" y="2344855"/>
                  </a:moveTo>
                  <a:lnTo>
                    <a:pt x="0" y="2439691"/>
                  </a:lnTo>
                </a:path>
                <a:path w="6706870" h="3773170">
                  <a:moveTo>
                    <a:pt x="0" y="2503156"/>
                  </a:moveTo>
                  <a:lnTo>
                    <a:pt x="0" y="2597170"/>
                  </a:lnTo>
                </a:path>
                <a:path w="6706870" h="3773170">
                  <a:moveTo>
                    <a:pt x="0" y="2658235"/>
                  </a:moveTo>
                  <a:lnTo>
                    <a:pt x="0" y="2752249"/>
                  </a:lnTo>
                </a:path>
                <a:path w="6706870" h="3773170">
                  <a:moveTo>
                    <a:pt x="0" y="2815747"/>
                  </a:moveTo>
                  <a:lnTo>
                    <a:pt x="0" y="2909760"/>
                  </a:lnTo>
                </a:path>
                <a:path w="6706870" h="3773170">
                  <a:moveTo>
                    <a:pt x="0" y="2971647"/>
                  </a:moveTo>
                  <a:lnTo>
                    <a:pt x="0" y="3065661"/>
                  </a:lnTo>
                </a:path>
                <a:path w="6706870" h="3773170">
                  <a:moveTo>
                    <a:pt x="0" y="3129126"/>
                  </a:moveTo>
                  <a:lnTo>
                    <a:pt x="0" y="3220740"/>
                  </a:lnTo>
                </a:path>
                <a:path w="6706870" h="3773170">
                  <a:moveTo>
                    <a:pt x="0" y="3284205"/>
                  </a:moveTo>
                  <a:lnTo>
                    <a:pt x="0" y="3378219"/>
                  </a:lnTo>
                </a:path>
                <a:path w="6706870" h="3773170">
                  <a:moveTo>
                    <a:pt x="0" y="3440105"/>
                  </a:moveTo>
                  <a:lnTo>
                    <a:pt x="0" y="3534119"/>
                  </a:lnTo>
                </a:path>
                <a:path w="6706870" h="3773170">
                  <a:moveTo>
                    <a:pt x="0" y="3597617"/>
                  </a:moveTo>
                  <a:lnTo>
                    <a:pt x="0" y="3691631"/>
                  </a:lnTo>
                </a:path>
                <a:path w="6706870" h="3773170">
                  <a:moveTo>
                    <a:pt x="0" y="3752696"/>
                  </a:moveTo>
                  <a:lnTo>
                    <a:pt x="0" y="3772788"/>
                  </a:lnTo>
                </a:path>
                <a:path w="6706870" h="3773170">
                  <a:moveTo>
                    <a:pt x="3831255" y="1256806"/>
                  </a:moveTo>
                  <a:lnTo>
                    <a:pt x="3831255" y="1350853"/>
                  </a:lnTo>
                </a:path>
                <a:path w="6706870" h="3773170">
                  <a:moveTo>
                    <a:pt x="3831255" y="1412740"/>
                  </a:moveTo>
                  <a:lnTo>
                    <a:pt x="3831255" y="1506754"/>
                  </a:lnTo>
                </a:path>
                <a:path w="6706870" h="3773170">
                  <a:moveTo>
                    <a:pt x="3831255" y="1570219"/>
                  </a:moveTo>
                  <a:lnTo>
                    <a:pt x="3831255" y="1664233"/>
                  </a:lnTo>
                </a:path>
                <a:path w="6706870" h="3773170">
                  <a:moveTo>
                    <a:pt x="3831255" y="1725297"/>
                  </a:moveTo>
                  <a:lnTo>
                    <a:pt x="3831255" y="1820133"/>
                  </a:lnTo>
                </a:path>
                <a:path w="6706870" h="3773170">
                  <a:moveTo>
                    <a:pt x="3831255" y="1883598"/>
                  </a:moveTo>
                  <a:lnTo>
                    <a:pt x="3831255" y="1977612"/>
                  </a:lnTo>
                </a:path>
                <a:path w="6706870" h="3773170">
                  <a:moveTo>
                    <a:pt x="3831255" y="2038710"/>
                  </a:moveTo>
                  <a:lnTo>
                    <a:pt x="3831255" y="2132724"/>
                  </a:lnTo>
                </a:path>
                <a:path w="6706870" h="3773170">
                  <a:moveTo>
                    <a:pt x="3831255" y="2196189"/>
                  </a:moveTo>
                  <a:lnTo>
                    <a:pt x="3831255" y="2288591"/>
                  </a:lnTo>
                </a:path>
                <a:path w="6706870" h="3773170">
                  <a:moveTo>
                    <a:pt x="3831255" y="2352089"/>
                  </a:moveTo>
                  <a:lnTo>
                    <a:pt x="3831255" y="2446103"/>
                  </a:lnTo>
                </a:path>
                <a:path w="6706870" h="3773170">
                  <a:moveTo>
                    <a:pt x="3831255" y="2507168"/>
                  </a:moveTo>
                  <a:lnTo>
                    <a:pt x="3831255" y="2601182"/>
                  </a:lnTo>
                </a:path>
                <a:path w="6706870" h="3773170">
                  <a:moveTo>
                    <a:pt x="3831255" y="2664680"/>
                  </a:moveTo>
                  <a:lnTo>
                    <a:pt x="3831255" y="2758694"/>
                  </a:lnTo>
                </a:path>
                <a:path w="6706870" h="3773170">
                  <a:moveTo>
                    <a:pt x="3831255" y="2820548"/>
                  </a:moveTo>
                  <a:lnTo>
                    <a:pt x="3831255" y="2914594"/>
                  </a:lnTo>
                </a:path>
                <a:path w="6706870" h="3773170">
                  <a:moveTo>
                    <a:pt x="3831255" y="2978059"/>
                  </a:moveTo>
                  <a:lnTo>
                    <a:pt x="3831255" y="3072073"/>
                  </a:lnTo>
                </a:path>
                <a:path w="6706870" h="3773170">
                  <a:moveTo>
                    <a:pt x="3831255" y="3133138"/>
                  </a:moveTo>
                  <a:lnTo>
                    <a:pt x="3831255" y="3227152"/>
                  </a:lnTo>
                </a:path>
                <a:path w="6706870" h="3773170">
                  <a:moveTo>
                    <a:pt x="3831255" y="3290650"/>
                  </a:moveTo>
                  <a:lnTo>
                    <a:pt x="3831255" y="3383053"/>
                  </a:lnTo>
                </a:path>
                <a:path w="6706870" h="3773170">
                  <a:moveTo>
                    <a:pt x="3831255" y="3446551"/>
                  </a:moveTo>
                  <a:lnTo>
                    <a:pt x="3831255" y="3540564"/>
                  </a:lnTo>
                </a:path>
                <a:path w="6706870" h="3773170">
                  <a:moveTo>
                    <a:pt x="3831255" y="3601629"/>
                  </a:moveTo>
                  <a:lnTo>
                    <a:pt x="3831255" y="3695643"/>
                  </a:lnTo>
                </a:path>
                <a:path w="6706870" h="3773170">
                  <a:moveTo>
                    <a:pt x="3831255" y="3759108"/>
                  </a:moveTo>
                  <a:lnTo>
                    <a:pt x="3831255" y="3772788"/>
                  </a:lnTo>
                </a:path>
                <a:path w="6706870" h="3773170">
                  <a:moveTo>
                    <a:pt x="1914412" y="2516014"/>
                  </a:moveTo>
                  <a:lnTo>
                    <a:pt x="1914412" y="2610028"/>
                  </a:lnTo>
                </a:path>
                <a:path w="6706870" h="3773170">
                  <a:moveTo>
                    <a:pt x="1914412" y="2671092"/>
                  </a:moveTo>
                  <a:lnTo>
                    <a:pt x="1914412" y="2765928"/>
                  </a:lnTo>
                </a:path>
                <a:path w="6706870" h="3773170">
                  <a:moveTo>
                    <a:pt x="1914412" y="2829393"/>
                  </a:moveTo>
                  <a:lnTo>
                    <a:pt x="1914412" y="2923407"/>
                  </a:lnTo>
                </a:path>
                <a:path w="6706870" h="3773170">
                  <a:moveTo>
                    <a:pt x="1914412" y="2984505"/>
                  </a:moveTo>
                  <a:lnTo>
                    <a:pt x="1914412" y="3078519"/>
                  </a:lnTo>
                </a:path>
                <a:path w="6706870" h="3773170">
                  <a:moveTo>
                    <a:pt x="1914412" y="3141984"/>
                  </a:moveTo>
                  <a:lnTo>
                    <a:pt x="1914412" y="3235998"/>
                  </a:lnTo>
                </a:path>
                <a:path w="6706870" h="3773170">
                  <a:moveTo>
                    <a:pt x="1914412" y="3297884"/>
                  </a:moveTo>
                  <a:lnTo>
                    <a:pt x="1914412" y="3391898"/>
                  </a:lnTo>
                </a:path>
                <a:path w="6706870" h="3773170">
                  <a:moveTo>
                    <a:pt x="1914412" y="3455363"/>
                  </a:moveTo>
                  <a:lnTo>
                    <a:pt x="1914412" y="3546977"/>
                  </a:lnTo>
                </a:path>
                <a:path w="6706870" h="3773170">
                  <a:moveTo>
                    <a:pt x="1914412" y="3610475"/>
                  </a:moveTo>
                  <a:lnTo>
                    <a:pt x="1914412" y="3704489"/>
                  </a:lnTo>
                </a:path>
                <a:path w="6706870" h="3773170">
                  <a:moveTo>
                    <a:pt x="1914412" y="3766342"/>
                  </a:moveTo>
                  <a:lnTo>
                    <a:pt x="1914412" y="3772788"/>
                  </a:lnTo>
                </a:path>
                <a:path w="6706870" h="3773170">
                  <a:moveTo>
                    <a:pt x="5748033" y="2516014"/>
                  </a:moveTo>
                  <a:lnTo>
                    <a:pt x="5748033" y="2610028"/>
                  </a:lnTo>
                </a:path>
                <a:path w="6706870" h="3773170">
                  <a:moveTo>
                    <a:pt x="5748033" y="2671092"/>
                  </a:moveTo>
                  <a:lnTo>
                    <a:pt x="5748033" y="2765928"/>
                  </a:lnTo>
                </a:path>
                <a:path w="6706870" h="3773170">
                  <a:moveTo>
                    <a:pt x="5748033" y="2829393"/>
                  </a:moveTo>
                  <a:lnTo>
                    <a:pt x="5748033" y="2923407"/>
                  </a:lnTo>
                </a:path>
                <a:path w="6706870" h="3773170">
                  <a:moveTo>
                    <a:pt x="5748033" y="2984505"/>
                  </a:moveTo>
                  <a:lnTo>
                    <a:pt x="5748033" y="3078519"/>
                  </a:lnTo>
                </a:path>
                <a:path w="6706870" h="3773170">
                  <a:moveTo>
                    <a:pt x="5748033" y="3141984"/>
                  </a:moveTo>
                  <a:lnTo>
                    <a:pt x="5748033" y="3235998"/>
                  </a:lnTo>
                </a:path>
                <a:path w="6706870" h="3773170">
                  <a:moveTo>
                    <a:pt x="5748033" y="3297884"/>
                  </a:moveTo>
                  <a:lnTo>
                    <a:pt x="5748033" y="3391898"/>
                  </a:lnTo>
                </a:path>
                <a:path w="6706870" h="3773170">
                  <a:moveTo>
                    <a:pt x="5748033" y="3455363"/>
                  </a:moveTo>
                  <a:lnTo>
                    <a:pt x="5748033" y="3546977"/>
                  </a:lnTo>
                </a:path>
                <a:path w="6706870" h="3773170">
                  <a:moveTo>
                    <a:pt x="5748033" y="3610475"/>
                  </a:moveTo>
                  <a:lnTo>
                    <a:pt x="5748033" y="3704489"/>
                  </a:lnTo>
                </a:path>
                <a:path w="6706870" h="3773170">
                  <a:moveTo>
                    <a:pt x="5748033" y="3766342"/>
                  </a:moveTo>
                  <a:lnTo>
                    <a:pt x="5748033" y="3772788"/>
                  </a:lnTo>
                </a:path>
              </a:pathLst>
            </a:custGeom>
            <a:ln w="15269">
              <a:solidFill>
                <a:srgbClr val="000000"/>
              </a:solidFill>
            </a:ln>
          </p:spPr>
          <p:txBody>
            <a:bodyPr wrap="square" lIns="0" tIns="0" rIns="0" bIns="0" rtlCol="0"/>
            <a:lstStyle/>
            <a:p>
              <a:endParaRPr/>
            </a:p>
          </p:txBody>
        </p:sp>
        <p:sp>
          <p:nvSpPr>
            <p:cNvPr id="6" name="object 6"/>
            <p:cNvSpPr/>
            <p:nvPr/>
          </p:nvSpPr>
          <p:spPr>
            <a:xfrm>
              <a:off x="2372025" y="1146808"/>
              <a:ext cx="467359" cy="468630"/>
            </a:xfrm>
            <a:custGeom>
              <a:avLst/>
              <a:gdLst/>
              <a:ahLst/>
              <a:cxnLst/>
              <a:rect l="l" t="t" r="r" b="b"/>
              <a:pathLst>
                <a:path w="467360" h="468630">
                  <a:moveTo>
                    <a:pt x="233876" y="0"/>
                  </a:moveTo>
                  <a:lnTo>
                    <a:pt x="179224" y="6247"/>
                  </a:lnTo>
                  <a:lnTo>
                    <a:pt x="131002" y="24004"/>
                  </a:lnTo>
                  <a:lnTo>
                    <a:pt x="87602" y="51955"/>
                  </a:lnTo>
                  <a:lnTo>
                    <a:pt x="52240" y="87470"/>
                  </a:lnTo>
                  <a:lnTo>
                    <a:pt x="24110" y="130876"/>
                  </a:lnTo>
                  <a:lnTo>
                    <a:pt x="6429" y="178886"/>
                  </a:lnTo>
                  <a:lnTo>
                    <a:pt x="0" y="233801"/>
                  </a:lnTo>
                  <a:lnTo>
                    <a:pt x="6429" y="289045"/>
                  </a:lnTo>
                  <a:lnTo>
                    <a:pt x="24110" y="337384"/>
                  </a:lnTo>
                  <a:lnTo>
                    <a:pt x="52240" y="380790"/>
                  </a:lnTo>
                  <a:lnTo>
                    <a:pt x="87602" y="415976"/>
                  </a:lnTo>
                  <a:lnTo>
                    <a:pt x="131002" y="444255"/>
                  </a:lnTo>
                  <a:lnTo>
                    <a:pt x="179224" y="462012"/>
                  </a:lnTo>
                  <a:lnTo>
                    <a:pt x="233876" y="468260"/>
                  </a:lnTo>
                  <a:lnTo>
                    <a:pt x="287722" y="462012"/>
                  </a:lnTo>
                  <a:lnTo>
                    <a:pt x="335958" y="444255"/>
                  </a:lnTo>
                  <a:lnTo>
                    <a:pt x="380160" y="415976"/>
                  </a:lnTo>
                  <a:lnTo>
                    <a:pt x="414694" y="380790"/>
                  </a:lnTo>
                  <a:lnTo>
                    <a:pt x="442847" y="337384"/>
                  </a:lnTo>
                  <a:lnTo>
                    <a:pt x="460509" y="289045"/>
                  </a:lnTo>
                  <a:lnTo>
                    <a:pt x="466955" y="233801"/>
                  </a:lnTo>
                  <a:lnTo>
                    <a:pt x="460509" y="178886"/>
                  </a:lnTo>
                  <a:lnTo>
                    <a:pt x="442847" y="130876"/>
                  </a:lnTo>
                  <a:lnTo>
                    <a:pt x="414694" y="87470"/>
                  </a:lnTo>
                  <a:lnTo>
                    <a:pt x="380160" y="51955"/>
                  </a:lnTo>
                  <a:lnTo>
                    <a:pt x="335957" y="24004"/>
                  </a:lnTo>
                  <a:lnTo>
                    <a:pt x="287722" y="6247"/>
                  </a:lnTo>
                  <a:lnTo>
                    <a:pt x="233876" y="0"/>
                  </a:lnTo>
                  <a:close/>
                </a:path>
              </a:pathLst>
            </a:custGeom>
            <a:solidFill>
              <a:srgbClr val="FFFFFF"/>
            </a:solidFill>
          </p:spPr>
          <p:txBody>
            <a:bodyPr wrap="square" lIns="0" tIns="0" rIns="0" bIns="0" rtlCol="0"/>
            <a:lstStyle/>
            <a:p>
              <a:endParaRPr/>
            </a:p>
          </p:txBody>
        </p:sp>
        <p:sp>
          <p:nvSpPr>
            <p:cNvPr id="7" name="object 7"/>
            <p:cNvSpPr/>
            <p:nvPr/>
          </p:nvSpPr>
          <p:spPr>
            <a:xfrm>
              <a:off x="2372025" y="1146808"/>
              <a:ext cx="467359" cy="468630"/>
            </a:xfrm>
            <a:custGeom>
              <a:avLst/>
              <a:gdLst/>
              <a:ahLst/>
              <a:cxnLst/>
              <a:rect l="l" t="t" r="r" b="b"/>
              <a:pathLst>
                <a:path w="467360" h="468630">
                  <a:moveTo>
                    <a:pt x="233876" y="0"/>
                  </a:moveTo>
                  <a:lnTo>
                    <a:pt x="287722" y="6247"/>
                  </a:lnTo>
                  <a:lnTo>
                    <a:pt x="335957" y="24004"/>
                  </a:lnTo>
                  <a:lnTo>
                    <a:pt x="380160" y="51955"/>
                  </a:lnTo>
                  <a:lnTo>
                    <a:pt x="414694" y="87470"/>
                  </a:lnTo>
                  <a:lnTo>
                    <a:pt x="442847" y="130876"/>
                  </a:lnTo>
                  <a:lnTo>
                    <a:pt x="460509" y="178886"/>
                  </a:lnTo>
                  <a:lnTo>
                    <a:pt x="466955" y="233801"/>
                  </a:lnTo>
                  <a:lnTo>
                    <a:pt x="460509" y="289045"/>
                  </a:lnTo>
                  <a:lnTo>
                    <a:pt x="442847" y="337384"/>
                  </a:lnTo>
                  <a:lnTo>
                    <a:pt x="414694" y="380790"/>
                  </a:lnTo>
                  <a:lnTo>
                    <a:pt x="380160" y="415976"/>
                  </a:lnTo>
                  <a:lnTo>
                    <a:pt x="335958" y="444255"/>
                  </a:lnTo>
                  <a:lnTo>
                    <a:pt x="287722" y="462012"/>
                  </a:lnTo>
                  <a:lnTo>
                    <a:pt x="233876" y="468260"/>
                  </a:lnTo>
                  <a:lnTo>
                    <a:pt x="179224" y="462012"/>
                  </a:lnTo>
                  <a:lnTo>
                    <a:pt x="131002" y="444255"/>
                  </a:lnTo>
                  <a:lnTo>
                    <a:pt x="87602" y="415976"/>
                  </a:lnTo>
                  <a:lnTo>
                    <a:pt x="52240" y="380790"/>
                  </a:lnTo>
                  <a:lnTo>
                    <a:pt x="24110" y="337384"/>
                  </a:lnTo>
                  <a:lnTo>
                    <a:pt x="6429" y="289045"/>
                  </a:lnTo>
                  <a:lnTo>
                    <a:pt x="0" y="233801"/>
                  </a:lnTo>
                  <a:lnTo>
                    <a:pt x="6429" y="178886"/>
                  </a:lnTo>
                  <a:lnTo>
                    <a:pt x="24110" y="130876"/>
                  </a:lnTo>
                  <a:lnTo>
                    <a:pt x="52240" y="87470"/>
                  </a:lnTo>
                  <a:lnTo>
                    <a:pt x="87602" y="51955"/>
                  </a:lnTo>
                  <a:lnTo>
                    <a:pt x="131002" y="24004"/>
                  </a:lnTo>
                  <a:lnTo>
                    <a:pt x="179224" y="6247"/>
                  </a:lnTo>
                  <a:lnTo>
                    <a:pt x="233876" y="0"/>
                  </a:lnTo>
                  <a:close/>
                </a:path>
              </a:pathLst>
            </a:custGeom>
            <a:ln w="4604">
              <a:solidFill>
                <a:srgbClr val="FFFFFF"/>
              </a:solidFill>
            </a:ln>
          </p:spPr>
          <p:txBody>
            <a:bodyPr wrap="square" lIns="0" tIns="0" rIns="0" bIns="0" rtlCol="0"/>
            <a:lstStyle/>
            <a:p>
              <a:endParaRPr/>
            </a:p>
          </p:txBody>
        </p:sp>
        <p:pic>
          <p:nvPicPr>
            <p:cNvPr id="8" name="object 8"/>
            <p:cNvPicPr/>
            <p:nvPr/>
          </p:nvPicPr>
          <p:blipFill>
            <a:blip r:embed="rId2" cstate="print"/>
            <a:stretch>
              <a:fillRect/>
            </a:stretch>
          </p:blipFill>
          <p:spPr>
            <a:xfrm>
              <a:off x="2352737" y="1127336"/>
              <a:ext cx="482203" cy="483857"/>
            </a:xfrm>
            <a:prstGeom prst="rect">
              <a:avLst/>
            </a:prstGeom>
          </p:spPr>
        </p:pic>
        <p:sp>
          <p:nvSpPr>
            <p:cNvPr id="9" name="object 9"/>
            <p:cNvSpPr/>
            <p:nvPr/>
          </p:nvSpPr>
          <p:spPr>
            <a:xfrm>
              <a:off x="2372026" y="2403286"/>
              <a:ext cx="467359" cy="468630"/>
            </a:xfrm>
            <a:custGeom>
              <a:avLst/>
              <a:gdLst/>
              <a:ahLst/>
              <a:cxnLst/>
              <a:rect l="l" t="t" r="r" b="b"/>
              <a:pathLst>
                <a:path w="467360" h="468630">
                  <a:moveTo>
                    <a:pt x="233876" y="0"/>
                  </a:moveTo>
                  <a:lnTo>
                    <a:pt x="179224" y="6576"/>
                  </a:lnTo>
                  <a:lnTo>
                    <a:pt x="131002" y="24333"/>
                  </a:lnTo>
                  <a:lnTo>
                    <a:pt x="87602" y="52284"/>
                  </a:lnTo>
                  <a:lnTo>
                    <a:pt x="52240" y="87798"/>
                  </a:lnTo>
                  <a:lnTo>
                    <a:pt x="24110" y="131205"/>
                  </a:lnTo>
                  <a:lnTo>
                    <a:pt x="6429" y="179214"/>
                  </a:lnTo>
                  <a:lnTo>
                    <a:pt x="0" y="234130"/>
                  </a:lnTo>
                  <a:lnTo>
                    <a:pt x="6429" y="288716"/>
                  </a:lnTo>
                  <a:lnTo>
                    <a:pt x="24110" y="336726"/>
                  </a:lnTo>
                  <a:lnTo>
                    <a:pt x="52240" y="381020"/>
                  </a:lnTo>
                  <a:lnTo>
                    <a:pt x="87602" y="415581"/>
                  </a:lnTo>
                  <a:lnTo>
                    <a:pt x="131002" y="444518"/>
                  </a:lnTo>
                  <a:lnTo>
                    <a:pt x="179224" y="462177"/>
                  </a:lnTo>
                  <a:lnTo>
                    <a:pt x="233876" y="468622"/>
                  </a:lnTo>
                  <a:lnTo>
                    <a:pt x="287722" y="462177"/>
                  </a:lnTo>
                  <a:lnTo>
                    <a:pt x="335958" y="444518"/>
                  </a:lnTo>
                  <a:lnTo>
                    <a:pt x="380160" y="415581"/>
                  </a:lnTo>
                  <a:lnTo>
                    <a:pt x="414694" y="381020"/>
                  </a:lnTo>
                  <a:lnTo>
                    <a:pt x="442847" y="336726"/>
                  </a:lnTo>
                  <a:lnTo>
                    <a:pt x="460509" y="288717"/>
                  </a:lnTo>
                  <a:lnTo>
                    <a:pt x="466955" y="234130"/>
                  </a:lnTo>
                  <a:lnTo>
                    <a:pt x="460509" y="179214"/>
                  </a:lnTo>
                  <a:lnTo>
                    <a:pt x="442847" y="131205"/>
                  </a:lnTo>
                  <a:lnTo>
                    <a:pt x="414694" y="87798"/>
                  </a:lnTo>
                  <a:lnTo>
                    <a:pt x="380160" y="52284"/>
                  </a:lnTo>
                  <a:lnTo>
                    <a:pt x="335957" y="24333"/>
                  </a:lnTo>
                  <a:lnTo>
                    <a:pt x="287722" y="6576"/>
                  </a:lnTo>
                  <a:lnTo>
                    <a:pt x="233876" y="0"/>
                  </a:lnTo>
                  <a:close/>
                </a:path>
              </a:pathLst>
            </a:custGeom>
            <a:solidFill>
              <a:srgbClr val="FFFFFF"/>
            </a:solidFill>
          </p:spPr>
          <p:txBody>
            <a:bodyPr wrap="square" lIns="0" tIns="0" rIns="0" bIns="0" rtlCol="0"/>
            <a:lstStyle/>
            <a:p>
              <a:endParaRPr/>
            </a:p>
          </p:txBody>
        </p:sp>
        <p:sp>
          <p:nvSpPr>
            <p:cNvPr id="10" name="object 10"/>
            <p:cNvSpPr/>
            <p:nvPr/>
          </p:nvSpPr>
          <p:spPr>
            <a:xfrm>
              <a:off x="2372026" y="2403286"/>
              <a:ext cx="467359" cy="468630"/>
            </a:xfrm>
            <a:custGeom>
              <a:avLst/>
              <a:gdLst/>
              <a:ahLst/>
              <a:cxnLst/>
              <a:rect l="l" t="t" r="r" b="b"/>
              <a:pathLst>
                <a:path w="467360" h="468630">
                  <a:moveTo>
                    <a:pt x="233876" y="0"/>
                  </a:moveTo>
                  <a:lnTo>
                    <a:pt x="287722" y="6576"/>
                  </a:lnTo>
                  <a:lnTo>
                    <a:pt x="335957" y="24333"/>
                  </a:lnTo>
                  <a:lnTo>
                    <a:pt x="380160" y="52284"/>
                  </a:lnTo>
                  <a:lnTo>
                    <a:pt x="414694" y="87798"/>
                  </a:lnTo>
                  <a:lnTo>
                    <a:pt x="442847" y="131205"/>
                  </a:lnTo>
                  <a:lnTo>
                    <a:pt x="460509" y="179214"/>
                  </a:lnTo>
                  <a:lnTo>
                    <a:pt x="466955" y="234130"/>
                  </a:lnTo>
                  <a:lnTo>
                    <a:pt x="460509" y="288717"/>
                  </a:lnTo>
                  <a:lnTo>
                    <a:pt x="442847" y="336726"/>
                  </a:lnTo>
                  <a:lnTo>
                    <a:pt x="414694" y="381020"/>
                  </a:lnTo>
                  <a:lnTo>
                    <a:pt x="380160" y="415581"/>
                  </a:lnTo>
                  <a:lnTo>
                    <a:pt x="335958" y="444518"/>
                  </a:lnTo>
                  <a:lnTo>
                    <a:pt x="287722" y="462177"/>
                  </a:lnTo>
                  <a:lnTo>
                    <a:pt x="233876" y="468622"/>
                  </a:lnTo>
                  <a:lnTo>
                    <a:pt x="179224" y="462177"/>
                  </a:lnTo>
                  <a:lnTo>
                    <a:pt x="131002" y="444518"/>
                  </a:lnTo>
                  <a:lnTo>
                    <a:pt x="87602" y="415581"/>
                  </a:lnTo>
                  <a:lnTo>
                    <a:pt x="52240" y="381020"/>
                  </a:lnTo>
                  <a:lnTo>
                    <a:pt x="24110" y="336726"/>
                  </a:lnTo>
                  <a:lnTo>
                    <a:pt x="6429" y="288716"/>
                  </a:lnTo>
                  <a:lnTo>
                    <a:pt x="0" y="234130"/>
                  </a:lnTo>
                  <a:lnTo>
                    <a:pt x="6429" y="179214"/>
                  </a:lnTo>
                  <a:lnTo>
                    <a:pt x="24110" y="131205"/>
                  </a:lnTo>
                  <a:lnTo>
                    <a:pt x="52240" y="87798"/>
                  </a:lnTo>
                  <a:lnTo>
                    <a:pt x="87602" y="52284"/>
                  </a:lnTo>
                  <a:lnTo>
                    <a:pt x="131002" y="24333"/>
                  </a:lnTo>
                  <a:lnTo>
                    <a:pt x="179224" y="6576"/>
                  </a:lnTo>
                  <a:lnTo>
                    <a:pt x="233876" y="0"/>
                  </a:lnTo>
                  <a:close/>
                </a:path>
              </a:pathLst>
            </a:custGeom>
            <a:ln w="4604">
              <a:solidFill>
                <a:srgbClr val="FFFFFF"/>
              </a:solidFill>
            </a:ln>
          </p:spPr>
          <p:txBody>
            <a:bodyPr wrap="square" lIns="0" tIns="0" rIns="0" bIns="0" rtlCol="0"/>
            <a:lstStyle/>
            <a:p>
              <a:endParaRPr/>
            </a:p>
          </p:txBody>
        </p:sp>
        <p:pic>
          <p:nvPicPr>
            <p:cNvPr id="11" name="object 11"/>
            <p:cNvPicPr/>
            <p:nvPr/>
          </p:nvPicPr>
          <p:blipFill>
            <a:blip r:embed="rId3" cstate="print"/>
            <a:stretch>
              <a:fillRect/>
            </a:stretch>
          </p:blipFill>
          <p:spPr>
            <a:xfrm>
              <a:off x="2352737" y="2384143"/>
              <a:ext cx="482203" cy="483725"/>
            </a:xfrm>
            <a:prstGeom prst="rect">
              <a:avLst/>
            </a:prstGeom>
          </p:spPr>
        </p:pic>
        <p:sp>
          <p:nvSpPr>
            <p:cNvPr id="12" name="object 12"/>
            <p:cNvSpPr/>
            <p:nvPr/>
          </p:nvSpPr>
          <p:spPr>
            <a:xfrm>
              <a:off x="2372026" y="3661802"/>
              <a:ext cx="467359" cy="468630"/>
            </a:xfrm>
            <a:custGeom>
              <a:avLst/>
              <a:gdLst/>
              <a:ahLst/>
              <a:cxnLst/>
              <a:rect l="l" t="t" r="r" b="b"/>
              <a:pathLst>
                <a:path w="467360" h="468629">
                  <a:moveTo>
                    <a:pt x="233876" y="0"/>
                  </a:moveTo>
                  <a:lnTo>
                    <a:pt x="179224" y="7234"/>
                  </a:lnTo>
                  <a:lnTo>
                    <a:pt x="131002" y="24103"/>
                  </a:lnTo>
                  <a:lnTo>
                    <a:pt x="87602" y="53041"/>
                  </a:lnTo>
                  <a:lnTo>
                    <a:pt x="52240" y="87568"/>
                  </a:lnTo>
                  <a:lnTo>
                    <a:pt x="24110" y="131764"/>
                  </a:lnTo>
                  <a:lnTo>
                    <a:pt x="6429" y="180004"/>
                  </a:lnTo>
                  <a:lnTo>
                    <a:pt x="0" y="234623"/>
                  </a:lnTo>
                  <a:lnTo>
                    <a:pt x="6429" y="289276"/>
                  </a:lnTo>
                  <a:lnTo>
                    <a:pt x="24110" y="337483"/>
                  </a:lnTo>
                  <a:lnTo>
                    <a:pt x="52240" y="380889"/>
                  </a:lnTo>
                  <a:lnTo>
                    <a:pt x="87602" y="416239"/>
                  </a:lnTo>
                  <a:lnTo>
                    <a:pt x="131002" y="444354"/>
                  </a:lnTo>
                  <a:lnTo>
                    <a:pt x="179224" y="462045"/>
                  </a:lnTo>
                  <a:lnTo>
                    <a:pt x="233876" y="468458"/>
                  </a:lnTo>
                  <a:lnTo>
                    <a:pt x="287722" y="462045"/>
                  </a:lnTo>
                  <a:lnTo>
                    <a:pt x="335958" y="444354"/>
                  </a:lnTo>
                  <a:lnTo>
                    <a:pt x="380160" y="416239"/>
                  </a:lnTo>
                  <a:lnTo>
                    <a:pt x="414694" y="380889"/>
                  </a:lnTo>
                  <a:lnTo>
                    <a:pt x="442847" y="337483"/>
                  </a:lnTo>
                  <a:lnTo>
                    <a:pt x="460509" y="289276"/>
                  </a:lnTo>
                  <a:lnTo>
                    <a:pt x="466955" y="234623"/>
                  </a:lnTo>
                  <a:lnTo>
                    <a:pt x="460509" y="180004"/>
                  </a:lnTo>
                  <a:lnTo>
                    <a:pt x="442847" y="131764"/>
                  </a:lnTo>
                  <a:lnTo>
                    <a:pt x="414694" y="87568"/>
                  </a:lnTo>
                  <a:lnTo>
                    <a:pt x="380160" y="53041"/>
                  </a:lnTo>
                  <a:lnTo>
                    <a:pt x="335957" y="24103"/>
                  </a:lnTo>
                  <a:lnTo>
                    <a:pt x="287722" y="7234"/>
                  </a:lnTo>
                  <a:lnTo>
                    <a:pt x="233876" y="0"/>
                  </a:lnTo>
                  <a:close/>
                </a:path>
              </a:pathLst>
            </a:custGeom>
            <a:solidFill>
              <a:srgbClr val="FFFFFF"/>
            </a:solidFill>
          </p:spPr>
          <p:txBody>
            <a:bodyPr wrap="square" lIns="0" tIns="0" rIns="0" bIns="0" rtlCol="0"/>
            <a:lstStyle/>
            <a:p>
              <a:endParaRPr/>
            </a:p>
          </p:txBody>
        </p:sp>
        <p:sp>
          <p:nvSpPr>
            <p:cNvPr id="13" name="object 13"/>
            <p:cNvSpPr/>
            <p:nvPr/>
          </p:nvSpPr>
          <p:spPr>
            <a:xfrm>
              <a:off x="2372026" y="3661802"/>
              <a:ext cx="467359" cy="468630"/>
            </a:xfrm>
            <a:custGeom>
              <a:avLst/>
              <a:gdLst/>
              <a:ahLst/>
              <a:cxnLst/>
              <a:rect l="l" t="t" r="r" b="b"/>
              <a:pathLst>
                <a:path w="467360" h="468629">
                  <a:moveTo>
                    <a:pt x="233876" y="0"/>
                  </a:moveTo>
                  <a:lnTo>
                    <a:pt x="287722" y="7234"/>
                  </a:lnTo>
                  <a:lnTo>
                    <a:pt x="335957" y="24103"/>
                  </a:lnTo>
                  <a:lnTo>
                    <a:pt x="380160" y="53041"/>
                  </a:lnTo>
                  <a:lnTo>
                    <a:pt x="414694" y="87568"/>
                  </a:lnTo>
                  <a:lnTo>
                    <a:pt x="442847" y="131764"/>
                  </a:lnTo>
                  <a:lnTo>
                    <a:pt x="460509" y="180004"/>
                  </a:lnTo>
                  <a:lnTo>
                    <a:pt x="466955" y="234623"/>
                  </a:lnTo>
                  <a:lnTo>
                    <a:pt x="460509" y="289276"/>
                  </a:lnTo>
                  <a:lnTo>
                    <a:pt x="442847" y="337483"/>
                  </a:lnTo>
                  <a:lnTo>
                    <a:pt x="414694" y="380889"/>
                  </a:lnTo>
                  <a:lnTo>
                    <a:pt x="380160" y="416239"/>
                  </a:lnTo>
                  <a:lnTo>
                    <a:pt x="335958" y="444354"/>
                  </a:lnTo>
                  <a:lnTo>
                    <a:pt x="287722" y="462045"/>
                  </a:lnTo>
                  <a:lnTo>
                    <a:pt x="233876" y="468458"/>
                  </a:lnTo>
                  <a:lnTo>
                    <a:pt x="179224" y="462045"/>
                  </a:lnTo>
                  <a:lnTo>
                    <a:pt x="131002" y="444354"/>
                  </a:lnTo>
                  <a:lnTo>
                    <a:pt x="87602" y="416239"/>
                  </a:lnTo>
                  <a:lnTo>
                    <a:pt x="52240" y="380889"/>
                  </a:lnTo>
                  <a:lnTo>
                    <a:pt x="24110" y="337483"/>
                  </a:lnTo>
                  <a:lnTo>
                    <a:pt x="6429" y="289276"/>
                  </a:lnTo>
                  <a:lnTo>
                    <a:pt x="0" y="234623"/>
                  </a:lnTo>
                  <a:lnTo>
                    <a:pt x="6429" y="180004"/>
                  </a:lnTo>
                  <a:lnTo>
                    <a:pt x="24110" y="131764"/>
                  </a:lnTo>
                  <a:lnTo>
                    <a:pt x="52240" y="87568"/>
                  </a:lnTo>
                  <a:lnTo>
                    <a:pt x="87602" y="53041"/>
                  </a:lnTo>
                  <a:lnTo>
                    <a:pt x="131002" y="24103"/>
                  </a:lnTo>
                  <a:lnTo>
                    <a:pt x="179224" y="7234"/>
                  </a:lnTo>
                  <a:lnTo>
                    <a:pt x="233876" y="0"/>
                  </a:lnTo>
                  <a:close/>
                </a:path>
              </a:pathLst>
            </a:custGeom>
            <a:ln w="4604">
              <a:solidFill>
                <a:srgbClr val="FFFFFF"/>
              </a:solidFill>
            </a:ln>
          </p:spPr>
          <p:txBody>
            <a:bodyPr wrap="square" lIns="0" tIns="0" rIns="0" bIns="0" rtlCol="0"/>
            <a:lstStyle/>
            <a:p>
              <a:endParaRPr/>
            </a:p>
          </p:txBody>
        </p:sp>
        <p:pic>
          <p:nvPicPr>
            <p:cNvPr id="14" name="object 14"/>
            <p:cNvPicPr/>
            <p:nvPr/>
          </p:nvPicPr>
          <p:blipFill>
            <a:blip r:embed="rId4" cstate="print"/>
            <a:stretch>
              <a:fillRect/>
            </a:stretch>
          </p:blipFill>
          <p:spPr>
            <a:xfrm>
              <a:off x="2352737" y="3642495"/>
              <a:ext cx="482203" cy="483758"/>
            </a:xfrm>
            <a:prstGeom prst="rect">
              <a:avLst/>
            </a:prstGeom>
          </p:spPr>
        </p:pic>
        <p:sp>
          <p:nvSpPr>
            <p:cNvPr id="15" name="object 15"/>
            <p:cNvSpPr/>
            <p:nvPr/>
          </p:nvSpPr>
          <p:spPr>
            <a:xfrm>
              <a:off x="2372026" y="4918577"/>
              <a:ext cx="467359" cy="468630"/>
            </a:xfrm>
            <a:custGeom>
              <a:avLst/>
              <a:gdLst/>
              <a:ahLst/>
              <a:cxnLst/>
              <a:rect l="l" t="t" r="r" b="b"/>
              <a:pathLst>
                <a:path w="467360" h="468629">
                  <a:moveTo>
                    <a:pt x="233876" y="0"/>
                  </a:moveTo>
                  <a:lnTo>
                    <a:pt x="179224" y="6412"/>
                  </a:lnTo>
                  <a:lnTo>
                    <a:pt x="131002" y="24103"/>
                  </a:lnTo>
                  <a:lnTo>
                    <a:pt x="87602" y="53008"/>
                  </a:lnTo>
                  <a:lnTo>
                    <a:pt x="52240" y="87568"/>
                  </a:lnTo>
                  <a:lnTo>
                    <a:pt x="24110" y="131764"/>
                  </a:lnTo>
                  <a:lnTo>
                    <a:pt x="6429" y="179971"/>
                  </a:lnTo>
                  <a:lnTo>
                    <a:pt x="0" y="234623"/>
                  </a:lnTo>
                  <a:lnTo>
                    <a:pt x="6429" y="289276"/>
                  </a:lnTo>
                  <a:lnTo>
                    <a:pt x="24110" y="337483"/>
                  </a:lnTo>
                  <a:lnTo>
                    <a:pt x="52240" y="380889"/>
                  </a:lnTo>
                  <a:lnTo>
                    <a:pt x="87602" y="416239"/>
                  </a:lnTo>
                  <a:lnTo>
                    <a:pt x="131002" y="444354"/>
                  </a:lnTo>
                  <a:lnTo>
                    <a:pt x="179224" y="462045"/>
                  </a:lnTo>
                  <a:lnTo>
                    <a:pt x="233876" y="468458"/>
                  </a:lnTo>
                  <a:lnTo>
                    <a:pt x="287722" y="462045"/>
                  </a:lnTo>
                  <a:lnTo>
                    <a:pt x="335958" y="444354"/>
                  </a:lnTo>
                  <a:lnTo>
                    <a:pt x="380160" y="416239"/>
                  </a:lnTo>
                  <a:lnTo>
                    <a:pt x="414694" y="380889"/>
                  </a:lnTo>
                  <a:lnTo>
                    <a:pt x="442847" y="337483"/>
                  </a:lnTo>
                  <a:lnTo>
                    <a:pt x="460509" y="289276"/>
                  </a:lnTo>
                  <a:lnTo>
                    <a:pt x="466955" y="234623"/>
                  </a:lnTo>
                  <a:lnTo>
                    <a:pt x="460509" y="179971"/>
                  </a:lnTo>
                  <a:lnTo>
                    <a:pt x="442847" y="131764"/>
                  </a:lnTo>
                  <a:lnTo>
                    <a:pt x="414694" y="87568"/>
                  </a:lnTo>
                  <a:lnTo>
                    <a:pt x="380160" y="53008"/>
                  </a:lnTo>
                  <a:lnTo>
                    <a:pt x="335957" y="24103"/>
                  </a:lnTo>
                  <a:lnTo>
                    <a:pt x="287722" y="6412"/>
                  </a:lnTo>
                  <a:lnTo>
                    <a:pt x="233876" y="0"/>
                  </a:lnTo>
                  <a:close/>
                </a:path>
              </a:pathLst>
            </a:custGeom>
            <a:solidFill>
              <a:srgbClr val="FFFFFF"/>
            </a:solidFill>
          </p:spPr>
          <p:txBody>
            <a:bodyPr wrap="square" lIns="0" tIns="0" rIns="0" bIns="0" rtlCol="0"/>
            <a:lstStyle/>
            <a:p>
              <a:endParaRPr/>
            </a:p>
          </p:txBody>
        </p:sp>
        <p:sp>
          <p:nvSpPr>
            <p:cNvPr id="16" name="object 16"/>
            <p:cNvSpPr/>
            <p:nvPr/>
          </p:nvSpPr>
          <p:spPr>
            <a:xfrm>
              <a:off x="2372026" y="4918577"/>
              <a:ext cx="467359" cy="468630"/>
            </a:xfrm>
            <a:custGeom>
              <a:avLst/>
              <a:gdLst/>
              <a:ahLst/>
              <a:cxnLst/>
              <a:rect l="l" t="t" r="r" b="b"/>
              <a:pathLst>
                <a:path w="467360" h="468629">
                  <a:moveTo>
                    <a:pt x="233876" y="0"/>
                  </a:moveTo>
                  <a:lnTo>
                    <a:pt x="287722" y="6412"/>
                  </a:lnTo>
                  <a:lnTo>
                    <a:pt x="335957" y="24103"/>
                  </a:lnTo>
                  <a:lnTo>
                    <a:pt x="380160" y="53008"/>
                  </a:lnTo>
                  <a:lnTo>
                    <a:pt x="414694" y="87568"/>
                  </a:lnTo>
                  <a:lnTo>
                    <a:pt x="442847" y="131764"/>
                  </a:lnTo>
                  <a:lnTo>
                    <a:pt x="460509" y="179971"/>
                  </a:lnTo>
                  <a:lnTo>
                    <a:pt x="466955" y="234623"/>
                  </a:lnTo>
                  <a:lnTo>
                    <a:pt x="460509" y="289276"/>
                  </a:lnTo>
                  <a:lnTo>
                    <a:pt x="442847" y="337483"/>
                  </a:lnTo>
                  <a:lnTo>
                    <a:pt x="414694" y="380889"/>
                  </a:lnTo>
                  <a:lnTo>
                    <a:pt x="380160" y="416239"/>
                  </a:lnTo>
                  <a:lnTo>
                    <a:pt x="335958" y="444354"/>
                  </a:lnTo>
                  <a:lnTo>
                    <a:pt x="287722" y="462045"/>
                  </a:lnTo>
                  <a:lnTo>
                    <a:pt x="233876" y="468458"/>
                  </a:lnTo>
                  <a:lnTo>
                    <a:pt x="179224" y="462045"/>
                  </a:lnTo>
                  <a:lnTo>
                    <a:pt x="131002" y="444354"/>
                  </a:lnTo>
                  <a:lnTo>
                    <a:pt x="87602" y="416239"/>
                  </a:lnTo>
                  <a:lnTo>
                    <a:pt x="52240" y="380889"/>
                  </a:lnTo>
                  <a:lnTo>
                    <a:pt x="24110" y="337483"/>
                  </a:lnTo>
                  <a:lnTo>
                    <a:pt x="6429" y="289276"/>
                  </a:lnTo>
                  <a:lnTo>
                    <a:pt x="0" y="234623"/>
                  </a:lnTo>
                  <a:lnTo>
                    <a:pt x="6429" y="179971"/>
                  </a:lnTo>
                  <a:lnTo>
                    <a:pt x="24110" y="131764"/>
                  </a:lnTo>
                  <a:lnTo>
                    <a:pt x="52240" y="87568"/>
                  </a:lnTo>
                  <a:lnTo>
                    <a:pt x="87602" y="53008"/>
                  </a:lnTo>
                  <a:lnTo>
                    <a:pt x="131002" y="24103"/>
                  </a:lnTo>
                  <a:lnTo>
                    <a:pt x="179224" y="6412"/>
                  </a:lnTo>
                  <a:lnTo>
                    <a:pt x="233876" y="0"/>
                  </a:lnTo>
                  <a:close/>
                </a:path>
              </a:pathLst>
            </a:custGeom>
            <a:ln w="4604">
              <a:solidFill>
                <a:srgbClr val="FFFFFF"/>
              </a:solidFill>
            </a:ln>
          </p:spPr>
          <p:txBody>
            <a:bodyPr wrap="square" lIns="0" tIns="0" rIns="0" bIns="0" rtlCol="0"/>
            <a:lstStyle/>
            <a:p>
              <a:endParaRPr/>
            </a:p>
          </p:txBody>
        </p:sp>
        <p:pic>
          <p:nvPicPr>
            <p:cNvPr id="17" name="object 17"/>
            <p:cNvPicPr/>
            <p:nvPr/>
          </p:nvPicPr>
          <p:blipFill>
            <a:blip r:embed="rId5" cstate="print"/>
            <a:stretch>
              <a:fillRect/>
            </a:stretch>
          </p:blipFill>
          <p:spPr>
            <a:xfrm>
              <a:off x="2352737" y="4899269"/>
              <a:ext cx="482203" cy="483758"/>
            </a:xfrm>
            <a:prstGeom prst="rect">
              <a:avLst/>
            </a:prstGeom>
          </p:spPr>
        </p:pic>
        <p:sp>
          <p:nvSpPr>
            <p:cNvPr id="18" name="object 18"/>
            <p:cNvSpPr/>
            <p:nvPr/>
          </p:nvSpPr>
          <p:spPr>
            <a:xfrm>
              <a:off x="4286431" y="4918577"/>
              <a:ext cx="469900" cy="468630"/>
            </a:xfrm>
            <a:custGeom>
              <a:avLst/>
              <a:gdLst/>
              <a:ahLst/>
              <a:cxnLst/>
              <a:rect l="l" t="t" r="r" b="b"/>
              <a:pathLst>
                <a:path w="469900" h="468629">
                  <a:moveTo>
                    <a:pt x="233874" y="0"/>
                  </a:moveTo>
                  <a:lnTo>
                    <a:pt x="179212" y="6412"/>
                  </a:lnTo>
                  <a:lnTo>
                    <a:pt x="130997" y="24103"/>
                  </a:lnTo>
                  <a:lnTo>
                    <a:pt x="87616" y="53008"/>
                  </a:lnTo>
                  <a:lnTo>
                    <a:pt x="53050" y="87568"/>
                  </a:lnTo>
                  <a:lnTo>
                    <a:pt x="24107" y="131764"/>
                  </a:lnTo>
                  <a:lnTo>
                    <a:pt x="7235" y="179971"/>
                  </a:lnTo>
                  <a:lnTo>
                    <a:pt x="0" y="234623"/>
                  </a:lnTo>
                  <a:lnTo>
                    <a:pt x="7235" y="289276"/>
                  </a:lnTo>
                  <a:lnTo>
                    <a:pt x="24107" y="337483"/>
                  </a:lnTo>
                  <a:lnTo>
                    <a:pt x="53050" y="380889"/>
                  </a:lnTo>
                  <a:lnTo>
                    <a:pt x="87616" y="416239"/>
                  </a:lnTo>
                  <a:lnTo>
                    <a:pt x="130997" y="444354"/>
                  </a:lnTo>
                  <a:lnTo>
                    <a:pt x="179212" y="462045"/>
                  </a:lnTo>
                  <a:lnTo>
                    <a:pt x="233874" y="468458"/>
                  </a:lnTo>
                  <a:lnTo>
                    <a:pt x="288536" y="462045"/>
                  </a:lnTo>
                  <a:lnTo>
                    <a:pt x="338363" y="444354"/>
                  </a:lnTo>
                  <a:lnTo>
                    <a:pt x="382566" y="416239"/>
                  </a:lnTo>
                  <a:lnTo>
                    <a:pt x="417132" y="380889"/>
                  </a:lnTo>
                  <a:lnTo>
                    <a:pt x="446042" y="337483"/>
                  </a:lnTo>
                  <a:lnTo>
                    <a:pt x="462947" y="289276"/>
                  </a:lnTo>
                  <a:lnTo>
                    <a:pt x="469360" y="234623"/>
                  </a:lnTo>
                  <a:lnTo>
                    <a:pt x="462947" y="179971"/>
                  </a:lnTo>
                  <a:lnTo>
                    <a:pt x="446042" y="131764"/>
                  </a:lnTo>
                  <a:lnTo>
                    <a:pt x="417132" y="87568"/>
                  </a:lnTo>
                  <a:lnTo>
                    <a:pt x="382566" y="53008"/>
                  </a:lnTo>
                  <a:lnTo>
                    <a:pt x="338363" y="24103"/>
                  </a:lnTo>
                  <a:lnTo>
                    <a:pt x="288536" y="6412"/>
                  </a:lnTo>
                  <a:lnTo>
                    <a:pt x="233874" y="0"/>
                  </a:lnTo>
                  <a:close/>
                </a:path>
              </a:pathLst>
            </a:custGeom>
            <a:solidFill>
              <a:srgbClr val="FFFFFF"/>
            </a:solidFill>
          </p:spPr>
          <p:txBody>
            <a:bodyPr wrap="square" lIns="0" tIns="0" rIns="0" bIns="0" rtlCol="0"/>
            <a:lstStyle/>
            <a:p>
              <a:endParaRPr/>
            </a:p>
          </p:txBody>
        </p:sp>
        <p:sp>
          <p:nvSpPr>
            <p:cNvPr id="19" name="object 19"/>
            <p:cNvSpPr/>
            <p:nvPr/>
          </p:nvSpPr>
          <p:spPr>
            <a:xfrm>
              <a:off x="4286431" y="4918577"/>
              <a:ext cx="469900" cy="468630"/>
            </a:xfrm>
            <a:custGeom>
              <a:avLst/>
              <a:gdLst/>
              <a:ahLst/>
              <a:cxnLst/>
              <a:rect l="l" t="t" r="r" b="b"/>
              <a:pathLst>
                <a:path w="469900" h="468629">
                  <a:moveTo>
                    <a:pt x="233874" y="0"/>
                  </a:moveTo>
                  <a:lnTo>
                    <a:pt x="288536" y="6412"/>
                  </a:lnTo>
                  <a:lnTo>
                    <a:pt x="338363" y="24103"/>
                  </a:lnTo>
                  <a:lnTo>
                    <a:pt x="382566" y="53008"/>
                  </a:lnTo>
                  <a:lnTo>
                    <a:pt x="417132" y="87568"/>
                  </a:lnTo>
                  <a:lnTo>
                    <a:pt x="446042" y="131764"/>
                  </a:lnTo>
                  <a:lnTo>
                    <a:pt x="462947" y="179971"/>
                  </a:lnTo>
                  <a:lnTo>
                    <a:pt x="469360" y="234623"/>
                  </a:lnTo>
                  <a:lnTo>
                    <a:pt x="462947" y="289276"/>
                  </a:lnTo>
                  <a:lnTo>
                    <a:pt x="446042" y="337483"/>
                  </a:lnTo>
                  <a:lnTo>
                    <a:pt x="417132" y="380889"/>
                  </a:lnTo>
                  <a:lnTo>
                    <a:pt x="382566" y="416239"/>
                  </a:lnTo>
                  <a:lnTo>
                    <a:pt x="338363" y="444354"/>
                  </a:lnTo>
                  <a:lnTo>
                    <a:pt x="288536" y="462045"/>
                  </a:lnTo>
                  <a:lnTo>
                    <a:pt x="233874" y="468458"/>
                  </a:lnTo>
                  <a:lnTo>
                    <a:pt x="179212" y="462045"/>
                  </a:lnTo>
                  <a:lnTo>
                    <a:pt x="130997" y="444354"/>
                  </a:lnTo>
                  <a:lnTo>
                    <a:pt x="87616" y="416239"/>
                  </a:lnTo>
                  <a:lnTo>
                    <a:pt x="53050" y="380889"/>
                  </a:lnTo>
                  <a:lnTo>
                    <a:pt x="24107" y="337483"/>
                  </a:lnTo>
                  <a:lnTo>
                    <a:pt x="7235" y="289276"/>
                  </a:lnTo>
                  <a:lnTo>
                    <a:pt x="0" y="234623"/>
                  </a:lnTo>
                  <a:lnTo>
                    <a:pt x="7235" y="179971"/>
                  </a:lnTo>
                  <a:lnTo>
                    <a:pt x="24107" y="131764"/>
                  </a:lnTo>
                  <a:lnTo>
                    <a:pt x="53050" y="87568"/>
                  </a:lnTo>
                  <a:lnTo>
                    <a:pt x="87616" y="53008"/>
                  </a:lnTo>
                  <a:lnTo>
                    <a:pt x="130997" y="24103"/>
                  </a:lnTo>
                  <a:lnTo>
                    <a:pt x="179212" y="6412"/>
                  </a:lnTo>
                  <a:lnTo>
                    <a:pt x="233874" y="0"/>
                  </a:lnTo>
                  <a:close/>
                </a:path>
              </a:pathLst>
            </a:custGeom>
            <a:ln w="4604">
              <a:solidFill>
                <a:srgbClr val="FFFFFF"/>
              </a:solidFill>
            </a:ln>
          </p:spPr>
          <p:txBody>
            <a:bodyPr wrap="square" lIns="0" tIns="0" rIns="0" bIns="0" rtlCol="0"/>
            <a:lstStyle/>
            <a:p>
              <a:endParaRPr/>
            </a:p>
          </p:txBody>
        </p:sp>
        <p:pic>
          <p:nvPicPr>
            <p:cNvPr id="20" name="object 20"/>
            <p:cNvPicPr/>
            <p:nvPr/>
          </p:nvPicPr>
          <p:blipFill>
            <a:blip r:embed="rId6" cstate="print"/>
            <a:stretch>
              <a:fillRect/>
            </a:stretch>
          </p:blipFill>
          <p:spPr>
            <a:xfrm>
              <a:off x="4267153" y="4899269"/>
              <a:ext cx="484630" cy="483758"/>
            </a:xfrm>
            <a:prstGeom prst="rect">
              <a:avLst/>
            </a:prstGeom>
          </p:spPr>
        </p:pic>
        <p:sp>
          <p:nvSpPr>
            <p:cNvPr id="21" name="object 21"/>
            <p:cNvSpPr/>
            <p:nvPr/>
          </p:nvSpPr>
          <p:spPr>
            <a:xfrm>
              <a:off x="3328437" y="4918577"/>
              <a:ext cx="469900" cy="468630"/>
            </a:xfrm>
            <a:custGeom>
              <a:avLst/>
              <a:gdLst/>
              <a:ahLst/>
              <a:cxnLst/>
              <a:rect l="l" t="t" r="r" b="b"/>
              <a:pathLst>
                <a:path w="469900" h="468629">
                  <a:moveTo>
                    <a:pt x="235486" y="0"/>
                  </a:moveTo>
                  <a:lnTo>
                    <a:pt x="180824" y="6412"/>
                  </a:lnTo>
                  <a:lnTo>
                    <a:pt x="130997" y="24103"/>
                  </a:lnTo>
                  <a:lnTo>
                    <a:pt x="86794" y="53008"/>
                  </a:lnTo>
                  <a:lnTo>
                    <a:pt x="52227" y="87568"/>
                  </a:lnTo>
                  <a:lnTo>
                    <a:pt x="24107" y="131764"/>
                  </a:lnTo>
                  <a:lnTo>
                    <a:pt x="6413" y="179971"/>
                  </a:lnTo>
                  <a:lnTo>
                    <a:pt x="0" y="234623"/>
                  </a:lnTo>
                  <a:lnTo>
                    <a:pt x="6413" y="289276"/>
                  </a:lnTo>
                  <a:lnTo>
                    <a:pt x="24107" y="337483"/>
                  </a:lnTo>
                  <a:lnTo>
                    <a:pt x="52227" y="380889"/>
                  </a:lnTo>
                  <a:lnTo>
                    <a:pt x="86794" y="416239"/>
                  </a:lnTo>
                  <a:lnTo>
                    <a:pt x="130997" y="444354"/>
                  </a:lnTo>
                  <a:lnTo>
                    <a:pt x="180824" y="462045"/>
                  </a:lnTo>
                  <a:lnTo>
                    <a:pt x="235486" y="468458"/>
                  </a:lnTo>
                  <a:lnTo>
                    <a:pt x="290114" y="462045"/>
                  </a:lnTo>
                  <a:lnTo>
                    <a:pt x="338330" y="444354"/>
                  </a:lnTo>
                  <a:lnTo>
                    <a:pt x="381743" y="416239"/>
                  </a:lnTo>
                  <a:lnTo>
                    <a:pt x="417099" y="380889"/>
                  </a:lnTo>
                  <a:lnTo>
                    <a:pt x="445252" y="337483"/>
                  </a:lnTo>
                  <a:lnTo>
                    <a:pt x="462914" y="289276"/>
                  </a:lnTo>
                  <a:lnTo>
                    <a:pt x="469360" y="234623"/>
                  </a:lnTo>
                  <a:lnTo>
                    <a:pt x="462914" y="179971"/>
                  </a:lnTo>
                  <a:lnTo>
                    <a:pt x="445252" y="131764"/>
                  </a:lnTo>
                  <a:lnTo>
                    <a:pt x="417099" y="87568"/>
                  </a:lnTo>
                  <a:lnTo>
                    <a:pt x="381743" y="53008"/>
                  </a:lnTo>
                  <a:lnTo>
                    <a:pt x="338330" y="24103"/>
                  </a:lnTo>
                  <a:lnTo>
                    <a:pt x="290114" y="6412"/>
                  </a:lnTo>
                  <a:lnTo>
                    <a:pt x="235486" y="0"/>
                  </a:lnTo>
                  <a:close/>
                </a:path>
              </a:pathLst>
            </a:custGeom>
            <a:solidFill>
              <a:srgbClr val="FFFFFF"/>
            </a:solidFill>
          </p:spPr>
          <p:txBody>
            <a:bodyPr wrap="square" lIns="0" tIns="0" rIns="0" bIns="0" rtlCol="0"/>
            <a:lstStyle/>
            <a:p>
              <a:endParaRPr/>
            </a:p>
          </p:txBody>
        </p:sp>
        <p:sp>
          <p:nvSpPr>
            <p:cNvPr id="22" name="object 22"/>
            <p:cNvSpPr/>
            <p:nvPr/>
          </p:nvSpPr>
          <p:spPr>
            <a:xfrm>
              <a:off x="3328437" y="4918577"/>
              <a:ext cx="469900" cy="468630"/>
            </a:xfrm>
            <a:custGeom>
              <a:avLst/>
              <a:gdLst/>
              <a:ahLst/>
              <a:cxnLst/>
              <a:rect l="l" t="t" r="r" b="b"/>
              <a:pathLst>
                <a:path w="469900" h="468629">
                  <a:moveTo>
                    <a:pt x="235486" y="0"/>
                  </a:moveTo>
                  <a:lnTo>
                    <a:pt x="290114" y="6412"/>
                  </a:lnTo>
                  <a:lnTo>
                    <a:pt x="338330" y="24103"/>
                  </a:lnTo>
                  <a:lnTo>
                    <a:pt x="381743" y="53008"/>
                  </a:lnTo>
                  <a:lnTo>
                    <a:pt x="417099" y="87568"/>
                  </a:lnTo>
                  <a:lnTo>
                    <a:pt x="445252" y="131764"/>
                  </a:lnTo>
                  <a:lnTo>
                    <a:pt x="462914" y="179971"/>
                  </a:lnTo>
                  <a:lnTo>
                    <a:pt x="469360" y="234623"/>
                  </a:lnTo>
                  <a:lnTo>
                    <a:pt x="462914" y="289276"/>
                  </a:lnTo>
                  <a:lnTo>
                    <a:pt x="445252" y="337483"/>
                  </a:lnTo>
                  <a:lnTo>
                    <a:pt x="417099" y="380889"/>
                  </a:lnTo>
                  <a:lnTo>
                    <a:pt x="381743" y="416239"/>
                  </a:lnTo>
                  <a:lnTo>
                    <a:pt x="338330" y="444354"/>
                  </a:lnTo>
                  <a:lnTo>
                    <a:pt x="290114" y="462045"/>
                  </a:lnTo>
                  <a:lnTo>
                    <a:pt x="235486" y="468458"/>
                  </a:lnTo>
                  <a:lnTo>
                    <a:pt x="180824" y="462045"/>
                  </a:lnTo>
                  <a:lnTo>
                    <a:pt x="130997" y="444354"/>
                  </a:lnTo>
                  <a:lnTo>
                    <a:pt x="86794" y="416239"/>
                  </a:lnTo>
                  <a:lnTo>
                    <a:pt x="52227" y="380889"/>
                  </a:lnTo>
                  <a:lnTo>
                    <a:pt x="24107" y="337483"/>
                  </a:lnTo>
                  <a:lnTo>
                    <a:pt x="6413" y="289276"/>
                  </a:lnTo>
                  <a:lnTo>
                    <a:pt x="0" y="234623"/>
                  </a:lnTo>
                  <a:lnTo>
                    <a:pt x="6413" y="179971"/>
                  </a:lnTo>
                  <a:lnTo>
                    <a:pt x="24107" y="131764"/>
                  </a:lnTo>
                  <a:lnTo>
                    <a:pt x="52227" y="87568"/>
                  </a:lnTo>
                  <a:lnTo>
                    <a:pt x="86794" y="53008"/>
                  </a:lnTo>
                  <a:lnTo>
                    <a:pt x="130997" y="24103"/>
                  </a:lnTo>
                  <a:lnTo>
                    <a:pt x="180824" y="6412"/>
                  </a:lnTo>
                  <a:lnTo>
                    <a:pt x="235486" y="0"/>
                  </a:lnTo>
                  <a:close/>
                </a:path>
              </a:pathLst>
            </a:custGeom>
            <a:ln w="4604">
              <a:solidFill>
                <a:srgbClr val="FFFFFF"/>
              </a:solidFill>
            </a:ln>
          </p:spPr>
          <p:txBody>
            <a:bodyPr wrap="square" lIns="0" tIns="0" rIns="0" bIns="0" rtlCol="0"/>
            <a:lstStyle/>
            <a:p>
              <a:endParaRPr/>
            </a:p>
          </p:txBody>
        </p:sp>
        <p:pic>
          <p:nvPicPr>
            <p:cNvPr id="23" name="object 23"/>
            <p:cNvPicPr/>
            <p:nvPr/>
          </p:nvPicPr>
          <p:blipFill>
            <a:blip r:embed="rId7" cstate="print"/>
            <a:stretch>
              <a:fillRect/>
            </a:stretch>
          </p:blipFill>
          <p:spPr>
            <a:xfrm>
              <a:off x="3309126" y="4899269"/>
              <a:ext cx="484630" cy="483758"/>
            </a:xfrm>
            <a:prstGeom prst="rect">
              <a:avLst/>
            </a:prstGeom>
          </p:spPr>
        </p:pic>
        <p:sp>
          <p:nvSpPr>
            <p:cNvPr id="24" name="object 24"/>
            <p:cNvSpPr/>
            <p:nvPr/>
          </p:nvSpPr>
          <p:spPr>
            <a:xfrm>
              <a:off x="5245247" y="4918577"/>
              <a:ext cx="467359" cy="468630"/>
            </a:xfrm>
            <a:custGeom>
              <a:avLst/>
              <a:gdLst/>
              <a:ahLst/>
              <a:cxnLst/>
              <a:rect l="l" t="t" r="r" b="b"/>
              <a:pathLst>
                <a:path w="467360" h="468629">
                  <a:moveTo>
                    <a:pt x="233874" y="0"/>
                  </a:moveTo>
                  <a:lnTo>
                    <a:pt x="179212" y="6412"/>
                  </a:lnTo>
                  <a:lnTo>
                    <a:pt x="130997" y="24103"/>
                  </a:lnTo>
                  <a:lnTo>
                    <a:pt x="87616" y="53008"/>
                  </a:lnTo>
                  <a:lnTo>
                    <a:pt x="52227" y="87568"/>
                  </a:lnTo>
                  <a:lnTo>
                    <a:pt x="24107" y="131764"/>
                  </a:lnTo>
                  <a:lnTo>
                    <a:pt x="6413" y="179971"/>
                  </a:lnTo>
                  <a:lnTo>
                    <a:pt x="0" y="234623"/>
                  </a:lnTo>
                  <a:lnTo>
                    <a:pt x="6413" y="289276"/>
                  </a:lnTo>
                  <a:lnTo>
                    <a:pt x="24107" y="337483"/>
                  </a:lnTo>
                  <a:lnTo>
                    <a:pt x="52227" y="380889"/>
                  </a:lnTo>
                  <a:lnTo>
                    <a:pt x="87616" y="416239"/>
                  </a:lnTo>
                  <a:lnTo>
                    <a:pt x="130997" y="444354"/>
                  </a:lnTo>
                  <a:lnTo>
                    <a:pt x="179212" y="462045"/>
                  </a:lnTo>
                  <a:lnTo>
                    <a:pt x="233874" y="468458"/>
                  </a:lnTo>
                  <a:lnTo>
                    <a:pt x="288536" y="462045"/>
                  </a:lnTo>
                  <a:lnTo>
                    <a:pt x="335929" y="444354"/>
                  </a:lnTo>
                  <a:lnTo>
                    <a:pt x="380132" y="416239"/>
                  </a:lnTo>
                  <a:lnTo>
                    <a:pt x="414600" y="380889"/>
                  </a:lnTo>
                  <a:lnTo>
                    <a:pt x="442884" y="337483"/>
                  </a:lnTo>
                  <a:lnTo>
                    <a:pt x="460644" y="289276"/>
                  </a:lnTo>
                  <a:lnTo>
                    <a:pt x="466893" y="234623"/>
                  </a:lnTo>
                  <a:lnTo>
                    <a:pt x="460644" y="179971"/>
                  </a:lnTo>
                  <a:lnTo>
                    <a:pt x="442884" y="131764"/>
                  </a:lnTo>
                  <a:lnTo>
                    <a:pt x="414600" y="87568"/>
                  </a:lnTo>
                  <a:lnTo>
                    <a:pt x="380132" y="53008"/>
                  </a:lnTo>
                  <a:lnTo>
                    <a:pt x="335929" y="24103"/>
                  </a:lnTo>
                  <a:lnTo>
                    <a:pt x="288536" y="6412"/>
                  </a:lnTo>
                  <a:lnTo>
                    <a:pt x="233874" y="0"/>
                  </a:lnTo>
                  <a:close/>
                </a:path>
              </a:pathLst>
            </a:custGeom>
            <a:solidFill>
              <a:srgbClr val="FFFFFF"/>
            </a:solidFill>
          </p:spPr>
          <p:txBody>
            <a:bodyPr wrap="square" lIns="0" tIns="0" rIns="0" bIns="0" rtlCol="0"/>
            <a:lstStyle/>
            <a:p>
              <a:endParaRPr/>
            </a:p>
          </p:txBody>
        </p:sp>
        <p:sp>
          <p:nvSpPr>
            <p:cNvPr id="25" name="object 25"/>
            <p:cNvSpPr/>
            <p:nvPr/>
          </p:nvSpPr>
          <p:spPr>
            <a:xfrm>
              <a:off x="5245247" y="4918577"/>
              <a:ext cx="467359" cy="468630"/>
            </a:xfrm>
            <a:custGeom>
              <a:avLst/>
              <a:gdLst/>
              <a:ahLst/>
              <a:cxnLst/>
              <a:rect l="l" t="t" r="r" b="b"/>
              <a:pathLst>
                <a:path w="467360" h="468629">
                  <a:moveTo>
                    <a:pt x="233874" y="0"/>
                  </a:moveTo>
                  <a:lnTo>
                    <a:pt x="288536" y="6412"/>
                  </a:lnTo>
                  <a:lnTo>
                    <a:pt x="335929" y="24103"/>
                  </a:lnTo>
                  <a:lnTo>
                    <a:pt x="380132" y="53008"/>
                  </a:lnTo>
                  <a:lnTo>
                    <a:pt x="414600" y="87568"/>
                  </a:lnTo>
                  <a:lnTo>
                    <a:pt x="442884" y="131764"/>
                  </a:lnTo>
                  <a:lnTo>
                    <a:pt x="460644" y="179971"/>
                  </a:lnTo>
                  <a:lnTo>
                    <a:pt x="466893" y="234623"/>
                  </a:lnTo>
                  <a:lnTo>
                    <a:pt x="460644" y="289276"/>
                  </a:lnTo>
                  <a:lnTo>
                    <a:pt x="442884" y="337483"/>
                  </a:lnTo>
                  <a:lnTo>
                    <a:pt x="414600" y="380889"/>
                  </a:lnTo>
                  <a:lnTo>
                    <a:pt x="380132" y="416239"/>
                  </a:lnTo>
                  <a:lnTo>
                    <a:pt x="335929" y="444354"/>
                  </a:lnTo>
                  <a:lnTo>
                    <a:pt x="288536" y="462045"/>
                  </a:lnTo>
                  <a:lnTo>
                    <a:pt x="233874" y="468458"/>
                  </a:lnTo>
                  <a:lnTo>
                    <a:pt x="179212" y="462045"/>
                  </a:lnTo>
                  <a:lnTo>
                    <a:pt x="130997" y="444354"/>
                  </a:lnTo>
                  <a:lnTo>
                    <a:pt x="87616" y="416239"/>
                  </a:lnTo>
                  <a:lnTo>
                    <a:pt x="52227" y="380889"/>
                  </a:lnTo>
                  <a:lnTo>
                    <a:pt x="24107" y="337483"/>
                  </a:lnTo>
                  <a:lnTo>
                    <a:pt x="6413" y="289276"/>
                  </a:lnTo>
                  <a:lnTo>
                    <a:pt x="0" y="234623"/>
                  </a:lnTo>
                  <a:lnTo>
                    <a:pt x="6413" y="179971"/>
                  </a:lnTo>
                  <a:lnTo>
                    <a:pt x="24107" y="131764"/>
                  </a:lnTo>
                  <a:lnTo>
                    <a:pt x="52227" y="87568"/>
                  </a:lnTo>
                  <a:lnTo>
                    <a:pt x="87616" y="53008"/>
                  </a:lnTo>
                  <a:lnTo>
                    <a:pt x="130997" y="24103"/>
                  </a:lnTo>
                  <a:lnTo>
                    <a:pt x="179212" y="6412"/>
                  </a:lnTo>
                  <a:lnTo>
                    <a:pt x="233874" y="0"/>
                  </a:lnTo>
                  <a:close/>
                </a:path>
              </a:pathLst>
            </a:custGeom>
            <a:ln w="4604">
              <a:solidFill>
                <a:srgbClr val="FFFFFF"/>
              </a:solidFill>
            </a:ln>
          </p:spPr>
          <p:txBody>
            <a:bodyPr wrap="square" lIns="0" tIns="0" rIns="0" bIns="0" rtlCol="0"/>
            <a:lstStyle/>
            <a:p>
              <a:endParaRPr/>
            </a:p>
          </p:txBody>
        </p:sp>
        <p:sp>
          <p:nvSpPr>
            <p:cNvPr id="26" name="object 26"/>
            <p:cNvSpPr/>
            <p:nvPr/>
          </p:nvSpPr>
          <p:spPr>
            <a:xfrm>
              <a:off x="5233604" y="4906903"/>
              <a:ext cx="467359" cy="468630"/>
            </a:xfrm>
            <a:custGeom>
              <a:avLst/>
              <a:gdLst/>
              <a:ahLst/>
              <a:cxnLst/>
              <a:rect l="l" t="t" r="r" b="b"/>
              <a:pathLst>
                <a:path w="467360" h="468629">
                  <a:moveTo>
                    <a:pt x="467025" y="234656"/>
                  </a:moveTo>
                  <a:lnTo>
                    <a:pt x="460447" y="289308"/>
                  </a:lnTo>
                </a:path>
                <a:path w="467360" h="468629">
                  <a:moveTo>
                    <a:pt x="460447" y="289308"/>
                  </a:moveTo>
                  <a:lnTo>
                    <a:pt x="442687" y="337516"/>
                  </a:lnTo>
                </a:path>
                <a:path w="467360" h="468629">
                  <a:moveTo>
                    <a:pt x="442687" y="337516"/>
                  </a:moveTo>
                  <a:lnTo>
                    <a:pt x="414731" y="380889"/>
                  </a:lnTo>
                </a:path>
                <a:path w="467360" h="468629">
                  <a:moveTo>
                    <a:pt x="414731" y="380889"/>
                  </a:moveTo>
                  <a:lnTo>
                    <a:pt x="380132" y="416239"/>
                  </a:lnTo>
                </a:path>
                <a:path w="467360" h="468629">
                  <a:moveTo>
                    <a:pt x="380132" y="416239"/>
                  </a:moveTo>
                  <a:lnTo>
                    <a:pt x="335929" y="444387"/>
                  </a:lnTo>
                </a:path>
                <a:path w="467360" h="468629">
                  <a:moveTo>
                    <a:pt x="335929" y="444387"/>
                  </a:moveTo>
                  <a:lnTo>
                    <a:pt x="288503" y="462045"/>
                  </a:lnTo>
                </a:path>
                <a:path w="467360" h="468629">
                  <a:moveTo>
                    <a:pt x="288503" y="462045"/>
                  </a:moveTo>
                  <a:lnTo>
                    <a:pt x="233874" y="468491"/>
                  </a:lnTo>
                </a:path>
                <a:path w="467360" h="468629">
                  <a:moveTo>
                    <a:pt x="233874" y="468491"/>
                  </a:moveTo>
                  <a:lnTo>
                    <a:pt x="179212" y="462045"/>
                  </a:lnTo>
                </a:path>
                <a:path w="467360" h="468629">
                  <a:moveTo>
                    <a:pt x="179212" y="462045"/>
                  </a:moveTo>
                  <a:lnTo>
                    <a:pt x="130997" y="444387"/>
                  </a:lnTo>
                </a:path>
                <a:path w="467360" h="468629">
                  <a:moveTo>
                    <a:pt x="130997" y="444387"/>
                  </a:moveTo>
                  <a:lnTo>
                    <a:pt x="87583" y="416239"/>
                  </a:lnTo>
                </a:path>
                <a:path w="467360" h="468629">
                  <a:moveTo>
                    <a:pt x="87583" y="416239"/>
                  </a:moveTo>
                  <a:lnTo>
                    <a:pt x="52227" y="380889"/>
                  </a:lnTo>
                </a:path>
                <a:path w="467360" h="468629">
                  <a:moveTo>
                    <a:pt x="52227" y="380889"/>
                  </a:moveTo>
                  <a:lnTo>
                    <a:pt x="24107" y="337516"/>
                  </a:lnTo>
                </a:path>
                <a:path w="467360" h="468629">
                  <a:moveTo>
                    <a:pt x="24107" y="337516"/>
                  </a:moveTo>
                  <a:lnTo>
                    <a:pt x="6413" y="289308"/>
                  </a:lnTo>
                </a:path>
                <a:path w="467360" h="468629">
                  <a:moveTo>
                    <a:pt x="6413" y="289308"/>
                  </a:moveTo>
                  <a:lnTo>
                    <a:pt x="0" y="234656"/>
                  </a:lnTo>
                </a:path>
                <a:path w="467360" h="468629">
                  <a:moveTo>
                    <a:pt x="0" y="234656"/>
                  </a:moveTo>
                  <a:lnTo>
                    <a:pt x="6413" y="180004"/>
                  </a:lnTo>
                </a:path>
                <a:path w="467360" h="468629">
                  <a:moveTo>
                    <a:pt x="6413" y="180004"/>
                  </a:moveTo>
                  <a:lnTo>
                    <a:pt x="24107" y="131797"/>
                  </a:lnTo>
                </a:path>
                <a:path w="467360" h="468629">
                  <a:moveTo>
                    <a:pt x="24107" y="131797"/>
                  </a:moveTo>
                  <a:lnTo>
                    <a:pt x="52227" y="87601"/>
                  </a:lnTo>
                </a:path>
                <a:path w="467360" h="468629">
                  <a:moveTo>
                    <a:pt x="52227" y="87601"/>
                  </a:moveTo>
                  <a:lnTo>
                    <a:pt x="87583" y="53041"/>
                  </a:lnTo>
                </a:path>
                <a:path w="467360" h="468629">
                  <a:moveTo>
                    <a:pt x="87583" y="53041"/>
                  </a:moveTo>
                  <a:lnTo>
                    <a:pt x="130997" y="24103"/>
                  </a:lnTo>
                </a:path>
                <a:path w="467360" h="468629">
                  <a:moveTo>
                    <a:pt x="130997" y="24103"/>
                  </a:moveTo>
                  <a:lnTo>
                    <a:pt x="179212" y="6445"/>
                  </a:lnTo>
                </a:path>
                <a:path w="467360" h="468629">
                  <a:moveTo>
                    <a:pt x="179212" y="6445"/>
                  </a:moveTo>
                  <a:lnTo>
                    <a:pt x="233874" y="0"/>
                  </a:lnTo>
                </a:path>
                <a:path w="467360" h="468629">
                  <a:moveTo>
                    <a:pt x="233874" y="0"/>
                  </a:moveTo>
                  <a:lnTo>
                    <a:pt x="288503" y="6445"/>
                  </a:lnTo>
                </a:path>
                <a:path w="467360" h="468629">
                  <a:moveTo>
                    <a:pt x="288503" y="6445"/>
                  </a:moveTo>
                  <a:lnTo>
                    <a:pt x="335929" y="24103"/>
                  </a:lnTo>
                </a:path>
                <a:path w="467360" h="468629">
                  <a:moveTo>
                    <a:pt x="335929" y="24103"/>
                  </a:moveTo>
                  <a:lnTo>
                    <a:pt x="380132" y="53041"/>
                  </a:lnTo>
                </a:path>
                <a:path w="467360" h="468629">
                  <a:moveTo>
                    <a:pt x="380132" y="53041"/>
                  </a:moveTo>
                  <a:lnTo>
                    <a:pt x="414731" y="87601"/>
                  </a:lnTo>
                </a:path>
                <a:path w="467360" h="468629">
                  <a:moveTo>
                    <a:pt x="414731" y="87601"/>
                  </a:moveTo>
                  <a:lnTo>
                    <a:pt x="442687" y="131797"/>
                  </a:lnTo>
                </a:path>
                <a:path w="467360" h="468629">
                  <a:moveTo>
                    <a:pt x="442687" y="131797"/>
                  </a:moveTo>
                  <a:lnTo>
                    <a:pt x="460447" y="180004"/>
                  </a:lnTo>
                </a:path>
                <a:path w="467360" h="468629">
                  <a:moveTo>
                    <a:pt x="460447" y="180004"/>
                  </a:moveTo>
                  <a:lnTo>
                    <a:pt x="467025" y="234656"/>
                  </a:lnTo>
                </a:path>
              </a:pathLst>
            </a:custGeom>
            <a:ln w="15269">
              <a:solidFill>
                <a:srgbClr val="000000"/>
              </a:solidFill>
            </a:ln>
          </p:spPr>
          <p:txBody>
            <a:bodyPr wrap="square" lIns="0" tIns="0" rIns="0" bIns="0" rtlCol="0"/>
            <a:lstStyle/>
            <a:p>
              <a:endParaRPr/>
            </a:p>
          </p:txBody>
        </p:sp>
      </p:grpSp>
      <p:pic>
        <p:nvPicPr>
          <p:cNvPr id="27" name="object 27"/>
          <p:cNvPicPr/>
          <p:nvPr/>
        </p:nvPicPr>
        <p:blipFill>
          <a:blip r:embed="rId8" cstate="print"/>
          <a:stretch>
            <a:fillRect/>
          </a:stretch>
        </p:blipFill>
        <p:spPr>
          <a:xfrm>
            <a:off x="5393248" y="5842770"/>
            <a:ext cx="1140133" cy="186206"/>
          </a:xfrm>
          <a:prstGeom prst="rect">
            <a:avLst/>
          </a:prstGeom>
        </p:spPr>
      </p:pic>
      <p:pic>
        <p:nvPicPr>
          <p:cNvPr id="28" name="object 28"/>
          <p:cNvPicPr/>
          <p:nvPr/>
        </p:nvPicPr>
        <p:blipFill>
          <a:blip r:embed="rId9" cstate="print"/>
          <a:stretch>
            <a:fillRect/>
          </a:stretch>
        </p:blipFill>
        <p:spPr>
          <a:xfrm>
            <a:off x="2542519" y="1280314"/>
            <a:ext cx="121942" cy="186121"/>
          </a:xfrm>
          <a:prstGeom prst="rect">
            <a:avLst/>
          </a:prstGeom>
        </p:spPr>
      </p:pic>
      <p:pic>
        <p:nvPicPr>
          <p:cNvPr id="29" name="object 29"/>
          <p:cNvPicPr/>
          <p:nvPr/>
        </p:nvPicPr>
        <p:blipFill>
          <a:blip r:embed="rId10" cstate="print"/>
          <a:stretch>
            <a:fillRect/>
          </a:stretch>
        </p:blipFill>
        <p:spPr>
          <a:xfrm>
            <a:off x="2542519" y="2536793"/>
            <a:ext cx="121942" cy="186449"/>
          </a:xfrm>
          <a:prstGeom prst="rect">
            <a:avLst/>
          </a:prstGeom>
        </p:spPr>
      </p:pic>
      <p:pic>
        <p:nvPicPr>
          <p:cNvPr id="30" name="object 30"/>
          <p:cNvPicPr/>
          <p:nvPr/>
        </p:nvPicPr>
        <p:blipFill>
          <a:blip r:embed="rId11" cstate="print"/>
          <a:stretch>
            <a:fillRect/>
          </a:stretch>
        </p:blipFill>
        <p:spPr>
          <a:xfrm>
            <a:off x="2542519" y="3795309"/>
            <a:ext cx="121942" cy="186186"/>
          </a:xfrm>
          <a:prstGeom prst="rect">
            <a:avLst/>
          </a:prstGeom>
        </p:spPr>
      </p:pic>
      <p:pic>
        <p:nvPicPr>
          <p:cNvPr id="31" name="object 31"/>
          <p:cNvPicPr/>
          <p:nvPr/>
        </p:nvPicPr>
        <p:blipFill>
          <a:blip r:embed="rId12" cstate="print"/>
          <a:stretch>
            <a:fillRect/>
          </a:stretch>
        </p:blipFill>
        <p:spPr>
          <a:xfrm>
            <a:off x="2542519" y="5052050"/>
            <a:ext cx="121942" cy="186219"/>
          </a:xfrm>
          <a:prstGeom prst="rect">
            <a:avLst/>
          </a:prstGeom>
        </p:spPr>
      </p:pic>
      <p:pic>
        <p:nvPicPr>
          <p:cNvPr id="32" name="object 32"/>
          <p:cNvPicPr/>
          <p:nvPr/>
        </p:nvPicPr>
        <p:blipFill>
          <a:blip r:embed="rId13" cstate="print"/>
          <a:stretch>
            <a:fillRect/>
          </a:stretch>
        </p:blipFill>
        <p:spPr>
          <a:xfrm>
            <a:off x="3500513" y="5052050"/>
            <a:ext cx="122774" cy="186219"/>
          </a:xfrm>
          <a:prstGeom prst="rect">
            <a:avLst/>
          </a:prstGeom>
        </p:spPr>
      </p:pic>
      <p:pic>
        <p:nvPicPr>
          <p:cNvPr id="33" name="object 33"/>
          <p:cNvPicPr/>
          <p:nvPr/>
        </p:nvPicPr>
        <p:blipFill>
          <a:blip r:embed="rId14" cstate="print"/>
          <a:stretch>
            <a:fillRect/>
          </a:stretch>
        </p:blipFill>
        <p:spPr>
          <a:xfrm>
            <a:off x="4459329" y="5052050"/>
            <a:ext cx="121952" cy="186219"/>
          </a:xfrm>
          <a:prstGeom prst="rect">
            <a:avLst/>
          </a:prstGeom>
        </p:spPr>
      </p:pic>
      <p:grpSp>
        <p:nvGrpSpPr>
          <p:cNvPr id="34" name="object 34"/>
          <p:cNvGrpSpPr/>
          <p:nvPr/>
        </p:nvGrpSpPr>
        <p:grpSpPr>
          <a:xfrm>
            <a:off x="5415744" y="5052050"/>
            <a:ext cx="122555" cy="186690"/>
            <a:chOff x="5415744" y="5052050"/>
            <a:chExt cx="122555" cy="186690"/>
          </a:xfrm>
        </p:grpSpPr>
        <p:sp>
          <p:nvSpPr>
            <p:cNvPr id="35" name="object 35"/>
            <p:cNvSpPr/>
            <p:nvPr/>
          </p:nvSpPr>
          <p:spPr>
            <a:xfrm>
              <a:off x="5418046" y="5054353"/>
              <a:ext cx="117475" cy="181610"/>
            </a:xfrm>
            <a:custGeom>
              <a:avLst/>
              <a:gdLst/>
              <a:ahLst/>
              <a:cxnLst/>
              <a:rect l="l" t="t" r="r" b="b"/>
              <a:pathLst>
                <a:path w="117475" h="181610">
                  <a:moveTo>
                    <a:pt x="65087" y="0"/>
                  </a:moveTo>
                  <a:lnTo>
                    <a:pt x="19273" y="20091"/>
                  </a:lnTo>
                  <a:lnTo>
                    <a:pt x="1611" y="63498"/>
                  </a:lnTo>
                  <a:lnTo>
                    <a:pt x="0" y="96447"/>
                  </a:lnTo>
                  <a:lnTo>
                    <a:pt x="1519" y="122951"/>
                  </a:lnTo>
                  <a:lnTo>
                    <a:pt x="1611" y="124562"/>
                  </a:lnTo>
                  <a:lnTo>
                    <a:pt x="16872" y="162345"/>
                  </a:lnTo>
                  <a:lnTo>
                    <a:pt x="62686" y="181615"/>
                  </a:lnTo>
                  <a:lnTo>
                    <a:pt x="73934" y="181615"/>
                  </a:lnTo>
                  <a:lnTo>
                    <a:pt x="82781" y="180004"/>
                  </a:lnTo>
                  <a:lnTo>
                    <a:pt x="91629" y="175203"/>
                  </a:lnTo>
                  <a:lnTo>
                    <a:pt x="104040" y="164746"/>
                  </a:lnTo>
                  <a:lnTo>
                    <a:pt x="62686" y="164746"/>
                  </a:lnTo>
                  <a:lnTo>
                    <a:pt x="43380" y="159912"/>
                  </a:lnTo>
                  <a:lnTo>
                    <a:pt x="30521" y="142253"/>
                  </a:lnTo>
                  <a:lnTo>
                    <a:pt x="25719" y="120550"/>
                  </a:lnTo>
                  <a:lnTo>
                    <a:pt x="25719" y="109304"/>
                  </a:lnTo>
                  <a:lnTo>
                    <a:pt x="30521" y="100459"/>
                  </a:lnTo>
                  <a:lnTo>
                    <a:pt x="40979" y="90002"/>
                  </a:lnTo>
                  <a:lnTo>
                    <a:pt x="44202" y="87601"/>
                  </a:lnTo>
                  <a:lnTo>
                    <a:pt x="21706" y="87601"/>
                  </a:lnTo>
                  <a:lnTo>
                    <a:pt x="23318" y="63498"/>
                  </a:lnTo>
                  <a:lnTo>
                    <a:pt x="28120" y="45806"/>
                  </a:lnTo>
                  <a:lnTo>
                    <a:pt x="34566" y="32949"/>
                  </a:lnTo>
                  <a:lnTo>
                    <a:pt x="45814" y="24136"/>
                  </a:lnTo>
                  <a:lnTo>
                    <a:pt x="49827" y="20091"/>
                  </a:lnTo>
                  <a:lnTo>
                    <a:pt x="56240" y="17691"/>
                  </a:lnTo>
                  <a:lnTo>
                    <a:pt x="104105" y="17691"/>
                  </a:lnTo>
                  <a:lnTo>
                    <a:pt x="89195" y="4833"/>
                  </a:lnTo>
                  <a:lnTo>
                    <a:pt x="65087" y="0"/>
                  </a:lnTo>
                  <a:close/>
                </a:path>
                <a:path w="117475" h="181610">
                  <a:moveTo>
                    <a:pt x="104761" y="83589"/>
                  </a:moveTo>
                  <a:lnTo>
                    <a:pt x="61075" y="83589"/>
                  </a:lnTo>
                  <a:lnTo>
                    <a:pt x="77947" y="87601"/>
                  </a:lnTo>
                  <a:lnTo>
                    <a:pt x="91629" y="100459"/>
                  </a:lnTo>
                  <a:lnTo>
                    <a:pt x="95641" y="122951"/>
                  </a:lnTo>
                  <a:lnTo>
                    <a:pt x="95641" y="133408"/>
                  </a:lnTo>
                  <a:lnTo>
                    <a:pt x="91629" y="144654"/>
                  </a:lnTo>
                  <a:lnTo>
                    <a:pt x="85182" y="153500"/>
                  </a:lnTo>
                  <a:lnTo>
                    <a:pt x="77947" y="159912"/>
                  </a:lnTo>
                  <a:lnTo>
                    <a:pt x="71533" y="164746"/>
                  </a:lnTo>
                  <a:lnTo>
                    <a:pt x="104040" y="164746"/>
                  </a:lnTo>
                  <a:lnTo>
                    <a:pt x="106889" y="162345"/>
                  </a:lnTo>
                  <a:lnTo>
                    <a:pt x="115736" y="142253"/>
                  </a:lnTo>
                  <a:lnTo>
                    <a:pt x="117348" y="120550"/>
                  </a:lnTo>
                  <a:lnTo>
                    <a:pt x="113302" y="98847"/>
                  </a:lnTo>
                  <a:lnTo>
                    <a:pt x="104761" y="83589"/>
                  </a:lnTo>
                  <a:close/>
                </a:path>
                <a:path w="117475" h="181610">
                  <a:moveTo>
                    <a:pt x="65087" y="63498"/>
                  </a:moveTo>
                  <a:lnTo>
                    <a:pt x="49827" y="65898"/>
                  </a:lnTo>
                  <a:lnTo>
                    <a:pt x="34566" y="74744"/>
                  </a:lnTo>
                  <a:lnTo>
                    <a:pt x="21706" y="87601"/>
                  </a:lnTo>
                  <a:lnTo>
                    <a:pt x="44202" y="87601"/>
                  </a:lnTo>
                  <a:lnTo>
                    <a:pt x="47426" y="85201"/>
                  </a:lnTo>
                  <a:lnTo>
                    <a:pt x="54661" y="83589"/>
                  </a:lnTo>
                  <a:lnTo>
                    <a:pt x="104761" y="83589"/>
                  </a:lnTo>
                  <a:lnTo>
                    <a:pt x="102054" y="78755"/>
                  </a:lnTo>
                  <a:lnTo>
                    <a:pt x="85182" y="68331"/>
                  </a:lnTo>
                  <a:lnTo>
                    <a:pt x="65087" y="63498"/>
                  </a:lnTo>
                  <a:close/>
                </a:path>
                <a:path w="117475" h="181610">
                  <a:moveTo>
                    <a:pt x="104105" y="17691"/>
                  </a:moveTo>
                  <a:lnTo>
                    <a:pt x="62686" y="17691"/>
                  </a:lnTo>
                  <a:lnTo>
                    <a:pt x="71533" y="20091"/>
                  </a:lnTo>
                  <a:lnTo>
                    <a:pt x="77947" y="21703"/>
                  </a:lnTo>
                  <a:lnTo>
                    <a:pt x="85182" y="26536"/>
                  </a:lnTo>
                  <a:lnTo>
                    <a:pt x="89195" y="30548"/>
                  </a:lnTo>
                  <a:lnTo>
                    <a:pt x="91629" y="36993"/>
                  </a:lnTo>
                  <a:lnTo>
                    <a:pt x="93207" y="45806"/>
                  </a:lnTo>
                  <a:lnTo>
                    <a:pt x="115736" y="44195"/>
                  </a:lnTo>
                  <a:lnTo>
                    <a:pt x="106889" y="20091"/>
                  </a:lnTo>
                  <a:lnTo>
                    <a:pt x="104105" y="17691"/>
                  </a:lnTo>
                  <a:close/>
                </a:path>
              </a:pathLst>
            </a:custGeom>
            <a:solidFill>
              <a:srgbClr val="000000"/>
            </a:solidFill>
          </p:spPr>
          <p:txBody>
            <a:bodyPr wrap="square" lIns="0" tIns="0" rIns="0" bIns="0" rtlCol="0"/>
            <a:lstStyle/>
            <a:p>
              <a:endParaRPr/>
            </a:p>
          </p:txBody>
        </p:sp>
        <p:sp>
          <p:nvSpPr>
            <p:cNvPr id="36" name="object 36"/>
            <p:cNvSpPr/>
            <p:nvPr/>
          </p:nvSpPr>
          <p:spPr>
            <a:xfrm>
              <a:off x="5418046" y="5054353"/>
              <a:ext cx="117475" cy="181610"/>
            </a:xfrm>
            <a:custGeom>
              <a:avLst/>
              <a:gdLst/>
              <a:ahLst/>
              <a:cxnLst/>
              <a:rect l="l" t="t" r="r" b="b"/>
              <a:pathLst>
                <a:path w="117475" h="181610">
                  <a:moveTo>
                    <a:pt x="54661" y="83589"/>
                  </a:moveTo>
                  <a:lnTo>
                    <a:pt x="47426" y="85201"/>
                  </a:lnTo>
                  <a:lnTo>
                    <a:pt x="40979" y="90002"/>
                  </a:lnTo>
                  <a:lnTo>
                    <a:pt x="30521" y="100459"/>
                  </a:lnTo>
                  <a:lnTo>
                    <a:pt x="25719" y="109304"/>
                  </a:lnTo>
                  <a:lnTo>
                    <a:pt x="25719" y="120550"/>
                  </a:lnTo>
                  <a:lnTo>
                    <a:pt x="30521" y="142253"/>
                  </a:lnTo>
                  <a:lnTo>
                    <a:pt x="43380" y="159912"/>
                  </a:lnTo>
                  <a:lnTo>
                    <a:pt x="62686" y="164746"/>
                  </a:lnTo>
                  <a:lnTo>
                    <a:pt x="71533" y="164746"/>
                  </a:lnTo>
                  <a:lnTo>
                    <a:pt x="77947" y="159912"/>
                  </a:lnTo>
                  <a:lnTo>
                    <a:pt x="85182" y="153500"/>
                  </a:lnTo>
                  <a:lnTo>
                    <a:pt x="91629" y="144654"/>
                  </a:lnTo>
                  <a:lnTo>
                    <a:pt x="95641" y="133408"/>
                  </a:lnTo>
                  <a:lnTo>
                    <a:pt x="95641" y="122951"/>
                  </a:lnTo>
                  <a:lnTo>
                    <a:pt x="91629" y="100459"/>
                  </a:lnTo>
                  <a:lnTo>
                    <a:pt x="77947" y="87601"/>
                  </a:lnTo>
                  <a:lnTo>
                    <a:pt x="61075" y="83589"/>
                  </a:lnTo>
                  <a:lnTo>
                    <a:pt x="54661" y="83589"/>
                  </a:lnTo>
                  <a:close/>
                </a:path>
                <a:path w="117475" h="181610">
                  <a:moveTo>
                    <a:pt x="65087" y="0"/>
                  </a:moveTo>
                  <a:lnTo>
                    <a:pt x="89195" y="4833"/>
                  </a:lnTo>
                  <a:lnTo>
                    <a:pt x="106889" y="20091"/>
                  </a:lnTo>
                  <a:lnTo>
                    <a:pt x="115736" y="44195"/>
                  </a:lnTo>
                  <a:lnTo>
                    <a:pt x="93207" y="45806"/>
                  </a:lnTo>
                  <a:lnTo>
                    <a:pt x="91629" y="36993"/>
                  </a:lnTo>
                  <a:lnTo>
                    <a:pt x="89195" y="30548"/>
                  </a:lnTo>
                  <a:lnTo>
                    <a:pt x="85182" y="26536"/>
                  </a:lnTo>
                  <a:lnTo>
                    <a:pt x="77947" y="21703"/>
                  </a:lnTo>
                  <a:lnTo>
                    <a:pt x="71533" y="20091"/>
                  </a:lnTo>
                  <a:lnTo>
                    <a:pt x="62686" y="17691"/>
                  </a:lnTo>
                  <a:lnTo>
                    <a:pt x="56240" y="17691"/>
                  </a:lnTo>
                  <a:lnTo>
                    <a:pt x="49827" y="20091"/>
                  </a:lnTo>
                  <a:lnTo>
                    <a:pt x="45814" y="24136"/>
                  </a:lnTo>
                  <a:lnTo>
                    <a:pt x="34566" y="32949"/>
                  </a:lnTo>
                  <a:lnTo>
                    <a:pt x="28120" y="45806"/>
                  </a:lnTo>
                  <a:lnTo>
                    <a:pt x="23318" y="63498"/>
                  </a:lnTo>
                  <a:lnTo>
                    <a:pt x="21706" y="87601"/>
                  </a:lnTo>
                  <a:lnTo>
                    <a:pt x="34566" y="74744"/>
                  </a:lnTo>
                  <a:lnTo>
                    <a:pt x="49827" y="65898"/>
                  </a:lnTo>
                  <a:lnTo>
                    <a:pt x="102054" y="78755"/>
                  </a:lnTo>
                  <a:lnTo>
                    <a:pt x="117348" y="120550"/>
                  </a:lnTo>
                  <a:lnTo>
                    <a:pt x="115736" y="142253"/>
                  </a:lnTo>
                  <a:lnTo>
                    <a:pt x="106889" y="162345"/>
                  </a:lnTo>
                  <a:lnTo>
                    <a:pt x="91629" y="175203"/>
                  </a:lnTo>
                  <a:lnTo>
                    <a:pt x="82781" y="180004"/>
                  </a:lnTo>
                  <a:lnTo>
                    <a:pt x="73934" y="181615"/>
                  </a:lnTo>
                  <a:lnTo>
                    <a:pt x="62686" y="181615"/>
                  </a:lnTo>
                  <a:lnTo>
                    <a:pt x="16872" y="162345"/>
                  </a:lnTo>
                  <a:lnTo>
                    <a:pt x="1611" y="124562"/>
                  </a:lnTo>
                  <a:lnTo>
                    <a:pt x="0" y="96447"/>
                  </a:lnTo>
                  <a:lnTo>
                    <a:pt x="1611" y="63498"/>
                  </a:lnTo>
                  <a:lnTo>
                    <a:pt x="8024" y="39394"/>
                  </a:lnTo>
                  <a:lnTo>
                    <a:pt x="19273" y="20091"/>
                  </a:lnTo>
                  <a:lnTo>
                    <a:pt x="32132" y="8845"/>
                  </a:lnTo>
                  <a:lnTo>
                    <a:pt x="47426" y="2433"/>
                  </a:lnTo>
                  <a:lnTo>
                    <a:pt x="65087" y="0"/>
                  </a:lnTo>
                  <a:close/>
                </a:path>
              </a:pathLst>
            </a:custGeom>
            <a:ln w="4604">
              <a:solidFill>
                <a:srgbClr val="000000"/>
              </a:solidFill>
            </a:ln>
          </p:spPr>
          <p:txBody>
            <a:bodyPr wrap="square" lIns="0" tIns="0" rIns="0" bIns="0" rtlCol="0"/>
            <a:lstStyle/>
            <a:p>
              <a:endParaRPr/>
            </a:p>
          </p:txBody>
        </p:sp>
      </p:grpSp>
      <p:grpSp>
        <p:nvGrpSpPr>
          <p:cNvPr id="37" name="object 37"/>
          <p:cNvGrpSpPr/>
          <p:nvPr/>
        </p:nvGrpSpPr>
        <p:grpSpPr>
          <a:xfrm>
            <a:off x="6184687" y="4899269"/>
            <a:ext cx="488950" cy="490220"/>
            <a:chOff x="6184687" y="4899269"/>
            <a:chExt cx="488950" cy="490220"/>
          </a:xfrm>
        </p:grpSpPr>
        <p:sp>
          <p:nvSpPr>
            <p:cNvPr id="38" name="object 38"/>
            <p:cNvSpPr/>
            <p:nvPr/>
          </p:nvSpPr>
          <p:spPr>
            <a:xfrm>
              <a:off x="6204162" y="4918577"/>
              <a:ext cx="466725" cy="468630"/>
            </a:xfrm>
            <a:custGeom>
              <a:avLst/>
              <a:gdLst/>
              <a:ahLst/>
              <a:cxnLst/>
              <a:rect l="l" t="t" r="r" b="b"/>
              <a:pathLst>
                <a:path w="466725" h="468629">
                  <a:moveTo>
                    <a:pt x="232854" y="0"/>
                  </a:moveTo>
                  <a:lnTo>
                    <a:pt x="178258" y="6412"/>
                  </a:lnTo>
                  <a:lnTo>
                    <a:pt x="130898" y="24103"/>
                  </a:lnTo>
                  <a:lnTo>
                    <a:pt x="86827" y="53008"/>
                  </a:lnTo>
                  <a:lnTo>
                    <a:pt x="52293" y="87568"/>
                  </a:lnTo>
                  <a:lnTo>
                    <a:pt x="23351" y="131764"/>
                  </a:lnTo>
                  <a:lnTo>
                    <a:pt x="6248" y="179971"/>
                  </a:lnTo>
                  <a:lnTo>
                    <a:pt x="0" y="234623"/>
                  </a:lnTo>
                  <a:lnTo>
                    <a:pt x="6248" y="289276"/>
                  </a:lnTo>
                  <a:lnTo>
                    <a:pt x="23351" y="337483"/>
                  </a:lnTo>
                  <a:lnTo>
                    <a:pt x="52293" y="380889"/>
                  </a:lnTo>
                  <a:lnTo>
                    <a:pt x="86827" y="416239"/>
                  </a:lnTo>
                  <a:lnTo>
                    <a:pt x="130898" y="444354"/>
                  </a:lnTo>
                  <a:lnTo>
                    <a:pt x="178258" y="462045"/>
                  </a:lnTo>
                  <a:lnTo>
                    <a:pt x="232854" y="468458"/>
                  </a:lnTo>
                  <a:lnTo>
                    <a:pt x="287779" y="462045"/>
                  </a:lnTo>
                  <a:lnTo>
                    <a:pt x="335797" y="444354"/>
                  </a:lnTo>
                  <a:lnTo>
                    <a:pt x="379211" y="416239"/>
                  </a:lnTo>
                  <a:lnTo>
                    <a:pt x="414731" y="380889"/>
                  </a:lnTo>
                  <a:lnTo>
                    <a:pt x="442687" y="337483"/>
                  </a:lnTo>
                  <a:lnTo>
                    <a:pt x="460447" y="289276"/>
                  </a:lnTo>
                  <a:lnTo>
                    <a:pt x="466696" y="234623"/>
                  </a:lnTo>
                  <a:lnTo>
                    <a:pt x="460447" y="179971"/>
                  </a:lnTo>
                  <a:lnTo>
                    <a:pt x="442687" y="131764"/>
                  </a:lnTo>
                  <a:lnTo>
                    <a:pt x="414731" y="87568"/>
                  </a:lnTo>
                  <a:lnTo>
                    <a:pt x="379211" y="53008"/>
                  </a:lnTo>
                  <a:lnTo>
                    <a:pt x="335797" y="24103"/>
                  </a:lnTo>
                  <a:lnTo>
                    <a:pt x="287779" y="6412"/>
                  </a:lnTo>
                  <a:lnTo>
                    <a:pt x="232854" y="0"/>
                  </a:lnTo>
                  <a:close/>
                </a:path>
              </a:pathLst>
            </a:custGeom>
            <a:solidFill>
              <a:srgbClr val="FFFFFF"/>
            </a:solidFill>
          </p:spPr>
          <p:txBody>
            <a:bodyPr wrap="square" lIns="0" tIns="0" rIns="0" bIns="0" rtlCol="0"/>
            <a:lstStyle/>
            <a:p>
              <a:endParaRPr/>
            </a:p>
          </p:txBody>
        </p:sp>
        <p:sp>
          <p:nvSpPr>
            <p:cNvPr id="39" name="object 39"/>
            <p:cNvSpPr/>
            <p:nvPr/>
          </p:nvSpPr>
          <p:spPr>
            <a:xfrm>
              <a:off x="6204162" y="4918577"/>
              <a:ext cx="466725" cy="468630"/>
            </a:xfrm>
            <a:custGeom>
              <a:avLst/>
              <a:gdLst/>
              <a:ahLst/>
              <a:cxnLst/>
              <a:rect l="l" t="t" r="r" b="b"/>
              <a:pathLst>
                <a:path w="466725" h="468629">
                  <a:moveTo>
                    <a:pt x="232854" y="0"/>
                  </a:moveTo>
                  <a:lnTo>
                    <a:pt x="287779" y="6412"/>
                  </a:lnTo>
                  <a:lnTo>
                    <a:pt x="335797" y="24103"/>
                  </a:lnTo>
                  <a:lnTo>
                    <a:pt x="379211" y="53008"/>
                  </a:lnTo>
                  <a:lnTo>
                    <a:pt x="414731" y="87568"/>
                  </a:lnTo>
                  <a:lnTo>
                    <a:pt x="442687" y="131764"/>
                  </a:lnTo>
                  <a:lnTo>
                    <a:pt x="460447" y="179971"/>
                  </a:lnTo>
                  <a:lnTo>
                    <a:pt x="466696" y="234623"/>
                  </a:lnTo>
                  <a:lnTo>
                    <a:pt x="460447" y="289276"/>
                  </a:lnTo>
                  <a:lnTo>
                    <a:pt x="442687" y="337483"/>
                  </a:lnTo>
                  <a:lnTo>
                    <a:pt x="414731" y="380889"/>
                  </a:lnTo>
                  <a:lnTo>
                    <a:pt x="379211" y="416239"/>
                  </a:lnTo>
                  <a:lnTo>
                    <a:pt x="335797" y="444354"/>
                  </a:lnTo>
                  <a:lnTo>
                    <a:pt x="287779" y="462045"/>
                  </a:lnTo>
                  <a:lnTo>
                    <a:pt x="232854" y="468458"/>
                  </a:lnTo>
                  <a:lnTo>
                    <a:pt x="178258" y="462045"/>
                  </a:lnTo>
                  <a:lnTo>
                    <a:pt x="130898" y="444354"/>
                  </a:lnTo>
                  <a:lnTo>
                    <a:pt x="86827" y="416239"/>
                  </a:lnTo>
                  <a:lnTo>
                    <a:pt x="52293" y="380889"/>
                  </a:lnTo>
                  <a:lnTo>
                    <a:pt x="23351" y="337483"/>
                  </a:lnTo>
                  <a:lnTo>
                    <a:pt x="6248" y="289276"/>
                  </a:lnTo>
                  <a:lnTo>
                    <a:pt x="0" y="234623"/>
                  </a:lnTo>
                  <a:lnTo>
                    <a:pt x="6248" y="179971"/>
                  </a:lnTo>
                  <a:lnTo>
                    <a:pt x="23351" y="131764"/>
                  </a:lnTo>
                  <a:lnTo>
                    <a:pt x="52293" y="87568"/>
                  </a:lnTo>
                  <a:lnTo>
                    <a:pt x="86827" y="53008"/>
                  </a:lnTo>
                  <a:lnTo>
                    <a:pt x="130898" y="24103"/>
                  </a:lnTo>
                  <a:lnTo>
                    <a:pt x="178258" y="6412"/>
                  </a:lnTo>
                  <a:lnTo>
                    <a:pt x="232854" y="0"/>
                  </a:lnTo>
                  <a:close/>
                </a:path>
              </a:pathLst>
            </a:custGeom>
            <a:ln w="4604">
              <a:solidFill>
                <a:srgbClr val="FFFFFF"/>
              </a:solidFill>
            </a:ln>
          </p:spPr>
          <p:txBody>
            <a:bodyPr wrap="square" lIns="0" tIns="0" rIns="0" bIns="0" rtlCol="0"/>
            <a:lstStyle/>
            <a:p>
              <a:endParaRPr/>
            </a:p>
          </p:txBody>
        </p:sp>
        <p:pic>
          <p:nvPicPr>
            <p:cNvPr id="40" name="object 40"/>
            <p:cNvPicPr/>
            <p:nvPr/>
          </p:nvPicPr>
          <p:blipFill>
            <a:blip r:embed="rId15" cstate="print"/>
            <a:stretch>
              <a:fillRect/>
            </a:stretch>
          </p:blipFill>
          <p:spPr>
            <a:xfrm>
              <a:off x="6184687" y="4899269"/>
              <a:ext cx="482295" cy="483758"/>
            </a:xfrm>
            <a:prstGeom prst="rect">
              <a:avLst/>
            </a:prstGeom>
          </p:spPr>
        </p:pic>
      </p:grpSp>
      <p:grpSp>
        <p:nvGrpSpPr>
          <p:cNvPr id="41" name="object 41"/>
          <p:cNvGrpSpPr/>
          <p:nvPr/>
        </p:nvGrpSpPr>
        <p:grpSpPr>
          <a:xfrm>
            <a:off x="7142746" y="4899269"/>
            <a:ext cx="489584" cy="490220"/>
            <a:chOff x="7142746" y="4899269"/>
            <a:chExt cx="489584" cy="490220"/>
          </a:xfrm>
        </p:grpSpPr>
        <p:sp>
          <p:nvSpPr>
            <p:cNvPr id="42" name="object 42"/>
            <p:cNvSpPr/>
            <p:nvPr/>
          </p:nvSpPr>
          <p:spPr>
            <a:xfrm>
              <a:off x="7162222" y="4918577"/>
              <a:ext cx="467995" cy="468630"/>
            </a:xfrm>
            <a:custGeom>
              <a:avLst/>
              <a:gdLst/>
              <a:ahLst/>
              <a:cxnLst/>
              <a:rect l="l" t="t" r="r" b="b"/>
              <a:pathLst>
                <a:path w="467995" h="468629">
                  <a:moveTo>
                    <a:pt x="233841" y="0"/>
                  </a:moveTo>
                  <a:lnTo>
                    <a:pt x="178916" y="6412"/>
                  </a:lnTo>
                  <a:lnTo>
                    <a:pt x="130898" y="24103"/>
                  </a:lnTo>
                  <a:lnTo>
                    <a:pt x="87485" y="53008"/>
                  </a:lnTo>
                  <a:lnTo>
                    <a:pt x="51964" y="87568"/>
                  </a:lnTo>
                  <a:lnTo>
                    <a:pt x="24009" y="131764"/>
                  </a:lnTo>
                  <a:lnTo>
                    <a:pt x="6248" y="179971"/>
                  </a:lnTo>
                  <a:lnTo>
                    <a:pt x="0" y="234623"/>
                  </a:lnTo>
                  <a:lnTo>
                    <a:pt x="6248" y="289276"/>
                  </a:lnTo>
                  <a:lnTo>
                    <a:pt x="24009" y="337483"/>
                  </a:lnTo>
                  <a:lnTo>
                    <a:pt x="51964" y="380889"/>
                  </a:lnTo>
                  <a:lnTo>
                    <a:pt x="87485" y="416239"/>
                  </a:lnTo>
                  <a:lnTo>
                    <a:pt x="130898" y="444354"/>
                  </a:lnTo>
                  <a:lnTo>
                    <a:pt x="178916" y="462045"/>
                  </a:lnTo>
                  <a:lnTo>
                    <a:pt x="233841" y="468458"/>
                  </a:lnTo>
                  <a:lnTo>
                    <a:pt x="288437" y="462045"/>
                  </a:lnTo>
                  <a:lnTo>
                    <a:pt x="336455" y="444354"/>
                  </a:lnTo>
                  <a:lnTo>
                    <a:pt x="379869" y="416239"/>
                  </a:lnTo>
                  <a:lnTo>
                    <a:pt x="414402" y="380889"/>
                  </a:lnTo>
                  <a:lnTo>
                    <a:pt x="443345" y="337483"/>
                  </a:lnTo>
                  <a:lnTo>
                    <a:pt x="460447" y="289276"/>
                  </a:lnTo>
                  <a:lnTo>
                    <a:pt x="467683" y="234623"/>
                  </a:lnTo>
                  <a:lnTo>
                    <a:pt x="460447" y="179971"/>
                  </a:lnTo>
                  <a:lnTo>
                    <a:pt x="443345" y="131764"/>
                  </a:lnTo>
                  <a:lnTo>
                    <a:pt x="414402" y="87568"/>
                  </a:lnTo>
                  <a:lnTo>
                    <a:pt x="379869" y="53008"/>
                  </a:lnTo>
                  <a:lnTo>
                    <a:pt x="336455" y="24103"/>
                  </a:lnTo>
                  <a:lnTo>
                    <a:pt x="288437" y="6412"/>
                  </a:lnTo>
                  <a:lnTo>
                    <a:pt x="233841" y="0"/>
                  </a:lnTo>
                  <a:close/>
                </a:path>
              </a:pathLst>
            </a:custGeom>
            <a:solidFill>
              <a:srgbClr val="FFFFFF"/>
            </a:solidFill>
          </p:spPr>
          <p:txBody>
            <a:bodyPr wrap="square" lIns="0" tIns="0" rIns="0" bIns="0" rtlCol="0"/>
            <a:lstStyle/>
            <a:p>
              <a:endParaRPr/>
            </a:p>
          </p:txBody>
        </p:sp>
        <p:sp>
          <p:nvSpPr>
            <p:cNvPr id="43" name="object 43"/>
            <p:cNvSpPr/>
            <p:nvPr/>
          </p:nvSpPr>
          <p:spPr>
            <a:xfrm>
              <a:off x="7162222" y="4918577"/>
              <a:ext cx="467995" cy="468630"/>
            </a:xfrm>
            <a:custGeom>
              <a:avLst/>
              <a:gdLst/>
              <a:ahLst/>
              <a:cxnLst/>
              <a:rect l="l" t="t" r="r" b="b"/>
              <a:pathLst>
                <a:path w="467995" h="468629">
                  <a:moveTo>
                    <a:pt x="233841" y="0"/>
                  </a:moveTo>
                  <a:lnTo>
                    <a:pt x="288437" y="6412"/>
                  </a:lnTo>
                  <a:lnTo>
                    <a:pt x="336455" y="24103"/>
                  </a:lnTo>
                  <a:lnTo>
                    <a:pt x="379869" y="53008"/>
                  </a:lnTo>
                  <a:lnTo>
                    <a:pt x="414402" y="87568"/>
                  </a:lnTo>
                  <a:lnTo>
                    <a:pt x="443345" y="131764"/>
                  </a:lnTo>
                  <a:lnTo>
                    <a:pt x="460447" y="179971"/>
                  </a:lnTo>
                  <a:lnTo>
                    <a:pt x="467683" y="234623"/>
                  </a:lnTo>
                  <a:lnTo>
                    <a:pt x="460447" y="289276"/>
                  </a:lnTo>
                  <a:lnTo>
                    <a:pt x="443345" y="337483"/>
                  </a:lnTo>
                  <a:lnTo>
                    <a:pt x="414402" y="380889"/>
                  </a:lnTo>
                  <a:lnTo>
                    <a:pt x="379869" y="416239"/>
                  </a:lnTo>
                  <a:lnTo>
                    <a:pt x="336455" y="444354"/>
                  </a:lnTo>
                  <a:lnTo>
                    <a:pt x="288437" y="462045"/>
                  </a:lnTo>
                  <a:lnTo>
                    <a:pt x="233841" y="468458"/>
                  </a:lnTo>
                  <a:lnTo>
                    <a:pt x="178916" y="462045"/>
                  </a:lnTo>
                  <a:lnTo>
                    <a:pt x="130898" y="444354"/>
                  </a:lnTo>
                  <a:lnTo>
                    <a:pt x="87485" y="416239"/>
                  </a:lnTo>
                  <a:lnTo>
                    <a:pt x="51964" y="380889"/>
                  </a:lnTo>
                  <a:lnTo>
                    <a:pt x="24009" y="337483"/>
                  </a:lnTo>
                  <a:lnTo>
                    <a:pt x="6248" y="289276"/>
                  </a:lnTo>
                  <a:lnTo>
                    <a:pt x="0" y="234623"/>
                  </a:lnTo>
                  <a:lnTo>
                    <a:pt x="6248" y="179971"/>
                  </a:lnTo>
                  <a:lnTo>
                    <a:pt x="24009" y="131764"/>
                  </a:lnTo>
                  <a:lnTo>
                    <a:pt x="51964" y="87568"/>
                  </a:lnTo>
                  <a:lnTo>
                    <a:pt x="87485" y="53008"/>
                  </a:lnTo>
                  <a:lnTo>
                    <a:pt x="130898" y="24103"/>
                  </a:lnTo>
                  <a:lnTo>
                    <a:pt x="178916" y="6412"/>
                  </a:lnTo>
                  <a:lnTo>
                    <a:pt x="233841" y="0"/>
                  </a:lnTo>
                  <a:close/>
                </a:path>
              </a:pathLst>
            </a:custGeom>
            <a:ln w="4604">
              <a:solidFill>
                <a:srgbClr val="FFFFFF"/>
              </a:solidFill>
            </a:ln>
          </p:spPr>
          <p:txBody>
            <a:bodyPr wrap="square" lIns="0" tIns="0" rIns="0" bIns="0" rtlCol="0"/>
            <a:lstStyle/>
            <a:p>
              <a:endParaRPr/>
            </a:p>
          </p:txBody>
        </p:sp>
        <p:pic>
          <p:nvPicPr>
            <p:cNvPr id="44" name="object 44"/>
            <p:cNvPicPr/>
            <p:nvPr/>
          </p:nvPicPr>
          <p:blipFill>
            <a:blip r:embed="rId16" cstate="print"/>
            <a:stretch>
              <a:fillRect/>
            </a:stretch>
          </p:blipFill>
          <p:spPr>
            <a:xfrm>
              <a:off x="7142746" y="4899269"/>
              <a:ext cx="482953" cy="483758"/>
            </a:xfrm>
            <a:prstGeom prst="rect">
              <a:avLst/>
            </a:prstGeom>
          </p:spPr>
        </p:pic>
      </p:grpSp>
      <p:grpSp>
        <p:nvGrpSpPr>
          <p:cNvPr id="45" name="object 45"/>
          <p:cNvGrpSpPr/>
          <p:nvPr/>
        </p:nvGrpSpPr>
        <p:grpSpPr>
          <a:xfrm>
            <a:off x="8101464" y="4899269"/>
            <a:ext cx="488950" cy="490220"/>
            <a:chOff x="8101464" y="4899269"/>
            <a:chExt cx="488950" cy="490220"/>
          </a:xfrm>
        </p:grpSpPr>
        <p:sp>
          <p:nvSpPr>
            <p:cNvPr id="46" name="object 46"/>
            <p:cNvSpPr/>
            <p:nvPr/>
          </p:nvSpPr>
          <p:spPr>
            <a:xfrm>
              <a:off x="8120939" y="4918577"/>
              <a:ext cx="467359" cy="468630"/>
            </a:xfrm>
            <a:custGeom>
              <a:avLst/>
              <a:gdLst/>
              <a:ahLst/>
              <a:cxnLst/>
              <a:rect l="l" t="t" r="r" b="b"/>
              <a:pathLst>
                <a:path w="467359" h="468629">
                  <a:moveTo>
                    <a:pt x="232854" y="0"/>
                  </a:moveTo>
                  <a:lnTo>
                    <a:pt x="179245" y="6412"/>
                  </a:lnTo>
                  <a:lnTo>
                    <a:pt x="130898" y="24103"/>
                  </a:lnTo>
                  <a:lnTo>
                    <a:pt x="86827" y="53008"/>
                  </a:lnTo>
                  <a:lnTo>
                    <a:pt x="52293" y="87568"/>
                  </a:lnTo>
                  <a:lnTo>
                    <a:pt x="24009" y="131764"/>
                  </a:lnTo>
                  <a:lnTo>
                    <a:pt x="6248" y="179971"/>
                  </a:lnTo>
                  <a:lnTo>
                    <a:pt x="0" y="234623"/>
                  </a:lnTo>
                  <a:lnTo>
                    <a:pt x="6248" y="289276"/>
                  </a:lnTo>
                  <a:lnTo>
                    <a:pt x="24009" y="337483"/>
                  </a:lnTo>
                  <a:lnTo>
                    <a:pt x="52293" y="380889"/>
                  </a:lnTo>
                  <a:lnTo>
                    <a:pt x="86827" y="416239"/>
                  </a:lnTo>
                  <a:lnTo>
                    <a:pt x="130898" y="444354"/>
                  </a:lnTo>
                  <a:lnTo>
                    <a:pt x="179245" y="462045"/>
                  </a:lnTo>
                  <a:lnTo>
                    <a:pt x="232854" y="468458"/>
                  </a:lnTo>
                  <a:lnTo>
                    <a:pt x="287779" y="462045"/>
                  </a:lnTo>
                  <a:lnTo>
                    <a:pt x="335797" y="444354"/>
                  </a:lnTo>
                  <a:lnTo>
                    <a:pt x="379211" y="416239"/>
                  </a:lnTo>
                  <a:lnTo>
                    <a:pt x="414731" y="380889"/>
                  </a:lnTo>
                  <a:lnTo>
                    <a:pt x="442687" y="337483"/>
                  </a:lnTo>
                  <a:lnTo>
                    <a:pt x="460447" y="289276"/>
                  </a:lnTo>
                  <a:lnTo>
                    <a:pt x="467025" y="234623"/>
                  </a:lnTo>
                  <a:lnTo>
                    <a:pt x="460447" y="179971"/>
                  </a:lnTo>
                  <a:lnTo>
                    <a:pt x="442687" y="131764"/>
                  </a:lnTo>
                  <a:lnTo>
                    <a:pt x="414731" y="87568"/>
                  </a:lnTo>
                  <a:lnTo>
                    <a:pt x="379211" y="53008"/>
                  </a:lnTo>
                  <a:lnTo>
                    <a:pt x="335797" y="24103"/>
                  </a:lnTo>
                  <a:lnTo>
                    <a:pt x="287779" y="6412"/>
                  </a:lnTo>
                  <a:lnTo>
                    <a:pt x="232854" y="0"/>
                  </a:lnTo>
                  <a:close/>
                </a:path>
              </a:pathLst>
            </a:custGeom>
            <a:solidFill>
              <a:srgbClr val="FFFFFF"/>
            </a:solidFill>
          </p:spPr>
          <p:txBody>
            <a:bodyPr wrap="square" lIns="0" tIns="0" rIns="0" bIns="0" rtlCol="0"/>
            <a:lstStyle/>
            <a:p>
              <a:endParaRPr/>
            </a:p>
          </p:txBody>
        </p:sp>
        <p:sp>
          <p:nvSpPr>
            <p:cNvPr id="47" name="object 47"/>
            <p:cNvSpPr/>
            <p:nvPr/>
          </p:nvSpPr>
          <p:spPr>
            <a:xfrm>
              <a:off x="8120939" y="4918577"/>
              <a:ext cx="467359" cy="468630"/>
            </a:xfrm>
            <a:custGeom>
              <a:avLst/>
              <a:gdLst/>
              <a:ahLst/>
              <a:cxnLst/>
              <a:rect l="l" t="t" r="r" b="b"/>
              <a:pathLst>
                <a:path w="467359" h="468629">
                  <a:moveTo>
                    <a:pt x="232854" y="0"/>
                  </a:moveTo>
                  <a:lnTo>
                    <a:pt x="287779" y="6412"/>
                  </a:lnTo>
                  <a:lnTo>
                    <a:pt x="335797" y="24103"/>
                  </a:lnTo>
                  <a:lnTo>
                    <a:pt x="379211" y="53008"/>
                  </a:lnTo>
                  <a:lnTo>
                    <a:pt x="414731" y="87568"/>
                  </a:lnTo>
                  <a:lnTo>
                    <a:pt x="442687" y="131764"/>
                  </a:lnTo>
                  <a:lnTo>
                    <a:pt x="460447" y="179971"/>
                  </a:lnTo>
                  <a:lnTo>
                    <a:pt x="467025" y="234623"/>
                  </a:lnTo>
                  <a:lnTo>
                    <a:pt x="460447" y="289276"/>
                  </a:lnTo>
                  <a:lnTo>
                    <a:pt x="442687" y="337483"/>
                  </a:lnTo>
                  <a:lnTo>
                    <a:pt x="414731" y="380889"/>
                  </a:lnTo>
                  <a:lnTo>
                    <a:pt x="379211" y="416239"/>
                  </a:lnTo>
                  <a:lnTo>
                    <a:pt x="335797" y="444354"/>
                  </a:lnTo>
                  <a:lnTo>
                    <a:pt x="287779" y="462045"/>
                  </a:lnTo>
                  <a:lnTo>
                    <a:pt x="232854" y="468458"/>
                  </a:lnTo>
                  <a:lnTo>
                    <a:pt x="179245" y="462045"/>
                  </a:lnTo>
                  <a:lnTo>
                    <a:pt x="130898" y="444354"/>
                  </a:lnTo>
                  <a:lnTo>
                    <a:pt x="86827" y="416239"/>
                  </a:lnTo>
                  <a:lnTo>
                    <a:pt x="52293" y="380889"/>
                  </a:lnTo>
                  <a:lnTo>
                    <a:pt x="24009" y="337483"/>
                  </a:lnTo>
                  <a:lnTo>
                    <a:pt x="6248" y="289276"/>
                  </a:lnTo>
                  <a:lnTo>
                    <a:pt x="0" y="234623"/>
                  </a:lnTo>
                  <a:lnTo>
                    <a:pt x="6248" y="179971"/>
                  </a:lnTo>
                  <a:lnTo>
                    <a:pt x="24009" y="131764"/>
                  </a:lnTo>
                  <a:lnTo>
                    <a:pt x="52293" y="87568"/>
                  </a:lnTo>
                  <a:lnTo>
                    <a:pt x="86827" y="53008"/>
                  </a:lnTo>
                  <a:lnTo>
                    <a:pt x="130898" y="24103"/>
                  </a:lnTo>
                  <a:lnTo>
                    <a:pt x="179245" y="6412"/>
                  </a:lnTo>
                  <a:lnTo>
                    <a:pt x="232854" y="0"/>
                  </a:lnTo>
                  <a:close/>
                </a:path>
              </a:pathLst>
            </a:custGeom>
            <a:ln w="4604">
              <a:solidFill>
                <a:srgbClr val="FFFFFF"/>
              </a:solidFill>
            </a:ln>
          </p:spPr>
          <p:txBody>
            <a:bodyPr wrap="square" lIns="0" tIns="0" rIns="0" bIns="0" rtlCol="0"/>
            <a:lstStyle/>
            <a:p>
              <a:endParaRPr/>
            </a:p>
          </p:txBody>
        </p:sp>
        <p:pic>
          <p:nvPicPr>
            <p:cNvPr id="48" name="object 48"/>
            <p:cNvPicPr/>
            <p:nvPr/>
          </p:nvPicPr>
          <p:blipFill>
            <a:blip r:embed="rId17" cstate="print"/>
            <a:stretch>
              <a:fillRect/>
            </a:stretch>
          </p:blipFill>
          <p:spPr>
            <a:xfrm>
              <a:off x="8101464" y="4899269"/>
              <a:ext cx="482295" cy="483758"/>
            </a:xfrm>
            <a:prstGeom prst="rect">
              <a:avLst/>
            </a:prstGeom>
          </p:spPr>
        </p:pic>
      </p:grpSp>
      <p:grpSp>
        <p:nvGrpSpPr>
          <p:cNvPr id="49" name="object 49"/>
          <p:cNvGrpSpPr/>
          <p:nvPr/>
        </p:nvGrpSpPr>
        <p:grpSpPr>
          <a:xfrm>
            <a:off x="9057879" y="4899269"/>
            <a:ext cx="491490" cy="490220"/>
            <a:chOff x="9057879" y="4899269"/>
            <a:chExt cx="491490" cy="490220"/>
          </a:xfrm>
        </p:grpSpPr>
        <p:sp>
          <p:nvSpPr>
            <p:cNvPr id="50" name="object 50"/>
            <p:cNvSpPr/>
            <p:nvPr/>
          </p:nvSpPr>
          <p:spPr>
            <a:xfrm>
              <a:off x="9077354" y="4918577"/>
              <a:ext cx="469900" cy="468630"/>
            </a:xfrm>
            <a:custGeom>
              <a:avLst/>
              <a:gdLst/>
              <a:ahLst/>
              <a:cxnLst/>
              <a:rect l="l" t="t" r="r" b="b"/>
              <a:pathLst>
                <a:path w="469900" h="468629">
                  <a:moveTo>
                    <a:pt x="235486" y="0"/>
                  </a:moveTo>
                  <a:lnTo>
                    <a:pt x="180890" y="6412"/>
                  </a:lnTo>
                  <a:lnTo>
                    <a:pt x="130898" y="24103"/>
                  </a:lnTo>
                  <a:lnTo>
                    <a:pt x="86827" y="53008"/>
                  </a:lnTo>
                  <a:lnTo>
                    <a:pt x="52293" y="87568"/>
                  </a:lnTo>
                  <a:lnTo>
                    <a:pt x="24009" y="131764"/>
                  </a:lnTo>
                  <a:lnTo>
                    <a:pt x="6248" y="179971"/>
                  </a:lnTo>
                  <a:lnTo>
                    <a:pt x="0" y="234623"/>
                  </a:lnTo>
                  <a:lnTo>
                    <a:pt x="6248" y="289276"/>
                  </a:lnTo>
                  <a:lnTo>
                    <a:pt x="24009" y="337483"/>
                  </a:lnTo>
                  <a:lnTo>
                    <a:pt x="52293" y="380889"/>
                  </a:lnTo>
                  <a:lnTo>
                    <a:pt x="86827" y="416239"/>
                  </a:lnTo>
                  <a:lnTo>
                    <a:pt x="130898" y="444354"/>
                  </a:lnTo>
                  <a:lnTo>
                    <a:pt x="180890" y="462045"/>
                  </a:lnTo>
                  <a:lnTo>
                    <a:pt x="235486" y="468458"/>
                  </a:lnTo>
                  <a:lnTo>
                    <a:pt x="290081" y="462045"/>
                  </a:lnTo>
                  <a:lnTo>
                    <a:pt x="338428" y="444354"/>
                  </a:lnTo>
                  <a:lnTo>
                    <a:pt x="381842" y="416239"/>
                  </a:lnTo>
                  <a:lnTo>
                    <a:pt x="417033" y="380889"/>
                  </a:lnTo>
                  <a:lnTo>
                    <a:pt x="445318" y="337483"/>
                  </a:lnTo>
                  <a:lnTo>
                    <a:pt x="462749" y="289276"/>
                  </a:lnTo>
                  <a:lnTo>
                    <a:pt x="469327" y="234623"/>
                  </a:lnTo>
                  <a:lnTo>
                    <a:pt x="462749" y="179971"/>
                  </a:lnTo>
                  <a:lnTo>
                    <a:pt x="445318" y="131764"/>
                  </a:lnTo>
                  <a:lnTo>
                    <a:pt x="417033" y="87568"/>
                  </a:lnTo>
                  <a:lnTo>
                    <a:pt x="381842" y="53008"/>
                  </a:lnTo>
                  <a:lnTo>
                    <a:pt x="338428" y="24103"/>
                  </a:lnTo>
                  <a:lnTo>
                    <a:pt x="290081" y="6412"/>
                  </a:lnTo>
                  <a:lnTo>
                    <a:pt x="235486" y="0"/>
                  </a:lnTo>
                  <a:close/>
                </a:path>
              </a:pathLst>
            </a:custGeom>
            <a:solidFill>
              <a:srgbClr val="FFFFFF"/>
            </a:solidFill>
          </p:spPr>
          <p:txBody>
            <a:bodyPr wrap="square" lIns="0" tIns="0" rIns="0" bIns="0" rtlCol="0"/>
            <a:lstStyle/>
            <a:p>
              <a:endParaRPr/>
            </a:p>
          </p:txBody>
        </p:sp>
        <p:sp>
          <p:nvSpPr>
            <p:cNvPr id="51" name="object 51"/>
            <p:cNvSpPr/>
            <p:nvPr/>
          </p:nvSpPr>
          <p:spPr>
            <a:xfrm>
              <a:off x="9077354" y="4918577"/>
              <a:ext cx="469900" cy="468630"/>
            </a:xfrm>
            <a:custGeom>
              <a:avLst/>
              <a:gdLst/>
              <a:ahLst/>
              <a:cxnLst/>
              <a:rect l="l" t="t" r="r" b="b"/>
              <a:pathLst>
                <a:path w="469900" h="468629">
                  <a:moveTo>
                    <a:pt x="235486" y="0"/>
                  </a:moveTo>
                  <a:lnTo>
                    <a:pt x="290081" y="6412"/>
                  </a:lnTo>
                  <a:lnTo>
                    <a:pt x="338428" y="24103"/>
                  </a:lnTo>
                  <a:lnTo>
                    <a:pt x="381842" y="53008"/>
                  </a:lnTo>
                  <a:lnTo>
                    <a:pt x="417033" y="87568"/>
                  </a:lnTo>
                  <a:lnTo>
                    <a:pt x="445318" y="131764"/>
                  </a:lnTo>
                  <a:lnTo>
                    <a:pt x="462749" y="179971"/>
                  </a:lnTo>
                  <a:lnTo>
                    <a:pt x="469327" y="234623"/>
                  </a:lnTo>
                  <a:lnTo>
                    <a:pt x="462749" y="289276"/>
                  </a:lnTo>
                  <a:lnTo>
                    <a:pt x="445318" y="337483"/>
                  </a:lnTo>
                  <a:lnTo>
                    <a:pt x="417033" y="380889"/>
                  </a:lnTo>
                  <a:lnTo>
                    <a:pt x="381842" y="416239"/>
                  </a:lnTo>
                  <a:lnTo>
                    <a:pt x="338428" y="444354"/>
                  </a:lnTo>
                  <a:lnTo>
                    <a:pt x="290081" y="462045"/>
                  </a:lnTo>
                  <a:lnTo>
                    <a:pt x="235486" y="468458"/>
                  </a:lnTo>
                  <a:lnTo>
                    <a:pt x="180890" y="462045"/>
                  </a:lnTo>
                  <a:lnTo>
                    <a:pt x="130898" y="444354"/>
                  </a:lnTo>
                  <a:lnTo>
                    <a:pt x="86827" y="416239"/>
                  </a:lnTo>
                  <a:lnTo>
                    <a:pt x="52293" y="380889"/>
                  </a:lnTo>
                  <a:lnTo>
                    <a:pt x="24009" y="337483"/>
                  </a:lnTo>
                  <a:lnTo>
                    <a:pt x="6248" y="289276"/>
                  </a:lnTo>
                  <a:lnTo>
                    <a:pt x="0" y="234623"/>
                  </a:lnTo>
                  <a:lnTo>
                    <a:pt x="6248" y="179971"/>
                  </a:lnTo>
                  <a:lnTo>
                    <a:pt x="24009" y="131764"/>
                  </a:lnTo>
                  <a:lnTo>
                    <a:pt x="52293" y="87568"/>
                  </a:lnTo>
                  <a:lnTo>
                    <a:pt x="86827" y="53008"/>
                  </a:lnTo>
                  <a:lnTo>
                    <a:pt x="130898" y="24103"/>
                  </a:lnTo>
                  <a:lnTo>
                    <a:pt x="180890" y="6412"/>
                  </a:lnTo>
                  <a:lnTo>
                    <a:pt x="235486" y="0"/>
                  </a:lnTo>
                  <a:close/>
                </a:path>
              </a:pathLst>
            </a:custGeom>
            <a:ln w="4604">
              <a:solidFill>
                <a:srgbClr val="FFFFFF"/>
              </a:solidFill>
            </a:ln>
          </p:spPr>
          <p:txBody>
            <a:bodyPr wrap="square" lIns="0" tIns="0" rIns="0" bIns="0" rtlCol="0"/>
            <a:lstStyle/>
            <a:p>
              <a:endParaRPr/>
            </a:p>
          </p:txBody>
        </p:sp>
        <p:pic>
          <p:nvPicPr>
            <p:cNvPr id="52" name="object 52"/>
            <p:cNvPicPr/>
            <p:nvPr/>
          </p:nvPicPr>
          <p:blipFill>
            <a:blip r:embed="rId18" cstate="print"/>
            <a:stretch>
              <a:fillRect/>
            </a:stretch>
          </p:blipFill>
          <p:spPr>
            <a:xfrm>
              <a:off x="9057879" y="4899269"/>
              <a:ext cx="484597" cy="483758"/>
            </a:xfrm>
            <a:prstGeom prst="rect">
              <a:avLst/>
            </a:prstGeom>
          </p:spPr>
        </p:pic>
      </p:grpSp>
      <p:grpSp>
        <p:nvGrpSpPr>
          <p:cNvPr id="53" name="object 53"/>
          <p:cNvGrpSpPr/>
          <p:nvPr/>
        </p:nvGrpSpPr>
        <p:grpSpPr>
          <a:xfrm>
            <a:off x="4267153" y="3642495"/>
            <a:ext cx="491490" cy="490220"/>
            <a:chOff x="4267153" y="3642495"/>
            <a:chExt cx="491490" cy="490220"/>
          </a:xfrm>
        </p:grpSpPr>
        <p:sp>
          <p:nvSpPr>
            <p:cNvPr id="54" name="object 54"/>
            <p:cNvSpPr/>
            <p:nvPr/>
          </p:nvSpPr>
          <p:spPr>
            <a:xfrm>
              <a:off x="4286431" y="3661803"/>
              <a:ext cx="469900" cy="468630"/>
            </a:xfrm>
            <a:custGeom>
              <a:avLst/>
              <a:gdLst/>
              <a:ahLst/>
              <a:cxnLst/>
              <a:rect l="l" t="t" r="r" b="b"/>
              <a:pathLst>
                <a:path w="469900" h="468629">
                  <a:moveTo>
                    <a:pt x="233874" y="0"/>
                  </a:moveTo>
                  <a:lnTo>
                    <a:pt x="179212" y="7234"/>
                  </a:lnTo>
                  <a:lnTo>
                    <a:pt x="130997" y="24103"/>
                  </a:lnTo>
                  <a:lnTo>
                    <a:pt x="87616" y="53041"/>
                  </a:lnTo>
                  <a:lnTo>
                    <a:pt x="53050" y="87568"/>
                  </a:lnTo>
                  <a:lnTo>
                    <a:pt x="24107" y="131764"/>
                  </a:lnTo>
                  <a:lnTo>
                    <a:pt x="7235" y="180004"/>
                  </a:lnTo>
                  <a:lnTo>
                    <a:pt x="0" y="234623"/>
                  </a:lnTo>
                  <a:lnTo>
                    <a:pt x="7235" y="289276"/>
                  </a:lnTo>
                  <a:lnTo>
                    <a:pt x="24107" y="337483"/>
                  </a:lnTo>
                  <a:lnTo>
                    <a:pt x="53050" y="380889"/>
                  </a:lnTo>
                  <a:lnTo>
                    <a:pt x="87616" y="416239"/>
                  </a:lnTo>
                  <a:lnTo>
                    <a:pt x="130997" y="444354"/>
                  </a:lnTo>
                  <a:lnTo>
                    <a:pt x="179212" y="462045"/>
                  </a:lnTo>
                  <a:lnTo>
                    <a:pt x="233874" y="468458"/>
                  </a:lnTo>
                  <a:lnTo>
                    <a:pt x="288536" y="462045"/>
                  </a:lnTo>
                  <a:lnTo>
                    <a:pt x="338363" y="444354"/>
                  </a:lnTo>
                  <a:lnTo>
                    <a:pt x="382566" y="416239"/>
                  </a:lnTo>
                  <a:lnTo>
                    <a:pt x="417132" y="380889"/>
                  </a:lnTo>
                  <a:lnTo>
                    <a:pt x="446042" y="337483"/>
                  </a:lnTo>
                  <a:lnTo>
                    <a:pt x="462947" y="289276"/>
                  </a:lnTo>
                  <a:lnTo>
                    <a:pt x="469360" y="234623"/>
                  </a:lnTo>
                  <a:lnTo>
                    <a:pt x="462947" y="180004"/>
                  </a:lnTo>
                  <a:lnTo>
                    <a:pt x="446042" y="131764"/>
                  </a:lnTo>
                  <a:lnTo>
                    <a:pt x="417132" y="87568"/>
                  </a:lnTo>
                  <a:lnTo>
                    <a:pt x="382566" y="53041"/>
                  </a:lnTo>
                  <a:lnTo>
                    <a:pt x="338363" y="24103"/>
                  </a:lnTo>
                  <a:lnTo>
                    <a:pt x="288536" y="7234"/>
                  </a:lnTo>
                  <a:lnTo>
                    <a:pt x="233874" y="0"/>
                  </a:lnTo>
                  <a:close/>
                </a:path>
              </a:pathLst>
            </a:custGeom>
            <a:solidFill>
              <a:srgbClr val="FFFFFF"/>
            </a:solidFill>
          </p:spPr>
          <p:txBody>
            <a:bodyPr wrap="square" lIns="0" tIns="0" rIns="0" bIns="0" rtlCol="0"/>
            <a:lstStyle/>
            <a:p>
              <a:endParaRPr/>
            </a:p>
          </p:txBody>
        </p:sp>
        <p:sp>
          <p:nvSpPr>
            <p:cNvPr id="55" name="object 55"/>
            <p:cNvSpPr/>
            <p:nvPr/>
          </p:nvSpPr>
          <p:spPr>
            <a:xfrm>
              <a:off x="4286431" y="3661803"/>
              <a:ext cx="469900" cy="468630"/>
            </a:xfrm>
            <a:custGeom>
              <a:avLst/>
              <a:gdLst/>
              <a:ahLst/>
              <a:cxnLst/>
              <a:rect l="l" t="t" r="r" b="b"/>
              <a:pathLst>
                <a:path w="469900" h="468629">
                  <a:moveTo>
                    <a:pt x="233874" y="0"/>
                  </a:moveTo>
                  <a:lnTo>
                    <a:pt x="288536" y="7234"/>
                  </a:lnTo>
                  <a:lnTo>
                    <a:pt x="338363" y="24103"/>
                  </a:lnTo>
                  <a:lnTo>
                    <a:pt x="382566" y="53041"/>
                  </a:lnTo>
                  <a:lnTo>
                    <a:pt x="417132" y="87568"/>
                  </a:lnTo>
                  <a:lnTo>
                    <a:pt x="446042" y="131764"/>
                  </a:lnTo>
                  <a:lnTo>
                    <a:pt x="462947" y="180004"/>
                  </a:lnTo>
                  <a:lnTo>
                    <a:pt x="469360" y="234623"/>
                  </a:lnTo>
                  <a:lnTo>
                    <a:pt x="462947" y="289276"/>
                  </a:lnTo>
                  <a:lnTo>
                    <a:pt x="446042" y="337483"/>
                  </a:lnTo>
                  <a:lnTo>
                    <a:pt x="417132" y="380889"/>
                  </a:lnTo>
                  <a:lnTo>
                    <a:pt x="382566" y="416239"/>
                  </a:lnTo>
                  <a:lnTo>
                    <a:pt x="338363" y="444354"/>
                  </a:lnTo>
                  <a:lnTo>
                    <a:pt x="288536" y="462045"/>
                  </a:lnTo>
                  <a:lnTo>
                    <a:pt x="233874" y="468458"/>
                  </a:lnTo>
                  <a:lnTo>
                    <a:pt x="179212" y="462045"/>
                  </a:lnTo>
                  <a:lnTo>
                    <a:pt x="130997" y="444354"/>
                  </a:lnTo>
                  <a:lnTo>
                    <a:pt x="87616" y="416239"/>
                  </a:lnTo>
                  <a:lnTo>
                    <a:pt x="53050" y="380889"/>
                  </a:lnTo>
                  <a:lnTo>
                    <a:pt x="24107" y="337483"/>
                  </a:lnTo>
                  <a:lnTo>
                    <a:pt x="7235" y="289276"/>
                  </a:lnTo>
                  <a:lnTo>
                    <a:pt x="0" y="234623"/>
                  </a:lnTo>
                  <a:lnTo>
                    <a:pt x="7235" y="180004"/>
                  </a:lnTo>
                  <a:lnTo>
                    <a:pt x="24107" y="131764"/>
                  </a:lnTo>
                  <a:lnTo>
                    <a:pt x="53050" y="87568"/>
                  </a:lnTo>
                  <a:lnTo>
                    <a:pt x="87616" y="53041"/>
                  </a:lnTo>
                  <a:lnTo>
                    <a:pt x="130997" y="24103"/>
                  </a:lnTo>
                  <a:lnTo>
                    <a:pt x="179212" y="7234"/>
                  </a:lnTo>
                  <a:lnTo>
                    <a:pt x="233874" y="0"/>
                  </a:lnTo>
                  <a:close/>
                </a:path>
              </a:pathLst>
            </a:custGeom>
            <a:ln w="4604">
              <a:solidFill>
                <a:srgbClr val="FFFFFF"/>
              </a:solidFill>
            </a:ln>
          </p:spPr>
          <p:txBody>
            <a:bodyPr wrap="square" lIns="0" tIns="0" rIns="0" bIns="0" rtlCol="0"/>
            <a:lstStyle/>
            <a:p>
              <a:endParaRPr/>
            </a:p>
          </p:txBody>
        </p:sp>
        <p:pic>
          <p:nvPicPr>
            <p:cNvPr id="56" name="object 56"/>
            <p:cNvPicPr/>
            <p:nvPr/>
          </p:nvPicPr>
          <p:blipFill>
            <a:blip r:embed="rId19" cstate="print"/>
            <a:stretch>
              <a:fillRect/>
            </a:stretch>
          </p:blipFill>
          <p:spPr>
            <a:xfrm>
              <a:off x="4267153" y="3642495"/>
              <a:ext cx="484630" cy="483758"/>
            </a:xfrm>
            <a:prstGeom prst="rect">
              <a:avLst/>
            </a:prstGeom>
          </p:spPr>
        </p:pic>
      </p:grpSp>
      <p:grpSp>
        <p:nvGrpSpPr>
          <p:cNvPr id="57" name="object 57"/>
          <p:cNvGrpSpPr/>
          <p:nvPr/>
        </p:nvGrpSpPr>
        <p:grpSpPr>
          <a:xfrm>
            <a:off x="6184687" y="3642495"/>
            <a:ext cx="488950" cy="490220"/>
            <a:chOff x="6184687" y="3642495"/>
            <a:chExt cx="488950" cy="490220"/>
          </a:xfrm>
        </p:grpSpPr>
        <p:sp>
          <p:nvSpPr>
            <p:cNvPr id="58" name="object 58"/>
            <p:cNvSpPr/>
            <p:nvPr/>
          </p:nvSpPr>
          <p:spPr>
            <a:xfrm>
              <a:off x="6204162" y="3661803"/>
              <a:ext cx="466725" cy="468630"/>
            </a:xfrm>
            <a:custGeom>
              <a:avLst/>
              <a:gdLst/>
              <a:ahLst/>
              <a:cxnLst/>
              <a:rect l="l" t="t" r="r" b="b"/>
              <a:pathLst>
                <a:path w="466725" h="468629">
                  <a:moveTo>
                    <a:pt x="232854" y="0"/>
                  </a:moveTo>
                  <a:lnTo>
                    <a:pt x="178258" y="7234"/>
                  </a:lnTo>
                  <a:lnTo>
                    <a:pt x="130898" y="24103"/>
                  </a:lnTo>
                  <a:lnTo>
                    <a:pt x="86827" y="53041"/>
                  </a:lnTo>
                  <a:lnTo>
                    <a:pt x="52293" y="87568"/>
                  </a:lnTo>
                  <a:lnTo>
                    <a:pt x="23351" y="131764"/>
                  </a:lnTo>
                  <a:lnTo>
                    <a:pt x="6248" y="180004"/>
                  </a:lnTo>
                  <a:lnTo>
                    <a:pt x="0" y="234623"/>
                  </a:lnTo>
                  <a:lnTo>
                    <a:pt x="6248" y="289276"/>
                  </a:lnTo>
                  <a:lnTo>
                    <a:pt x="23351" y="337483"/>
                  </a:lnTo>
                  <a:lnTo>
                    <a:pt x="52293" y="380889"/>
                  </a:lnTo>
                  <a:lnTo>
                    <a:pt x="86827" y="416239"/>
                  </a:lnTo>
                  <a:lnTo>
                    <a:pt x="130898" y="444354"/>
                  </a:lnTo>
                  <a:lnTo>
                    <a:pt x="178258" y="462045"/>
                  </a:lnTo>
                  <a:lnTo>
                    <a:pt x="232854" y="468458"/>
                  </a:lnTo>
                  <a:lnTo>
                    <a:pt x="287779" y="462045"/>
                  </a:lnTo>
                  <a:lnTo>
                    <a:pt x="335797" y="444354"/>
                  </a:lnTo>
                  <a:lnTo>
                    <a:pt x="379211" y="416239"/>
                  </a:lnTo>
                  <a:lnTo>
                    <a:pt x="414731" y="380889"/>
                  </a:lnTo>
                  <a:lnTo>
                    <a:pt x="442687" y="337483"/>
                  </a:lnTo>
                  <a:lnTo>
                    <a:pt x="460447" y="289276"/>
                  </a:lnTo>
                  <a:lnTo>
                    <a:pt x="466696" y="234623"/>
                  </a:lnTo>
                  <a:lnTo>
                    <a:pt x="460447" y="180004"/>
                  </a:lnTo>
                  <a:lnTo>
                    <a:pt x="442687" y="131764"/>
                  </a:lnTo>
                  <a:lnTo>
                    <a:pt x="414731" y="87568"/>
                  </a:lnTo>
                  <a:lnTo>
                    <a:pt x="379211" y="53041"/>
                  </a:lnTo>
                  <a:lnTo>
                    <a:pt x="335797" y="24103"/>
                  </a:lnTo>
                  <a:lnTo>
                    <a:pt x="287779" y="7234"/>
                  </a:lnTo>
                  <a:lnTo>
                    <a:pt x="232854" y="0"/>
                  </a:lnTo>
                  <a:close/>
                </a:path>
              </a:pathLst>
            </a:custGeom>
            <a:solidFill>
              <a:srgbClr val="FFFFFF"/>
            </a:solidFill>
          </p:spPr>
          <p:txBody>
            <a:bodyPr wrap="square" lIns="0" tIns="0" rIns="0" bIns="0" rtlCol="0"/>
            <a:lstStyle/>
            <a:p>
              <a:endParaRPr/>
            </a:p>
          </p:txBody>
        </p:sp>
        <p:sp>
          <p:nvSpPr>
            <p:cNvPr id="59" name="object 59"/>
            <p:cNvSpPr/>
            <p:nvPr/>
          </p:nvSpPr>
          <p:spPr>
            <a:xfrm>
              <a:off x="6204162" y="3661803"/>
              <a:ext cx="466725" cy="468630"/>
            </a:xfrm>
            <a:custGeom>
              <a:avLst/>
              <a:gdLst/>
              <a:ahLst/>
              <a:cxnLst/>
              <a:rect l="l" t="t" r="r" b="b"/>
              <a:pathLst>
                <a:path w="466725" h="468629">
                  <a:moveTo>
                    <a:pt x="232854" y="0"/>
                  </a:moveTo>
                  <a:lnTo>
                    <a:pt x="287779" y="7234"/>
                  </a:lnTo>
                  <a:lnTo>
                    <a:pt x="335797" y="24103"/>
                  </a:lnTo>
                  <a:lnTo>
                    <a:pt x="379211" y="53041"/>
                  </a:lnTo>
                  <a:lnTo>
                    <a:pt x="414731" y="87568"/>
                  </a:lnTo>
                  <a:lnTo>
                    <a:pt x="442687" y="131764"/>
                  </a:lnTo>
                  <a:lnTo>
                    <a:pt x="460447" y="180004"/>
                  </a:lnTo>
                  <a:lnTo>
                    <a:pt x="466696" y="234623"/>
                  </a:lnTo>
                  <a:lnTo>
                    <a:pt x="460447" y="289276"/>
                  </a:lnTo>
                  <a:lnTo>
                    <a:pt x="442687" y="337483"/>
                  </a:lnTo>
                  <a:lnTo>
                    <a:pt x="414731" y="380889"/>
                  </a:lnTo>
                  <a:lnTo>
                    <a:pt x="379211" y="416239"/>
                  </a:lnTo>
                  <a:lnTo>
                    <a:pt x="335797" y="444354"/>
                  </a:lnTo>
                  <a:lnTo>
                    <a:pt x="287779" y="462045"/>
                  </a:lnTo>
                  <a:lnTo>
                    <a:pt x="232854" y="468458"/>
                  </a:lnTo>
                  <a:lnTo>
                    <a:pt x="178258" y="462045"/>
                  </a:lnTo>
                  <a:lnTo>
                    <a:pt x="130898" y="444354"/>
                  </a:lnTo>
                  <a:lnTo>
                    <a:pt x="86827" y="416239"/>
                  </a:lnTo>
                  <a:lnTo>
                    <a:pt x="52293" y="380889"/>
                  </a:lnTo>
                  <a:lnTo>
                    <a:pt x="23351" y="337483"/>
                  </a:lnTo>
                  <a:lnTo>
                    <a:pt x="6248" y="289276"/>
                  </a:lnTo>
                  <a:lnTo>
                    <a:pt x="0" y="234623"/>
                  </a:lnTo>
                  <a:lnTo>
                    <a:pt x="6248" y="180004"/>
                  </a:lnTo>
                  <a:lnTo>
                    <a:pt x="23351" y="131764"/>
                  </a:lnTo>
                  <a:lnTo>
                    <a:pt x="52293" y="87568"/>
                  </a:lnTo>
                  <a:lnTo>
                    <a:pt x="86827" y="53041"/>
                  </a:lnTo>
                  <a:lnTo>
                    <a:pt x="130898" y="24103"/>
                  </a:lnTo>
                  <a:lnTo>
                    <a:pt x="178258" y="7234"/>
                  </a:lnTo>
                  <a:lnTo>
                    <a:pt x="232854" y="0"/>
                  </a:lnTo>
                  <a:close/>
                </a:path>
              </a:pathLst>
            </a:custGeom>
            <a:ln w="4604">
              <a:solidFill>
                <a:srgbClr val="FFFFFF"/>
              </a:solidFill>
            </a:ln>
          </p:spPr>
          <p:txBody>
            <a:bodyPr wrap="square" lIns="0" tIns="0" rIns="0" bIns="0" rtlCol="0"/>
            <a:lstStyle/>
            <a:p>
              <a:endParaRPr/>
            </a:p>
          </p:txBody>
        </p:sp>
        <p:pic>
          <p:nvPicPr>
            <p:cNvPr id="60" name="object 60"/>
            <p:cNvPicPr/>
            <p:nvPr/>
          </p:nvPicPr>
          <p:blipFill>
            <a:blip r:embed="rId20" cstate="print"/>
            <a:stretch>
              <a:fillRect/>
            </a:stretch>
          </p:blipFill>
          <p:spPr>
            <a:xfrm>
              <a:off x="6184687" y="3642495"/>
              <a:ext cx="482295" cy="483758"/>
            </a:xfrm>
            <a:prstGeom prst="rect">
              <a:avLst/>
            </a:prstGeom>
          </p:spPr>
        </p:pic>
      </p:grpSp>
      <p:grpSp>
        <p:nvGrpSpPr>
          <p:cNvPr id="61" name="object 61"/>
          <p:cNvGrpSpPr/>
          <p:nvPr/>
        </p:nvGrpSpPr>
        <p:grpSpPr>
          <a:xfrm>
            <a:off x="6184687" y="2384143"/>
            <a:ext cx="488950" cy="490220"/>
            <a:chOff x="6184687" y="2384143"/>
            <a:chExt cx="488950" cy="490220"/>
          </a:xfrm>
        </p:grpSpPr>
        <p:sp>
          <p:nvSpPr>
            <p:cNvPr id="62" name="object 62"/>
            <p:cNvSpPr/>
            <p:nvPr/>
          </p:nvSpPr>
          <p:spPr>
            <a:xfrm>
              <a:off x="6204162" y="2403286"/>
              <a:ext cx="466725" cy="468630"/>
            </a:xfrm>
            <a:custGeom>
              <a:avLst/>
              <a:gdLst/>
              <a:ahLst/>
              <a:cxnLst/>
              <a:rect l="l" t="t" r="r" b="b"/>
              <a:pathLst>
                <a:path w="466725" h="468630">
                  <a:moveTo>
                    <a:pt x="232854" y="0"/>
                  </a:moveTo>
                  <a:lnTo>
                    <a:pt x="178258" y="6576"/>
                  </a:lnTo>
                  <a:lnTo>
                    <a:pt x="130898" y="24333"/>
                  </a:lnTo>
                  <a:lnTo>
                    <a:pt x="86827" y="52284"/>
                  </a:lnTo>
                  <a:lnTo>
                    <a:pt x="52293" y="87798"/>
                  </a:lnTo>
                  <a:lnTo>
                    <a:pt x="23351" y="131205"/>
                  </a:lnTo>
                  <a:lnTo>
                    <a:pt x="6248" y="179214"/>
                  </a:lnTo>
                  <a:lnTo>
                    <a:pt x="0" y="234130"/>
                  </a:lnTo>
                  <a:lnTo>
                    <a:pt x="6248" y="288716"/>
                  </a:lnTo>
                  <a:lnTo>
                    <a:pt x="23351" y="336726"/>
                  </a:lnTo>
                  <a:lnTo>
                    <a:pt x="52293" y="381020"/>
                  </a:lnTo>
                  <a:lnTo>
                    <a:pt x="86827" y="415581"/>
                  </a:lnTo>
                  <a:lnTo>
                    <a:pt x="130898" y="444518"/>
                  </a:lnTo>
                  <a:lnTo>
                    <a:pt x="178258" y="462177"/>
                  </a:lnTo>
                  <a:lnTo>
                    <a:pt x="232854" y="468622"/>
                  </a:lnTo>
                  <a:lnTo>
                    <a:pt x="287779" y="462177"/>
                  </a:lnTo>
                  <a:lnTo>
                    <a:pt x="335797" y="444518"/>
                  </a:lnTo>
                  <a:lnTo>
                    <a:pt x="379211" y="415581"/>
                  </a:lnTo>
                  <a:lnTo>
                    <a:pt x="414731" y="381020"/>
                  </a:lnTo>
                  <a:lnTo>
                    <a:pt x="442687" y="336726"/>
                  </a:lnTo>
                  <a:lnTo>
                    <a:pt x="460447" y="288717"/>
                  </a:lnTo>
                  <a:lnTo>
                    <a:pt x="466696" y="234130"/>
                  </a:lnTo>
                  <a:lnTo>
                    <a:pt x="460447" y="179214"/>
                  </a:lnTo>
                  <a:lnTo>
                    <a:pt x="442687" y="131205"/>
                  </a:lnTo>
                  <a:lnTo>
                    <a:pt x="414731" y="87798"/>
                  </a:lnTo>
                  <a:lnTo>
                    <a:pt x="379211" y="52284"/>
                  </a:lnTo>
                  <a:lnTo>
                    <a:pt x="335797" y="24333"/>
                  </a:lnTo>
                  <a:lnTo>
                    <a:pt x="287779" y="6576"/>
                  </a:lnTo>
                  <a:lnTo>
                    <a:pt x="232854" y="0"/>
                  </a:lnTo>
                  <a:close/>
                </a:path>
              </a:pathLst>
            </a:custGeom>
            <a:solidFill>
              <a:srgbClr val="FFFFFF"/>
            </a:solidFill>
          </p:spPr>
          <p:txBody>
            <a:bodyPr wrap="square" lIns="0" tIns="0" rIns="0" bIns="0" rtlCol="0"/>
            <a:lstStyle/>
            <a:p>
              <a:endParaRPr/>
            </a:p>
          </p:txBody>
        </p:sp>
        <p:sp>
          <p:nvSpPr>
            <p:cNvPr id="63" name="object 63"/>
            <p:cNvSpPr/>
            <p:nvPr/>
          </p:nvSpPr>
          <p:spPr>
            <a:xfrm>
              <a:off x="6204162" y="2403286"/>
              <a:ext cx="466725" cy="468630"/>
            </a:xfrm>
            <a:custGeom>
              <a:avLst/>
              <a:gdLst/>
              <a:ahLst/>
              <a:cxnLst/>
              <a:rect l="l" t="t" r="r" b="b"/>
              <a:pathLst>
                <a:path w="466725" h="468630">
                  <a:moveTo>
                    <a:pt x="232854" y="0"/>
                  </a:moveTo>
                  <a:lnTo>
                    <a:pt x="287779" y="6576"/>
                  </a:lnTo>
                  <a:lnTo>
                    <a:pt x="335797" y="24333"/>
                  </a:lnTo>
                  <a:lnTo>
                    <a:pt x="379211" y="52284"/>
                  </a:lnTo>
                  <a:lnTo>
                    <a:pt x="414731" y="87798"/>
                  </a:lnTo>
                  <a:lnTo>
                    <a:pt x="442687" y="131205"/>
                  </a:lnTo>
                  <a:lnTo>
                    <a:pt x="460447" y="179214"/>
                  </a:lnTo>
                  <a:lnTo>
                    <a:pt x="466696" y="234130"/>
                  </a:lnTo>
                  <a:lnTo>
                    <a:pt x="460447" y="288717"/>
                  </a:lnTo>
                  <a:lnTo>
                    <a:pt x="442687" y="336726"/>
                  </a:lnTo>
                  <a:lnTo>
                    <a:pt x="414731" y="381020"/>
                  </a:lnTo>
                  <a:lnTo>
                    <a:pt x="379211" y="415581"/>
                  </a:lnTo>
                  <a:lnTo>
                    <a:pt x="335797" y="444518"/>
                  </a:lnTo>
                  <a:lnTo>
                    <a:pt x="287779" y="462177"/>
                  </a:lnTo>
                  <a:lnTo>
                    <a:pt x="232854" y="468622"/>
                  </a:lnTo>
                  <a:lnTo>
                    <a:pt x="178258" y="462177"/>
                  </a:lnTo>
                  <a:lnTo>
                    <a:pt x="130898" y="444518"/>
                  </a:lnTo>
                  <a:lnTo>
                    <a:pt x="86827" y="415581"/>
                  </a:lnTo>
                  <a:lnTo>
                    <a:pt x="52293" y="381020"/>
                  </a:lnTo>
                  <a:lnTo>
                    <a:pt x="23351" y="336726"/>
                  </a:lnTo>
                  <a:lnTo>
                    <a:pt x="6248" y="288716"/>
                  </a:lnTo>
                  <a:lnTo>
                    <a:pt x="0" y="234130"/>
                  </a:lnTo>
                  <a:lnTo>
                    <a:pt x="6248" y="179214"/>
                  </a:lnTo>
                  <a:lnTo>
                    <a:pt x="23351" y="131205"/>
                  </a:lnTo>
                  <a:lnTo>
                    <a:pt x="52293" y="87798"/>
                  </a:lnTo>
                  <a:lnTo>
                    <a:pt x="86827" y="52284"/>
                  </a:lnTo>
                  <a:lnTo>
                    <a:pt x="130898" y="24333"/>
                  </a:lnTo>
                  <a:lnTo>
                    <a:pt x="178258" y="6576"/>
                  </a:lnTo>
                  <a:lnTo>
                    <a:pt x="232854" y="0"/>
                  </a:lnTo>
                  <a:close/>
                </a:path>
              </a:pathLst>
            </a:custGeom>
            <a:ln w="4604">
              <a:solidFill>
                <a:srgbClr val="FFFFFF"/>
              </a:solidFill>
            </a:ln>
          </p:spPr>
          <p:txBody>
            <a:bodyPr wrap="square" lIns="0" tIns="0" rIns="0" bIns="0" rtlCol="0"/>
            <a:lstStyle/>
            <a:p>
              <a:endParaRPr/>
            </a:p>
          </p:txBody>
        </p:sp>
        <p:pic>
          <p:nvPicPr>
            <p:cNvPr id="64" name="object 64"/>
            <p:cNvPicPr/>
            <p:nvPr/>
          </p:nvPicPr>
          <p:blipFill>
            <a:blip r:embed="rId21" cstate="print"/>
            <a:stretch>
              <a:fillRect/>
            </a:stretch>
          </p:blipFill>
          <p:spPr>
            <a:xfrm>
              <a:off x="6184687" y="2384143"/>
              <a:ext cx="482295" cy="483725"/>
            </a:xfrm>
            <a:prstGeom prst="rect">
              <a:avLst/>
            </a:prstGeom>
          </p:spPr>
        </p:pic>
      </p:grpSp>
      <p:grpSp>
        <p:nvGrpSpPr>
          <p:cNvPr id="65" name="object 65"/>
          <p:cNvGrpSpPr/>
          <p:nvPr/>
        </p:nvGrpSpPr>
        <p:grpSpPr>
          <a:xfrm>
            <a:off x="8101464" y="3642495"/>
            <a:ext cx="488950" cy="490220"/>
            <a:chOff x="8101464" y="3642495"/>
            <a:chExt cx="488950" cy="490220"/>
          </a:xfrm>
        </p:grpSpPr>
        <p:sp>
          <p:nvSpPr>
            <p:cNvPr id="66" name="object 66"/>
            <p:cNvSpPr/>
            <p:nvPr/>
          </p:nvSpPr>
          <p:spPr>
            <a:xfrm>
              <a:off x="8120939" y="3661803"/>
              <a:ext cx="467359" cy="468630"/>
            </a:xfrm>
            <a:custGeom>
              <a:avLst/>
              <a:gdLst/>
              <a:ahLst/>
              <a:cxnLst/>
              <a:rect l="l" t="t" r="r" b="b"/>
              <a:pathLst>
                <a:path w="467359" h="468629">
                  <a:moveTo>
                    <a:pt x="232854" y="0"/>
                  </a:moveTo>
                  <a:lnTo>
                    <a:pt x="179245" y="7234"/>
                  </a:lnTo>
                  <a:lnTo>
                    <a:pt x="130898" y="24103"/>
                  </a:lnTo>
                  <a:lnTo>
                    <a:pt x="86827" y="53041"/>
                  </a:lnTo>
                  <a:lnTo>
                    <a:pt x="52293" y="87568"/>
                  </a:lnTo>
                  <a:lnTo>
                    <a:pt x="24009" y="131764"/>
                  </a:lnTo>
                  <a:lnTo>
                    <a:pt x="6248" y="180004"/>
                  </a:lnTo>
                  <a:lnTo>
                    <a:pt x="0" y="234623"/>
                  </a:lnTo>
                  <a:lnTo>
                    <a:pt x="6248" y="289276"/>
                  </a:lnTo>
                  <a:lnTo>
                    <a:pt x="24009" y="337483"/>
                  </a:lnTo>
                  <a:lnTo>
                    <a:pt x="52293" y="380889"/>
                  </a:lnTo>
                  <a:lnTo>
                    <a:pt x="86827" y="416239"/>
                  </a:lnTo>
                  <a:lnTo>
                    <a:pt x="130898" y="444354"/>
                  </a:lnTo>
                  <a:lnTo>
                    <a:pt x="179245" y="462045"/>
                  </a:lnTo>
                  <a:lnTo>
                    <a:pt x="232854" y="468458"/>
                  </a:lnTo>
                  <a:lnTo>
                    <a:pt x="287779" y="462045"/>
                  </a:lnTo>
                  <a:lnTo>
                    <a:pt x="335797" y="444354"/>
                  </a:lnTo>
                  <a:lnTo>
                    <a:pt x="379211" y="416239"/>
                  </a:lnTo>
                  <a:lnTo>
                    <a:pt x="414731" y="380889"/>
                  </a:lnTo>
                  <a:lnTo>
                    <a:pt x="442687" y="337483"/>
                  </a:lnTo>
                  <a:lnTo>
                    <a:pt x="460447" y="289276"/>
                  </a:lnTo>
                  <a:lnTo>
                    <a:pt x="467025" y="234623"/>
                  </a:lnTo>
                  <a:lnTo>
                    <a:pt x="460447" y="180004"/>
                  </a:lnTo>
                  <a:lnTo>
                    <a:pt x="442687" y="131764"/>
                  </a:lnTo>
                  <a:lnTo>
                    <a:pt x="414731" y="87568"/>
                  </a:lnTo>
                  <a:lnTo>
                    <a:pt x="379211" y="53041"/>
                  </a:lnTo>
                  <a:lnTo>
                    <a:pt x="335797" y="24103"/>
                  </a:lnTo>
                  <a:lnTo>
                    <a:pt x="287779" y="7234"/>
                  </a:lnTo>
                  <a:lnTo>
                    <a:pt x="232854" y="0"/>
                  </a:lnTo>
                  <a:close/>
                </a:path>
              </a:pathLst>
            </a:custGeom>
            <a:solidFill>
              <a:srgbClr val="FFFFFF"/>
            </a:solidFill>
          </p:spPr>
          <p:txBody>
            <a:bodyPr wrap="square" lIns="0" tIns="0" rIns="0" bIns="0" rtlCol="0"/>
            <a:lstStyle/>
            <a:p>
              <a:endParaRPr/>
            </a:p>
          </p:txBody>
        </p:sp>
        <p:sp>
          <p:nvSpPr>
            <p:cNvPr id="67" name="object 67"/>
            <p:cNvSpPr/>
            <p:nvPr/>
          </p:nvSpPr>
          <p:spPr>
            <a:xfrm>
              <a:off x="8120939" y="3661803"/>
              <a:ext cx="467359" cy="468630"/>
            </a:xfrm>
            <a:custGeom>
              <a:avLst/>
              <a:gdLst/>
              <a:ahLst/>
              <a:cxnLst/>
              <a:rect l="l" t="t" r="r" b="b"/>
              <a:pathLst>
                <a:path w="467359" h="468629">
                  <a:moveTo>
                    <a:pt x="232854" y="0"/>
                  </a:moveTo>
                  <a:lnTo>
                    <a:pt x="287779" y="7234"/>
                  </a:lnTo>
                  <a:lnTo>
                    <a:pt x="335797" y="24103"/>
                  </a:lnTo>
                  <a:lnTo>
                    <a:pt x="379211" y="53041"/>
                  </a:lnTo>
                  <a:lnTo>
                    <a:pt x="414731" y="87568"/>
                  </a:lnTo>
                  <a:lnTo>
                    <a:pt x="442687" y="131764"/>
                  </a:lnTo>
                  <a:lnTo>
                    <a:pt x="460447" y="180004"/>
                  </a:lnTo>
                  <a:lnTo>
                    <a:pt x="467025" y="234623"/>
                  </a:lnTo>
                  <a:lnTo>
                    <a:pt x="460447" y="289276"/>
                  </a:lnTo>
                  <a:lnTo>
                    <a:pt x="442687" y="337483"/>
                  </a:lnTo>
                  <a:lnTo>
                    <a:pt x="414731" y="380889"/>
                  </a:lnTo>
                  <a:lnTo>
                    <a:pt x="379211" y="416239"/>
                  </a:lnTo>
                  <a:lnTo>
                    <a:pt x="335797" y="444354"/>
                  </a:lnTo>
                  <a:lnTo>
                    <a:pt x="287779" y="462045"/>
                  </a:lnTo>
                  <a:lnTo>
                    <a:pt x="232854" y="468458"/>
                  </a:lnTo>
                  <a:lnTo>
                    <a:pt x="179245" y="462045"/>
                  </a:lnTo>
                  <a:lnTo>
                    <a:pt x="130898" y="444354"/>
                  </a:lnTo>
                  <a:lnTo>
                    <a:pt x="86827" y="416239"/>
                  </a:lnTo>
                  <a:lnTo>
                    <a:pt x="52293" y="380889"/>
                  </a:lnTo>
                  <a:lnTo>
                    <a:pt x="24009" y="337483"/>
                  </a:lnTo>
                  <a:lnTo>
                    <a:pt x="6248" y="289276"/>
                  </a:lnTo>
                  <a:lnTo>
                    <a:pt x="0" y="234623"/>
                  </a:lnTo>
                  <a:lnTo>
                    <a:pt x="6248" y="180004"/>
                  </a:lnTo>
                  <a:lnTo>
                    <a:pt x="24009" y="131764"/>
                  </a:lnTo>
                  <a:lnTo>
                    <a:pt x="52293" y="87568"/>
                  </a:lnTo>
                  <a:lnTo>
                    <a:pt x="86827" y="53041"/>
                  </a:lnTo>
                  <a:lnTo>
                    <a:pt x="130898" y="24103"/>
                  </a:lnTo>
                  <a:lnTo>
                    <a:pt x="179245" y="7234"/>
                  </a:lnTo>
                  <a:lnTo>
                    <a:pt x="232854" y="0"/>
                  </a:lnTo>
                  <a:close/>
                </a:path>
              </a:pathLst>
            </a:custGeom>
            <a:ln w="4604">
              <a:solidFill>
                <a:srgbClr val="FFFFFF"/>
              </a:solidFill>
            </a:ln>
          </p:spPr>
          <p:txBody>
            <a:bodyPr wrap="square" lIns="0" tIns="0" rIns="0" bIns="0" rtlCol="0"/>
            <a:lstStyle/>
            <a:p>
              <a:endParaRPr/>
            </a:p>
          </p:txBody>
        </p:sp>
        <p:sp>
          <p:nvSpPr>
            <p:cNvPr id="68" name="object 68"/>
            <p:cNvSpPr/>
            <p:nvPr/>
          </p:nvSpPr>
          <p:spPr>
            <a:xfrm>
              <a:off x="8109099" y="3650129"/>
              <a:ext cx="467359" cy="468630"/>
            </a:xfrm>
            <a:custGeom>
              <a:avLst/>
              <a:gdLst/>
              <a:ahLst/>
              <a:cxnLst/>
              <a:rect l="l" t="t" r="r" b="b"/>
              <a:pathLst>
                <a:path w="467359" h="468629">
                  <a:moveTo>
                    <a:pt x="467025" y="234656"/>
                  </a:moveTo>
                  <a:lnTo>
                    <a:pt x="460776" y="289308"/>
                  </a:lnTo>
                </a:path>
                <a:path w="467359" h="468629">
                  <a:moveTo>
                    <a:pt x="460776" y="289308"/>
                  </a:moveTo>
                  <a:lnTo>
                    <a:pt x="443016" y="337516"/>
                  </a:lnTo>
                </a:path>
                <a:path w="467359" h="468629">
                  <a:moveTo>
                    <a:pt x="443016" y="337516"/>
                  </a:moveTo>
                  <a:lnTo>
                    <a:pt x="414731" y="380889"/>
                  </a:lnTo>
                </a:path>
                <a:path w="467359" h="468629">
                  <a:moveTo>
                    <a:pt x="414731" y="380889"/>
                  </a:moveTo>
                  <a:lnTo>
                    <a:pt x="379540" y="416272"/>
                  </a:lnTo>
                </a:path>
                <a:path w="467359" h="468629">
                  <a:moveTo>
                    <a:pt x="379540" y="416272"/>
                  </a:moveTo>
                  <a:lnTo>
                    <a:pt x="336126" y="444387"/>
                  </a:lnTo>
                </a:path>
                <a:path w="467359" h="468629">
                  <a:moveTo>
                    <a:pt x="336126" y="444387"/>
                  </a:moveTo>
                  <a:lnTo>
                    <a:pt x="287779" y="462078"/>
                  </a:lnTo>
                </a:path>
                <a:path w="467359" h="468629">
                  <a:moveTo>
                    <a:pt x="287779" y="462078"/>
                  </a:moveTo>
                  <a:lnTo>
                    <a:pt x="233183" y="468491"/>
                  </a:lnTo>
                </a:path>
                <a:path w="467359" h="468629">
                  <a:moveTo>
                    <a:pt x="233183" y="468491"/>
                  </a:moveTo>
                  <a:lnTo>
                    <a:pt x="179245" y="462078"/>
                  </a:lnTo>
                </a:path>
                <a:path w="467359" h="468629">
                  <a:moveTo>
                    <a:pt x="179245" y="462078"/>
                  </a:moveTo>
                  <a:lnTo>
                    <a:pt x="131227" y="444387"/>
                  </a:lnTo>
                </a:path>
                <a:path w="467359" h="468629">
                  <a:moveTo>
                    <a:pt x="131227" y="444387"/>
                  </a:moveTo>
                  <a:lnTo>
                    <a:pt x="86827" y="416272"/>
                  </a:lnTo>
                </a:path>
                <a:path w="467359" h="468629">
                  <a:moveTo>
                    <a:pt x="86827" y="416272"/>
                  </a:moveTo>
                  <a:lnTo>
                    <a:pt x="52293" y="380889"/>
                  </a:lnTo>
                </a:path>
                <a:path w="467359" h="468629">
                  <a:moveTo>
                    <a:pt x="52293" y="380889"/>
                  </a:moveTo>
                  <a:lnTo>
                    <a:pt x="24337" y="337516"/>
                  </a:lnTo>
                </a:path>
                <a:path w="467359" h="468629">
                  <a:moveTo>
                    <a:pt x="24337" y="337516"/>
                  </a:moveTo>
                  <a:lnTo>
                    <a:pt x="6577" y="289308"/>
                  </a:lnTo>
                </a:path>
                <a:path w="467359" h="468629">
                  <a:moveTo>
                    <a:pt x="6577" y="289308"/>
                  </a:moveTo>
                  <a:lnTo>
                    <a:pt x="0" y="234656"/>
                  </a:lnTo>
                </a:path>
                <a:path w="467359" h="468629">
                  <a:moveTo>
                    <a:pt x="0" y="234656"/>
                  </a:moveTo>
                  <a:lnTo>
                    <a:pt x="6577" y="180004"/>
                  </a:lnTo>
                </a:path>
                <a:path w="467359" h="468629">
                  <a:moveTo>
                    <a:pt x="6577" y="180004"/>
                  </a:moveTo>
                  <a:lnTo>
                    <a:pt x="24337" y="131797"/>
                  </a:lnTo>
                </a:path>
                <a:path w="467359" h="468629">
                  <a:moveTo>
                    <a:pt x="24337" y="131797"/>
                  </a:moveTo>
                  <a:lnTo>
                    <a:pt x="52293" y="87601"/>
                  </a:lnTo>
                </a:path>
                <a:path w="467359" h="468629">
                  <a:moveTo>
                    <a:pt x="52293" y="87601"/>
                  </a:moveTo>
                  <a:lnTo>
                    <a:pt x="86827" y="53041"/>
                  </a:lnTo>
                </a:path>
                <a:path w="467359" h="468629">
                  <a:moveTo>
                    <a:pt x="86827" y="53041"/>
                  </a:moveTo>
                  <a:lnTo>
                    <a:pt x="131227" y="24136"/>
                  </a:lnTo>
                </a:path>
                <a:path w="467359" h="468629">
                  <a:moveTo>
                    <a:pt x="131227" y="24136"/>
                  </a:moveTo>
                  <a:lnTo>
                    <a:pt x="179245" y="7234"/>
                  </a:lnTo>
                </a:path>
                <a:path w="467359" h="468629">
                  <a:moveTo>
                    <a:pt x="179245" y="7234"/>
                  </a:moveTo>
                  <a:lnTo>
                    <a:pt x="233183" y="0"/>
                  </a:lnTo>
                </a:path>
                <a:path w="467359" h="468629">
                  <a:moveTo>
                    <a:pt x="233183" y="0"/>
                  </a:moveTo>
                  <a:lnTo>
                    <a:pt x="287779" y="7234"/>
                  </a:lnTo>
                </a:path>
                <a:path w="467359" h="468629">
                  <a:moveTo>
                    <a:pt x="287779" y="7234"/>
                  </a:moveTo>
                  <a:lnTo>
                    <a:pt x="336126" y="24136"/>
                  </a:lnTo>
                </a:path>
                <a:path w="467359" h="468629">
                  <a:moveTo>
                    <a:pt x="336126" y="24136"/>
                  </a:moveTo>
                  <a:lnTo>
                    <a:pt x="379540" y="53041"/>
                  </a:lnTo>
                </a:path>
                <a:path w="467359" h="468629">
                  <a:moveTo>
                    <a:pt x="379540" y="53041"/>
                  </a:moveTo>
                  <a:lnTo>
                    <a:pt x="414731" y="87601"/>
                  </a:lnTo>
                </a:path>
                <a:path w="467359" h="468629">
                  <a:moveTo>
                    <a:pt x="414731" y="87601"/>
                  </a:moveTo>
                  <a:lnTo>
                    <a:pt x="443016" y="131797"/>
                  </a:lnTo>
                </a:path>
                <a:path w="467359" h="468629">
                  <a:moveTo>
                    <a:pt x="443016" y="131797"/>
                  </a:moveTo>
                  <a:lnTo>
                    <a:pt x="460776" y="180004"/>
                  </a:lnTo>
                </a:path>
                <a:path w="467359" h="468629">
                  <a:moveTo>
                    <a:pt x="460776" y="180004"/>
                  </a:moveTo>
                  <a:lnTo>
                    <a:pt x="467025" y="234656"/>
                  </a:lnTo>
                </a:path>
              </a:pathLst>
            </a:custGeom>
            <a:ln w="15269">
              <a:solidFill>
                <a:srgbClr val="000000"/>
              </a:solidFill>
            </a:ln>
          </p:spPr>
          <p:txBody>
            <a:bodyPr wrap="square" lIns="0" tIns="0" rIns="0" bIns="0" rtlCol="0"/>
            <a:lstStyle/>
            <a:p>
              <a:endParaRPr/>
            </a:p>
          </p:txBody>
        </p:sp>
        <p:sp>
          <p:nvSpPr>
            <p:cNvPr id="69" name="object 69"/>
            <p:cNvSpPr/>
            <p:nvPr/>
          </p:nvSpPr>
          <p:spPr>
            <a:xfrm>
              <a:off x="8292949" y="3797611"/>
              <a:ext cx="118110" cy="181610"/>
            </a:xfrm>
            <a:custGeom>
              <a:avLst/>
              <a:gdLst/>
              <a:ahLst/>
              <a:cxnLst/>
              <a:rect l="l" t="t" r="r" b="b"/>
              <a:pathLst>
                <a:path w="118109" h="181610">
                  <a:moveTo>
                    <a:pt x="65778" y="0"/>
                  </a:moveTo>
                  <a:lnTo>
                    <a:pt x="20062" y="20091"/>
                  </a:lnTo>
                  <a:lnTo>
                    <a:pt x="2302" y="63465"/>
                  </a:lnTo>
                  <a:lnTo>
                    <a:pt x="0" y="96414"/>
                  </a:lnTo>
                  <a:lnTo>
                    <a:pt x="2302" y="125351"/>
                  </a:lnTo>
                  <a:lnTo>
                    <a:pt x="17760" y="162312"/>
                  </a:lnTo>
                  <a:lnTo>
                    <a:pt x="63475" y="181582"/>
                  </a:lnTo>
                  <a:lnTo>
                    <a:pt x="74658" y="181582"/>
                  </a:lnTo>
                  <a:lnTo>
                    <a:pt x="83538" y="179971"/>
                  </a:lnTo>
                  <a:lnTo>
                    <a:pt x="91431" y="175170"/>
                  </a:lnTo>
                  <a:lnTo>
                    <a:pt x="104538" y="164713"/>
                  </a:lnTo>
                  <a:lnTo>
                    <a:pt x="63475" y="164713"/>
                  </a:lnTo>
                  <a:lnTo>
                    <a:pt x="44071" y="159879"/>
                  </a:lnTo>
                  <a:lnTo>
                    <a:pt x="30586" y="142221"/>
                  </a:lnTo>
                  <a:lnTo>
                    <a:pt x="26311" y="120517"/>
                  </a:lnTo>
                  <a:lnTo>
                    <a:pt x="26311" y="110061"/>
                  </a:lnTo>
                  <a:lnTo>
                    <a:pt x="30586" y="101248"/>
                  </a:lnTo>
                  <a:lnTo>
                    <a:pt x="41769" y="90002"/>
                  </a:lnTo>
                  <a:lnTo>
                    <a:pt x="45528" y="87568"/>
                  </a:lnTo>
                  <a:lnTo>
                    <a:pt x="22364" y="87568"/>
                  </a:lnTo>
                  <a:lnTo>
                    <a:pt x="28942" y="46595"/>
                  </a:lnTo>
                  <a:lnTo>
                    <a:pt x="56898" y="17658"/>
                  </a:lnTo>
                  <a:lnTo>
                    <a:pt x="104721" y="17658"/>
                  </a:lnTo>
                  <a:lnTo>
                    <a:pt x="89787" y="4800"/>
                  </a:lnTo>
                  <a:lnTo>
                    <a:pt x="65778" y="0"/>
                  </a:lnTo>
                  <a:close/>
                </a:path>
                <a:path w="118109" h="181610">
                  <a:moveTo>
                    <a:pt x="105633" y="83556"/>
                  </a:moveTo>
                  <a:lnTo>
                    <a:pt x="60844" y="83556"/>
                  </a:lnTo>
                  <a:lnTo>
                    <a:pt x="78604" y="87568"/>
                  </a:lnTo>
                  <a:lnTo>
                    <a:pt x="91431" y="101248"/>
                  </a:lnTo>
                  <a:lnTo>
                    <a:pt x="96365" y="122918"/>
                  </a:lnTo>
                  <a:lnTo>
                    <a:pt x="96365" y="134197"/>
                  </a:lnTo>
                  <a:lnTo>
                    <a:pt x="91431" y="144621"/>
                  </a:lnTo>
                  <a:lnTo>
                    <a:pt x="85182" y="153467"/>
                  </a:lnTo>
                  <a:lnTo>
                    <a:pt x="78604" y="159879"/>
                  </a:lnTo>
                  <a:lnTo>
                    <a:pt x="72356" y="164713"/>
                  </a:lnTo>
                  <a:lnTo>
                    <a:pt x="104538" y="164713"/>
                  </a:lnTo>
                  <a:lnTo>
                    <a:pt x="107547" y="162312"/>
                  </a:lnTo>
                  <a:lnTo>
                    <a:pt x="115769" y="142221"/>
                  </a:lnTo>
                  <a:lnTo>
                    <a:pt x="118071" y="120517"/>
                  </a:lnTo>
                  <a:lnTo>
                    <a:pt x="114125" y="98814"/>
                  </a:lnTo>
                  <a:lnTo>
                    <a:pt x="105633" y="83556"/>
                  </a:lnTo>
                  <a:close/>
                </a:path>
                <a:path w="118109" h="181610">
                  <a:moveTo>
                    <a:pt x="65778" y="63465"/>
                  </a:moveTo>
                  <a:lnTo>
                    <a:pt x="50649" y="65865"/>
                  </a:lnTo>
                  <a:lnTo>
                    <a:pt x="35191" y="74711"/>
                  </a:lnTo>
                  <a:lnTo>
                    <a:pt x="22364" y="87568"/>
                  </a:lnTo>
                  <a:lnTo>
                    <a:pt x="45528" y="87568"/>
                  </a:lnTo>
                  <a:lnTo>
                    <a:pt x="48018" y="85957"/>
                  </a:lnTo>
                  <a:lnTo>
                    <a:pt x="54595" y="83556"/>
                  </a:lnTo>
                  <a:lnTo>
                    <a:pt x="105633" y="83556"/>
                  </a:lnTo>
                  <a:lnTo>
                    <a:pt x="102942" y="78723"/>
                  </a:lnTo>
                  <a:lnTo>
                    <a:pt x="85182" y="68299"/>
                  </a:lnTo>
                  <a:lnTo>
                    <a:pt x="65778" y="63465"/>
                  </a:lnTo>
                  <a:close/>
                </a:path>
                <a:path w="118109" h="181610">
                  <a:moveTo>
                    <a:pt x="104721" y="17658"/>
                  </a:moveTo>
                  <a:lnTo>
                    <a:pt x="63475" y="17658"/>
                  </a:lnTo>
                  <a:lnTo>
                    <a:pt x="72356" y="20091"/>
                  </a:lnTo>
                  <a:lnTo>
                    <a:pt x="78604" y="22492"/>
                  </a:lnTo>
                  <a:lnTo>
                    <a:pt x="85182" y="26504"/>
                  </a:lnTo>
                  <a:lnTo>
                    <a:pt x="89787" y="30515"/>
                  </a:lnTo>
                  <a:lnTo>
                    <a:pt x="91431" y="37750"/>
                  </a:lnTo>
                  <a:lnTo>
                    <a:pt x="94062" y="46595"/>
                  </a:lnTo>
                  <a:lnTo>
                    <a:pt x="115769" y="44195"/>
                  </a:lnTo>
                  <a:lnTo>
                    <a:pt x="107547" y="20091"/>
                  </a:lnTo>
                  <a:lnTo>
                    <a:pt x="104721" y="17658"/>
                  </a:lnTo>
                  <a:close/>
                </a:path>
              </a:pathLst>
            </a:custGeom>
            <a:solidFill>
              <a:srgbClr val="000000"/>
            </a:solidFill>
          </p:spPr>
          <p:txBody>
            <a:bodyPr wrap="square" lIns="0" tIns="0" rIns="0" bIns="0" rtlCol="0"/>
            <a:lstStyle/>
            <a:p>
              <a:endParaRPr/>
            </a:p>
          </p:txBody>
        </p:sp>
        <p:sp>
          <p:nvSpPr>
            <p:cNvPr id="70" name="object 70"/>
            <p:cNvSpPr/>
            <p:nvPr/>
          </p:nvSpPr>
          <p:spPr>
            <a:xfrm>
              <a:off x="8292949" y="3797611"/>
              <a:ext cx="118110" cy="181610"/>
            </a:xfrm>
            <a:custGeom>
              <a:avLst/>
              <a:gdLst/>
              <a:ahLst/>
              <a:cxnLst/>
              <a:rect l="l" t="t" r="r" b="b"/>
              <a:pathLst>
                <a:path w="118109" h="181610">
                  <a:moveTo>
                    <a:pt x="54595" y="83556"/>
                  </a:moveTo>
                  <a:lnTo>
                    <a:pt x="48018" y="85957"/>
                  </a:lnTo>
                  <a:lnTo>
                    <a:pt x="41769" y="90002"/>
                  </a:lnTo>
                  <a:lnTo>
                    <a:pt x="30586" y="101248"/>
                  </a:lnTo>
                  <a:lnTo>
                    <a:pt x="26311" y="110061"/>
                  </a:lnTo>
                  <a:lnTo>
                    <a:pt x="26311" y="120517"/>
                  </a:lnTo>
                  <a:lnTo>
                    <a:pt x="30586" y="142221"/>
                  </a:lnTo>
                  <a:lnTo>
                    <a:pt x="44071" y="159879"/>
                  </a:lnTo>
                  <a:lnTo>
                    <a:pt x="63475" y="164713"/>
                  </a:lnTo>
                  <a:lnTo>
                    <a:pt x="72356" y="164713"/>
                  </a:lnTo>
                  <a:lnTo>
                    <a:pt x="78604" y="159879"/>
                  </a:lnTo>
                  <a:lnTo>
                    <a:pt x="85182" y="153467"/>
                  </a:lnTo>
                  <a:lnTo>
                    <a:pt x="91431" y="144621"/>
                  </a:lnTo>
                  <a:lnTo>
                    <a:pt x="96365" y="134197"/>
                  </a:lnTo>
                  <a:lnTo>
                    <a:pt x="96365" y="122918"/>
                  </a:lnTo>
                  <a:lnTo>
                    <a:pt x="91431" y="101248"/>
                  </a:lnTo>
                  <a:lnTo>
                    <a:pt x="78604" y="87568"/>
                  </a:lnTo>
                  <a:lnTo>
                    <a:pt x="60844" y="83556"/>
                  </a:lnTo>
                  <a:lnTo>
                    <a:pt x="54595" y="83556"/>
                  </a:lnTo>
                  <a:close/>
                </a:path>
                <a:path w="118109" h="181610">
                  <a:moveTo>
                    <a:pt x="65778" y="0"/>
                  </a:moveTo>
                  <a:lnTo>
                    <a:pt x="89787" y="4800"/>
                  </a:lnTo>
                  <a:lnTo>
                    <a:pt x="107547" y="20091"/>
                  </a:lnTo>
                  <a:lnTo>
                    <a:pt x="115769" y="44195"/>
                  </a:lnTo>
                  <a:lnTo>
                    <a:pt x="94062" y="46595"/>
                  </a:lnTo>
                  <a:lnTo>
                    <a:pt x="91431" y="37750"/>
                  </a:lnTo>
                  <a:lnTo>
                    <a:pt x="89787" y="30515"/>
                  </a:lnTo>
                  <a:lnTo>
                    <a:pt x="85182" y="26504"/>
                  </a:lnTo>
                  <a:lnTo>
                    <a:pt x="78604" y="22492"/>
                  </a:lnTo>
                  <a:lnTo>
                    <a:pt x="72356" y="20091"/>
                  </a:lnTo>
                  <a:lnTo>
                    <a:pt x="63475" y="17658"/>
                  </a:lnTo>
                  <a:lnTo>
                    <a:pt x="56898" y="17658"/>
                  </a:lnTo>
                  <a:lnTo>
                    <a:pt x="50649" y="20091"/>
                  </a:lnTo>
                  <a:lnTo>
                    <a:pt x="24009" y="63465"/>
                  </a:lnTo>
                  <a:lnTo>
                    <a:pt x="22364" y="87568"/>
                  </a:lnTo>
                  <a:lnTo>
                    <a:pt x="35191" y="74711"/>
                  </a:lnTo>
                  <a:lnTo>
                    <a:pt x="50649" y="65865"/>
                  </a:lnTo>
                  <a:lnTo>
                    <a:pt x="102942" y="78723"/>
                  </a:lnTo>
                  <a:lnTo>
                    <a:pt x="118071" y="120517"/>
                  </a:lnTo>
                  <a:lnTo>
                    <a:pt x="115769" y="142221"/>
                  </a:lnTo>
                  <a:lnTo>
                    <a:pt x="107547" y="162312"/>
                  </a:lnTo>
                  <a:lnTo>
                    <a:pt x="91431" y="175170"/>
                  </a:lnTo>
                  <a:lnTo>
                    <a:pt x="83538" y="179971"/>
                  </a:lnTo>
                  <a:lnTo>
                    <a:pt x="74658" y="181582"/>
                  </a:lnTo>
                  <a:lnTo>
                    <a:pt x="63475" y="181582"/>
                  </a:lnTo>
                  <a:lnTo>
                    <a:pt x="17760" y="162312"/>
                  </a:lnTo>
                  <a:lnTo>
                    <a:pt x="2302" y="125351"/>
                  </a:lnTo>
                  <a:lnTo>
                    <a:pt x="0" y="96414"/>
                  </a:lnTo>
                  <a:lnTo>
                    <a:pt x="2302" y="63465"/>
                  </a:lnTo>
                  <a:lnTo>
                    <a:pt x="8880" y="39361"/>
                  </a:lnTo>
                  <a:lnTo>
                    <a:pt x="20062" y="20091"/>
                  </a:lnTo>
                  <a:lnTo>
                    <a:pt x="32889" y="8812"/>
                  </a:lnTo>
                  <a:lnTo>
                    <a:pt x="48018" y="2400"/>
                  </a:lnTo>
                  <a:lnTo>
                    <a:pt x="65778" y="0"/>
                  </a:lnTo>
                  <a:close/>
                </a:path>
              </a:pathLst>
            </a:custGeom>
            <a:ln w="4604">
              <a:solidFill>
                <a:srgbClr val="000000"/>
              </a:solidFill>
            </a:ln>
          </p:spPr>
          <p:txBody>
            <a:bodyPr wrap="square" lIns="0" tIns="0" rIns="0" bIns="0" rtlCol="0"/>
            <a:lstStyle/>
            <a:p>
              <a:endParaRPr/>
            </a:p>
          </p:txBody>
        </p:sp>
      </p:grpSp>
      <p:pic>
        <p:nvPicPr>
          <p:cNvPr id="71" name="object 71"/>
          <p:cNvPicPr/>
          <p:nvPr/>
        </p:nvPicPr>
        <p:blipFill>
          <a:blip r:embed="rId22" cstate="print"/>
          <a:stretch>
            <a:fillRect/>
          </a:stretch>
        </p:blipFill>
        <p:spPr>
          <a:xfrm>
            <a:off x="2544127" y="5483580"/>
            <a:ext cx="120334" cy="186219"/>
          </a:xfrm>
          <a:prstGeom prst="rect">
            <a:avLst/>
          </a:prstGeom>
        </p:spPr>
      </p:pic>
      <p:pic>
        <p:nvPicPr>
          <p:cNvPr id="72" name="object 72"/>
          <p:cNvPicPr/>
          <p:nvPr/>
        </p:nvPicPr>
        <p:blipFill>
          <a:blip r:embed="rId23" cstate="print"/>
          <a:stretch>
            <a:fillRect/>
          </a:stretch>
        </p:blipFill>
        <p:spPr>
          <a:xfrm>
            <a:off x="3518207" y="5483580"/>
            <a:ext cx="72125" cy="183786"/>
          </a:xfrm>
          <a:prstGeom prst="rect">
            <a:avLst/>
          </a:prstGeom>
        </p:spPr>
      </p:pic>
      <p:pic>
        <p:nvPicPr>
          <p:cNvPr id="73" name="object 73"/>
          <p:cNvPicPr/>
          <p:nvPr/>
        </p:nvPicPr>
        <p:blipFill>
          <a:blip r:embed="rId24" cstate="print"/>
          <a:stretch>
            <a:fillRect/>
          </a:stretch>
        </p:blipFill>
        <p:spPr>
          <a:xfrm>
            <a:off x="4456928" y="5483580"/>
            <a:ext cx="122741" cy="183786"/>
          </a:xfrm>
          <a:prstGeom prst="rect">
            <a:avLst/>
          </a:prstGeom>
        </p:spPr>
      </p:pic>
      <p:pic>
        <p:nvPicPr>
          <p:cNvPr id="74" name="object 74"/>
          <p:cNvPicPr/>
          <p:nvPr/>
        </p:nvPicPr>
        <p:blipFill>
          <a:blip r:embed="rId25" cstate="print"/>
          <a:stretch>
            <a:fillRect/>
          </a:stretch>
        </p:blipFill>
        <p:spPr>
          <a:xfrm>
            <a:off x="5417356" y="5483580"/>
            <a:ext cx="120341" cy="186219"/>
          </a:xfrm>
          <a:prstGeom prst="rect">
            <a:avLst/>
          </a:prstGeom>
        </p:spPr>
      </p:pic>
      <p:pic>
        <p:nvPicPr>
          <p:cNvPr id="75" name="object 75"/>
          <p:cNvPicPr/>
          <p:nvPr/>
        </p:nvPicPr>
        <p:blipFill>
          <a:blip r:embed="rId26" cstate="print"/>
          <a:stretch>
            <a:fillRect/>
          </a:stretch>
        </p:blipFill>
        <p:spPr>
          <a:xfrm>
            <a:off x="6367292" y="5483580"/>
            <a:ext cx="129253" cy="183786"/>
          </a:xfrm>
          <a:prstGeom prst="rect">
            <a:avLst/>
          </a:prstGeom>
        </p:spPr>
      </p:pic>
      <p:pic>
        <p:nvPicPr>
          <p:cNvPr id="76" name="object 76"/>
          <p:cNvPicPr/>
          <p:nvPr/>
        </p:nvPicPr>
        <p:blipFill>
          <a:blip r:embed="rId27" cstate="print"/>
          <a:stretch>
            <a:fillRect/>
          </a:stretch>
        </p:blipFill>
        <p:spPr>
          <a:xfrm>
            <a:off x="7334890" y="5485981"/>
            <a:ext cx="122018" cy="183819"/>
          </a:xfrm>
          <a:prstGeom prst="rect">
            <a:avLst/>
          </a:prstGeom>
        </p:spPr>
      </p:pic>
      <p:pic>
        <p:nvPicPr>
          <p:cNvPr id="77" name="object 77"/>
          <p:cNvPicPr/>
          <p:nvPr/>
        </p:nvPicPr>
        <p:blipFill>
          <a:blip r:embed="rId28" cstate="print"/>
          <a:stretch>
            <a:fillRect/>
          </a:stretch>
        </p:blipFill>
        <p:spPr>
          <a:xfrm>
            <a:off x="8290647" y="5483580"/>
            <a:ext cx="122676" cy="186219"/>
          </a:xfrm>
          <a:prstGeom prst="rect">
            <a:avLst/>
          </a:prstGeom>
        </p:spPr>
      </p:pic>
      <p:pic>
        <p:nvPicPr>
          <p:cNvPr id="78" name="object 78"/>
          <p:cNvPicPr/>
          <p:nvPr/>
        </p:nvPicPr>
        <p:blipFill>
          <a:blip r:embed="rId29" cstate="print"/>
          <a:stretch>
            <a:fillRect/>
          </a:stretch>
        </p:blipFill>
        <p:spPr>
          <a:xfrm>
            <a:off x="9251667" y="5485981"/>
            <a:ext cx="120373" cy="181385"/>
          </a:xfrm>
          <a:prstGeom prst="rect">
            <a:avLst/>
          </a:prstGeom>
        </p:spPr>
      </p:pic>
      <p:sp>
        <p:nvSpPr>
          <p:cNvPr id="79" name="object 79"/>
          <p:cNvSpPr/>
          <p:nvPr/>
        </p:nvSpPr>
        <p:spPr>
          <a:xfrm>
            <a:off x="6052543" y="2448665"/>
            <a:ext cx="146685" cy="127635"/>
          </a:xfrm>
          <a:custGeom>
            <a:avLst/>
            <a:gdLst/>
            <a:ahLst/>
            <a:cxnLst/>
            <a:rect l="l" t="t" r="r" b="b"/>
            <a:pathLst>
              <a:path w="146685" h="127635">
                <a:moveTo>
                  <a:pt x="0" y="127259"/>
                </a:moveTo>
                <a:lnTo>
                  <a:pt x="146356" y="102925"/>
                </a:lnTo>
              </a:path>
              <a:path w="146685" h="127635">
                <a:moveTo>
                  <a:pt x="146356" y="102925"/>
                </a:moveTo>
                <a:lnTo>
                  <a:pt x="41111" y="0"/>
                </a:lnTo>
              </a:path>
            </a:pathLst>
          </a:custGeom>
          <a:ln w="15269">
            <a:solidFill>
              <a:srgbClr val="000000"/>
            </a:solidFill>
          </a:ln>
        </p:spPr>
        <p:txBody>
          <a:bodyPr wrap="square" lIns="0" tIns="0" rIns="0" bIns="0" rtlCol="0"/>
          <a:lstStyle/>
          <a:p>
            <a:endParaRPr/>
          </a:p>
        </p:txBody>
      </p:sp>
      <p:sp>
        <p:nvSpPr>
          <p:cNvPr id="80" name="object 80"/>
          <p:cNvSpPr/>
          <p:nvPr/>
        </p:nvSpPr>
        <p:spPr>
          <a:xfrm>
            <a:off x="8002210" y="3626025"/>
            <a:ext cx="144145" cy="132080"/>
          </a:xfrm>
          <a:custGeom>
            <a:avLst/>
            <a:gdLst/>
            <a:ahLst/>
            <a:cxnLst/>
            <a:rect l="l" t="t" r="r" b="b"/>
            <a:pathLst>
              <a:path w="144145" h="132079">
                <a:moveTo>
                  <a:pt x="0" y="102859"/>
                </a:moveTo>
                <a:lnTo>
                  <a:pt x="144054" y="131797"/>
                </a:lnTo>
              </a:path>
              <a:path w="144145" h="132079">
                <a:moveTo>
                  <a:pt x="144054" y="131797"/>
                </a:moveTo>
                <a:lnTo>
                  <a:pt x="80578" y="0"/>
                </a:lnTo>
              </a:path>
            </a:pathLst>
          </a:custGeom>
          <a:ln w="15269">
            <a:solidFill>
              <a:srgbClr val="000000"/>
            </a:solidFill>
          </a:ln>
        </p:spPr>
        <p:txBody>
          <a:bodyPr wrap="square" lIns="0" tIns="0" rIns="0" bIns="0" rtlCol="0"/>
          <a:lstStyle/>
          <a:p>
            <a:endParaRPr/>
          </a:p>
        </p:txBody>
      </p:sp>
      <p:sp>
        <p:nvSpPr>
          <p:cNvPr id="81" name="object 81"/>
          <p:cNvSpPr/>
          <p:nvPr/>
        </p:nvSpPr>
        <p:spPr>
          <a:xfrm>
            <a:off x="9023746" y="4810488"/>
            <a:ext cx="135255" cy="142240"/>
          </a:xfrm>
          <a:custGeom>
            <a:avLst/>
            <a:gdLst/>
            <a:ahLst/>
            <a:cxnLst/>
            <a:rect l="l" t="t" r="r" b="b"/>
            <a:pathLst>
              <a:path w="135254" h="142239">
                <a:moveTo>
                  <a:pt x="0" y="83556"/>
                </a:moveTo>
                <a:lnTo>
                  <a:pt x="135174" y="142221"/>
                </a:lnTo>
              </a:path>
              <a:path w="135254" h="142239">
                <a:moveTo>
                  <a:pt x="135174" y="142221"/>
                </a:moveTo>
                <a:lnTo>
                  <a:pt x="104587" y="0"/>
                </a:lnTo>
              </a:path>
            </a:pathLst>
          </a:custGeom>
          <a:ln w="15269">
            <a:solidFill>
              <a:srgbClr val="000000"/>
            </a:solidFill>
          </a:ln>
        </p:spPr>
        <p:txBody>
          <a:bodyPr wrap="square" lIns="0" tIns="0" rIns="0" bIns="0" rtlCol="0"/>
          <a:lstStyle/>
          <a:p>
            <a:endParaRPr/>
          </a:p>
        </p:txBody>
      </p:sp>
      <p:sp>
        <p:nvSpPr>
          <p:cNvPr id="82" name="object 82"/>
          <p:cNvSpPr/>
          <p:nvPr/>
        </p:nvSpPr>
        <p:spPr>
          <a:xfrm>
            <a:off x="7106968" y="4810488"/>
            <a:ext cx="133985" cy="142240"/>
          </a:xfrm>
          <a:custGeom>
            <a:avLst/>
            <a:gdLst/>
            <a:ahLst/>
            <a:cxnLst/>
            <a:rect l="l" t="t" r="r" b="b"/>
            <a:pathLst>
              <a:path w="133984" h="142239">
                <a:moveTo>
                  <a:pt x="0" y="83556"/>
                </a:moveTo>
                <a:lnTo>
                  <a:pt x="133529" y="142221"/>
                </a:lnTo>
              </a:path>
              <a:path w="133984" h="142239">
                <a:moveTo>
                  <a:pt x="133529" y="142221"/>
                </a:moveTo>
                <a:lnTo>
                  <a:pt x="102942" y="0"/>
                </a:lnTo>
              </a:path>
            </a:pathLst>
          </a:custGeom>
          <a:ln w="15269">
            <a:solidFill>
              <a:srgbClr val="000000"/>
            </a:solidFill>
          </a:ln>
        </p:spPr>
        <p:txBody>
          <a:bodyPr wrap="square" lIns="0" tIns="0" rIns="0" bIns="0" rtlCol="0"/>
          <a:lstStyle/>
          <a:p>
            <a:endParaRPr/>
          </a:p>
        </p:txBody>
      </p:sp>
      <p:sp>
        <p:nvSpPr>
          <p:cNvPr id="83" name="object 83"/>
          <p:cNvSpPr/>
          <p:nvPr/>
        </p:nvSpPr>
        <p:spPr>
          <a:xfrm>
            <a:off x="5190190" y="4812889"/>
            <a:ext cx="135255" cy="142875"/>
          </a:xfrm>
          <a:custGeom>
            <a:avLst/>
            <a:gdLst/>
            <a:ahLst/>
            <a:cxnLst/>
            <a:rect l="l" t="t" r="r" b="b"/>
            <a:pathLst>
              <a:path w="135254" h="142875">
                <a:moveTo>
                  <a:pt x="0" y="83589"/>
                </a:moveTo>
                <a:lnTo>
                  <a:pt x="135009" y="142253"/>
                </a:lnTo>
              </a:path>
              <a:path w="135254" h="142875">
                <a:moveTo>
                  <a:pt x="135009" y="142253"/>
                </a:moveTo>
                <a:lnTo>
                  <a:pt x="104488" y="0"/>
                </a:lnTo>
              </a:path>
            </a:pathLst>
          </a:custGeom>
          <a:ln w="15269">
            <a:solidFill>
              <a:srgbClr val="000000"/>
            </a:solidFill>
          </a:ln>
        </p:spPr>
        <p:txBody>
          <a:bodyPr wrap="square" lIns="0" tIns="0" rIns="0" bIns="0" rtlCol="0"/>
          <a:lstStyle/>
          <a:p>
            <a:endParaRPr/>
          </a:p>
        </p:txBody>
      </p:sp>
      <p:sp>
        <p:nvSpPr>
          <p:cNvPr id="84" name="object 84"/>
          <p:cNvSpPr/>
          <p:nvPr/>
        </p:nvSpPr>
        <p:spPr>
          <a:xfrm>
            <a:off x="3272558" y="4808877"/>
            <a:ext cx="133985" cy="144145"/>
          </a:xfrm>
          <a:custGeom>
            <a:avLst/>
            <a:gdLst/>
            <a:ahLst/>
            <a:cxnLst/>
            <a:rect l="l" t="t" r="r" b="b"/>
            <a:pathLst>
              <a:path w="133985" h="144145">
                <a:moveTo>
                  <a:pt x="0" y="85168"/>
                </a:moveTo>
                <a:lnTo>
                  <a:pt x="133431" y="143832"/>
                </a:lnTo>
              </a:path>
              <a:path w="133985" h="144145">
                <a:moveTo>
                  <a:pt x="133431" y="143832"/>
                </a:moveTo>
                <a:lnTo>
                  <a:pt x="102877" y="0"/>
                </a:lnTo>
              </a:path>
            </a:pathLst>
          </a:custGeom>
          <a:ln w="15269">
            <a:solidFill>
              <a:srgbClr val="000000"/>
            </a:solidFill>
          </a:ln>
        </p:spPr>
        <p:txBody>
          <a:bodyPr wrap="square" lIns="0" tIns="0" rIns="0" bIns="0" rtlCol="0"/>
          <a:lstStyle/>
          <a:p>
            <a:endParaRPr/>
          </a:p>
        </p:txBody>
      </p:sp>
      <p:sp>
        <p:nvSpPr>
          <p:cNvPr id="85" name="object 85"/>
          <p:cNvSpPr/>
          <p:nvPr/>
        </p:nvSpPr>
        <p:spPr>
          <a:xfrm>
            <a:off x="4163886" y="3624447"/>
            <a:ext cx="146685" cy="128905"/>
          </a:xfrm>
          <a:custGeom>
            <a:avLst/>
            <a:gdLst/>
            <a:ahLst/>
            <a:cxnLst/>
            <a:rect l="l" t="t" r="r" b="b"/>
            <a:pathLst>
              <a:path w="146685" h="128904">
                <a:moveTo>
                  <a:pt x="0" y="109271"/>
                </a:moveTo>
                <a:lnTo>
                  <a:pt x="146257" y="128541"/>
                </a:lnTo>
              </a:path>
              <a:path w="146685" h="128904">
                <a:moveTo>
                  <a:pt x="146257" y="128541"/>
                </a:moveTo>
                <a:lnTo>
                  <a:pt x="73934" y="0"/>
                </a:lnTo>
              </a:path>
            </a:pathLst>
          </a:custGeom>
          <a:ln w="15269">
            <a:solidFill>
              <a:srgbClr val="000000"/>
            </a:solidFill>
          </a:ln>
        </p:spPr>
        <p:txBody>
          <a:bodyPr wrap="square" lIns="0" tIns="0" rIns="0" bIns="0" rtlCol="0"/>
          <a:lstStyle/>
          <a:p>
            <a:endParaRPr/>
          </a:p>
        </p:txBody>
      </p:sp>
      <p:sp>
        <p:nvSpPr>
          <p:cNvPr id="86" name="object 86"/>
          <p:cNvSpPr txBox="1">
            <a:spLocks noGrp="1"/>
          </p:cNvSpPr>
          <p:nvPr>
            <p:ph type="title"/>
          </p:nvPr>
        </p:nvSpPr>
        <p:spPr>
          <a:xfrm>
            <a:off x="5167376" y="1294257"/>
            <a:ext cx="3173095" cy="330835"/>
          </a:xfrm>
          <a:prstGeom prst="rect">
            <a:avLst/>
          </a:prstGeom>
        </p:spPr>
        <p:txBody>
          <a:bodyPr vert="horz" wrap="square" lIns="0" tIns="13335" rIns="0" bIns="0" rtlCol="0">
            <a:spAutoFit/>
          </a:bodyPr>
          <a:lstStyle/>
          <a:p>
            <a:pPr marL="12700">
              <a:lnSpc>
                <a:spcPct val="100000"/>
              </a:lnSpc>
              <a:spcBef>
                <a:spcPts val="105"/>
              </a:spcBef>
            </a:pPr>
            <a:r>
              <a:rPr sz="2000" b="0" i="1" dirty="0">
                <a:solidFill>
                  <a:srgbClr val="FF0000"/>
                </a:solidFill>
                <a:latin typeface="Arial"/>
                <a:cs typeface="Arial"/>
              </a:rPr>
              <a:t>A</a:t>
            </a:r>
            <a:r>
              <a:rPr sz="2000" b="0" i="1" spc="-30" dirty="0">
                <a:solidFill>
                  <a:srgbClr val="FF0000"/>
                </a:solidFill>
                <a:latin typeface="Arial"/>
                <a:cs typeface="Arial"/>
              </a:rPr>
              <a:t> </a:t>
            </a:r>
            <a:r>
              <a:rPr sz="2000" b="0" i="1" dirty="0">
                <a:solidFill>
                  <a:srgbClr val="FF0000"/>
                </a:solidFill>
                <a:latin typeface="Arial"/>
                <a:cs typeface="Arial"/>
              </a:rPr>
              <a:t>tree-structured</a:t>
            </a:r>
            <a:r>
              <a:rPr sz="2000" b="0" i="1" spc="-70" dirty="0">
                <a:solidFill>
                  <a:srgbClr val="FF0000"/>
                </a:solidFill>
                <a:latin typeface="Arial"/>
                <a:cs typeface="Arial"/>
              </a:rPr>
              <a:t> </a:t>
            </a:r>
            <a:r>
              <a:rPr sz="2000" b="0" i="1" spc="-10" dirty="0">
                <a:solidFill>
                  <a:srgbClr val="FF0000"/>
                </a:solidFill>
                <a:latin typeface="Arial"/>
                <a:cs typeface="Arial"/>
              </a:rPr>
              <a:t>broadcast.</a:t>
            </a:r>
            <a:endParaRPr sz="2000">
              <a:latin typeface="Arial"/>
              <a:cs typeface="Arial"/>
            </a:endParaRPr>
          </a:p>
        </p:txBody>
      </p:sp>
      <p:pic>
        <p:nvPicPr>
          <p:cNvPr id="87" name="object 87"/>
          <p:cNvPicPr/>
          <p:nvPr/>
        </p:nvPicPr>
        <p:blipFill>
          <a:blip r:embed="rId30" cstate="print"/>
          <a:stretch>
            <a:fillRect/>
          </a:stretch>
        </p:blipFill>
        <p:spPr>
          <a:xfrm>
            <a:off x="8759952" y="260604"/>
            <a:ext cx="1702307" cy="1702308"/>
          </a:xfrm>
          <a:prstGeom prst="rect">
            <a:avLst/>
          </a:prstGeom>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dirty="0"/>
              <a:t>A</a:t>
            </a:r>
            <a:r>
              <a:rPr spc="-40" dirty="0"/>
              <a:t> </a:t>
            </a:r>
            <a:r>
              <a:rPr dirty="0"/>
              <a:t>version</a:t>
            </a:r>
            <a:r>
              <a:rPr spc="-30" dirty="0"/>
              <a:t> </a:t>
            </a:r>
            <a:r>
              <a:rPr dirty="0"/>
              <a:t>of</a:t>
            </a:r>
            <a:r>
              <a:rPr spc="-30" dirty="0"/>
              <a:t> </a:t>
            </a:r>
            <a:r>
              <a:rPr dirty="0"/>
              <a:t>Get_input</a:t>
            </a:r>
            <a:r>
              <a:rPr spc="-30" dirty="0"/>
              <a:t> </a:t>
            </a:r>
            <a:r>
              <a:rPr dirty="0"/>
              <a:t>that</a:t>
            </a:r>
            <a:r>
              <a:rPr spc="-30" dirty="0"/>
              <a:t> </a:t>
            </a:r>
            <a:r>
              <a:rPr dirty="0"/>
              <a:t>uses</a:t>
            </a:r>
            <a:r>
              <a:rPr spc="-25" dirty="0"/>
              <a:t> </a:t>
            </a:r>
            <a:r>
              <a:rPr spc="-10" dirty="0"/>
              <a:t>MPI_Bcast</a:t>
            </a:r>
          </a:p>
        </p:txBody>
      </p:sp>
      <p:pic>
        <p:nvPicPr>
          <p:cNvPr id="3" name="object 3"/>
          <p:cNvPicPr/>
          <p:nvPr/>
        </p:nvPicPr>
        <p:blipFill>
          <a:blip r:embed="rId2" cstate="print"/>
          <a:stretch>
            <a:fillRect/>
          </a:stretch>
        </p:blipFill>
        <p:spPr>
          <a:xfrm>
            <a:off x="2711195" y="1557527"/>
            <a:ext cx="7162800" cy="4256532"/>
          </a:xfrm>
          <a:prstGeom prst="rect">
            <a:avLst/>
          </a:prstGeom>
        </p:spPr>
      </p:pic>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dirty="0"/>
              <a:t>Data</a:t>
            </a:r>
            <a:r>
              <a:rPr spc="-15" dirty="0"/>
              <a:t> </a:t>
            </a:r>
            <a:r>
              <a:rPr spc="-10" dirty="0"/>
              <a:t>distributions</a:t>
            </a:r>
          </a:p>
        </p:txBody>
      </p:sp>
      <p:pic>
        <p:nvPicPr>
          <p:cNvPr id="3" name="object 3"/>
          <p:cNvPicPr/>
          <p:nvPr/>
        </p:nvPicPr>
        <p:blipFill>
          <a:blip r:embed="rId2" cstate="print"/>
          <a:stretch>
            <a:fillRect/>
          </a:stretch>
        </p:blipFill>
        <p:spPr>
          <a:xfrm>
            <a:off x="2496311" y="1700783"/>
            <a:ext cx="6528816" cy="2087880"/>
          </a:xfrm>
          <a:prstGeom prst="rect">
            <a:avLst/>
          </a:prstGeom>
        </p:spPr>
      </p:pic>
      <p:sp>
        <p:nvSpPr>
          <p:cNvPr id="4" name="object 4"/>
          <p:cNvSpPr txBox="1"/>
          <p:nvPr/>
        </p:nvSpPr>
        <p:spPr>
          <a:xfrm>
            <a:off x="6462776" y="4535170"/>
            <a:ext cx="2646680" cy="330835"/>
          </a:xfrm>
          <a:prstGeom prst="rect">
            <a:avLst/>
          </a:prstGeom>
        </p:spPr>
        <p:txBody>
          <a:bodyPr vert="horz" wrap="square" lIns="0" tIns="12700" rIns="0" bIns="0" rtlCol="0">
            <a:spAutoFit/>
          </a:bodyPr>
          <a:lstStyle/>
          <a:p>
            <a:pPr marL="12700">
              <a:lnSpc>
                <a:spcPct val="100000"/>
              </a:lnSpc>
              <a:spcBef>
                <a:spcPts val="100"/>
              </a:spcBef>
            </a:pPr>
            <a:r>
              <a:rPr sz="2000" i="1" dirty="0">
                <a:solidFill>
                  <a:srgbClr val="FF0000"/>
                </a:solidFill>
                <a:latin typeface="Arial"/>
                <a:cs typeface="Arial"/>
              </a:rPr>
              <a:t>Compute</a:t>
            </a:r>
            <a:r>
              <a:rPr sz="2000" i="1" spc="-30" dirty="0">
                <a:solidFill>
                  <a:srgbClr val="FF0000"/>
                </a:solidFill>
                <a:latin typeface="Arial"/>
                <a:cs typeface="Arial"/>
              </a:rPr>
              <a:t> </a:t>
            </a:r>
            <a:r>
              <a:rPr sz="2000" i="1" dirty="0">
                <a:solidFill>
                  <a:srgbClr val="FF0000"/>
                </a:solidFill>
                <a:latin typeface="Arial"/>
                <a:cs typeface="Arial"/>
              </a:rPr>
              <a:t>a</a:t>
            </a:r>
            <a:r>
              <a:rPr sz="2000" i="1" spc="-25" dirty="0">
                <a:solidFill>
                  <a:srgbClr val="FF0000"/>
                </a:solidFill>
                <a:latin typeface="Arial"/>
                <a:cs typeface="Arial"/>
              </a:rPr>
              <a:t> </a:t>
            </a:r>
            <a:r>
              <a:rPr sz="2000" i="1" dirty="0">
                <a:solidFill>
                  <a:srgbClr val="FF0000"/>
                </a:solidFill>
                <a:latin typeface="Arial"/>
                <a:cs typeface="Arial"/>
              </a:rPr>
              <a:t>vector</a:t>
            </a:r>
            <a:r>
              <a:rPr sz="2000" i="1" spc="-50" dirty="0">
                <a:solidFill>
                  <a:srgbClr val="FF0000"/>
                </a:solidFill>
                <a:latin typeface="Arial"/>
                <a:cs typeface="Arial"/>
              </a:rPr>
              <a:t> </a:t>
            </a:r>
            <a:r>
              <a:rPr sz="2000" i="1" spc="-20" dirty="0">
                <a:solidFill>
                  <a:srgbClr val="FF0000"/>
                </a:solidFill>
                <a:latin typeface="Arial"/>
                <a:cs typeface="Arial"/>
              </a:rPr>
              <a:t>sum.</a:t>
            </a:r>
            <a:endParaRPr sz="2000">
              <a:latin typeface="Arial"/>
              <a:cs typeface="Arial"/>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dirty="0"/>
              <a:t>Serial</a:t>
            </a:r>
            <a:r>
              <a:rPr spc="-25" dirty="0"/>
              <a:t> </a:t>
            </a:r>
            <a:r>
              <a:rPr dirty="0"/>
              <a:t>implementation</a:t>
            </a:r>
            <a:r>
              <a:rPr spc="-25" dirty="0"/>
              <a:t> </a:t>
            </a:r>
            <a:r>
              <a:rPr dirty="0"/>
              <a:t>of</a:t>
            </a:r>
            <a:r>
              <a:rPr spc="-20" dirty="0"/>
              <a:t> </a:t>
            </a:r>
            <a:r>
              <a:rPr dirty="0"/>
              <a:t>vector</a:t>
            </a:r>
            <a:r>
              <a:rPr spc="-40" dirty="0"/>
              <a:t> </a:t>
            </a:r>
            <a:r>
              <a:rPr spc="-10" dirty="0"/>
              <a:t>addition</a:t>
            </a:r>
          </a:p>
        </p:txBody>
      </p:sp>
      <p:pic>
        <p:nvPicPr>
          <p:cNvPr id="3" name="object 3"/>
          <p:cNvPicPr/>
          <p:nvPr/>
        </p:nvPicPr>
        <p:blipFill>
          <a:blip r:embed="rId2" cstate="print"/>
          <a:stretch>
            <a:fillRect/>
          </a:stretch>
        </p:blipFill>
        <p:spPr>
          <a:xfrm>
            <a:off x="2105843" y="2147629"/>
            <a:ext cx="7908457" cy="1588097"/>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604A6ADA098944EB294D577DC80F0D1" ma:contentTypeVersion="8" ma:contentTypeDescription="Create a new document." ma:contentTypeScope="" ma:versionID="d327473bd50ecc5d961df359b1d624de">
  <xsd:schema xmlns:xsd="http://www.w3.org/2001/XMLSchema" xmlns:xs="http://www.w3.org/2001/XMLSchema" xmlns:p="http://schemas.microsoft.com/office/2006/metadata/properties" xmlns:ns2="0192c144-0bc9-406b-ba7c-16be2358a8f1" targetNamespace="http://schemas.microsoft.com/office/2006/metadata/properties" ma:root="true" ma:fieldsID="924baefad8f4f4ba42cef7b3eebe9fc2" ns2:_="">
    <xsd:import namespace="0192c144-0bc9-406b-ba7c-16be2358a8f1"/>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MediaServiceDateTaken" minOccurs="0"/>
                <xsd:element ref="ns2:MediaServiceGenerationTime" minOccurs="0"/>
                <xsd:element ref="ns2:MediaServiceEventHashCode"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192c144-0bc9-406b-ba7c-16be2358a8f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ServiceDateTaken" ma:index="12" nillable="true" ma:displayName="MediaServiceDateTaken" ma:hidden="true" ma:indexed="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6F1CB3A4-0908-44FB-A999-D6BBC7AC04FD}"/>
</file>

<file path=customXml/itemProps2.xml><?xml version="1.0" encoding="utf-8"?>
<ds:datastoreItem xmlns:ds="http://schemas.openxmlformats.org/officeDocument/2006/customXml" ds:itemID="{138281D4-CD1B-4F43-A3E8-A26EA894031C}"/>
</file>

<file path=customXml/itemProps3.xml><?xml version="1.0" encoding="utf-8"?>
<ds:datastoreItem xmlns:ds="http://schemas.openxmlformats.org/officeDocument/2006/customXml" ds:itemID="{517BF938-5653-44D4-9A87-1840DFAADF98}"/>
</file>

<file path=docProps/app.xml><?xml version="1.0" encoding="utf-8"?>
<Properties xmlns="http://schemas.openxmlformats.org/officeDocument/2006/extended-properties" xmlns:vt="http://schemas.openxmlformats.org/officeDocument/2006/docPropsVTypes">
  <Template/>
  <TotalTime>1591</TotalTime>
  <Words>6146</Words>
  <Application>Microsoft Office PowerPoint</Application>
  <PresentationFormat>Widescreen</PresentationFormat>
  <Paragraphs>773</Paragraphs>
  <Slides>163</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163</vt:i4>
      </vt:variant>
    </vt:vector>
  </HeadingPairs>
  <TitlesOfParts>
    <vt:vector size="170" baseType="lpstr">
      <vt:lpstr>Arial</vt:lpstr>
      <vt:lpstr>Arial Black</vt:lpstr>
      <vt:lpstr>Arial MT</vt:lpstr>
      <vt:lpstr>Arial Unicode MS</vt:lpstr>
      <vt:lpstr>Consolas</vt:lpstr>
      <vt:lpstr>Times New Roman</vt:lpstr>
      <vt:lpstr>Office Theme</vt:lpstr>
      <vt:lpstr>Introduction to Parallel and Distributed Programming</vt:lpstr>
      <vt:lpstr>Agenda</vt:lpstr>
      <vt:lpstr>Lab 2: Use cluster to distribute work and do some</vt:lpstr>
      <vt:lpstr>Setting up a cluster of VMs (MPI Cluster)</vt:lpstr>
      <vt:lpstr>MPI (Message Passing Interface)</vt:lpstr>
      <vt:lpstr>Parallelism Model</vt:lpstr>
      <vt:lpstr>Why MPI?</vt:lpstr>
      <vt:lpstr>What we need to know…</vt:lpstr>
      <vt:lpstr>Basic functions</vt:lpstr>
      <vt:lpstr>Basic functions</vt:lpstr>
      <vt:lpstr>Basic functions</vt:lpstr>
      <vt:lpstr>Basic functions</vt:lpstr>
      <vt:lpstr>Communicator</vt:lpstr>
      <vt:lpstr>Hello World</vt:lpstr>
      <vt:lpstr>How to compile…</vt:lpstr>
      <vt:lpstr>Blocking Message Passing</vt:lpstr>
      <vt:lpstr>Blocking Message Send</vt:lpstr>
      <vt:lpstr>Blocking Message Examples</vt:lpstr>
      <vt:lpstr>Non-blocking Message Passing</vt:lpstr>
      <vt:lpstr>Non-blocking Message Passing</vt:lpstr>
      <vt:lpstr>Non-blocking Message Passing</vt:lpstr>
      <vt:lpstr>Collective communications</vt:lpstr>
      <vt:lpstr>Broadcast</vt:lpstr>
      <vt:lpstr>Gather</vt:lpstr>
      <vt:lpstr>Gather to All</vt:lpstr>
      <vt:lpstr>Reduction</vt:lpstr>
      <vt:lpstr>Reduction to All</vt:lpstr>
      <vt:lpstr>Synchronization</vt:lpstr>
      <vt:lpstr>Data distributions</vt:lpstr>
      <vt:lpstr>Context in Parallel Computing </vt:lpstr>
      <vt:lpstr>Serial implementation of vector addition</vt:lpstr>
      <vt:lpstr>Different partitions of a 12-component vector among 3</vt:lpstr>
      <vt:lpstr>Partitioning options</vt:lpstr>
      <vt:lpstr>Parallel implementation of vector addition</vt:lpstr>
      <vt:lpstr>Scatter</vt:lpstr>
      <vt:lpstr>Reading and distributing a vector</vt:lpstr>
      <vt:lpstr>Gather</vt:lpstr>
      <vt:lpstr>Print a distributed vector (1)</vt:lpstr>
      <vt:lpstr>Print a distributed vector (2)</vt:lpstr>
      <vt:lpstr>Allgather</vt:lpstr>
      <vt:lpstr>Matrix-vector multiplication</vt:lpstr>
      <vt:lpstr>Safety in MPI programs</vt:lpstr>
      <vt:lpstr>Safety in MPI programs</vt:lpstr>
      <vt:lpstr>Safety in MPI programs</vt:lpstr>
      <vt:lpstr>Safety in MPI programs</vt:lpstr>
      <vt:lpstr>MPI_Ssend</vt:lpstr>
      <vt:lpstr>Restructuring communication</vt:lpstr>
      <vt:lpstr>MPI_Sendrecv</vt:lpstr>
      <vt:lpstr>MPI_Sendrecv</vt:lpstr>
      <vt:lpstr>Safe communication with five processes</vt:lpstr>
      <vt:lpstr>Parallel odd-even transposition sort</vt:lpstr>
      <vt:lpstr>Run-times of parallel odd-even sort</vt:lpstr>
      <vt:lpstr>Thank You</vt:lpstr>
      <vt:lpstr>Outline</vt:lpstr>
      <vt:lpstr>A distributed memory system</vt:lpstr>
      <vt:lpstr>A shared memory system</vt:lpstr>
      <vt:lpstr>Hello World!</vt:lpstr>
      <vt:lpstr>Identifying MPI processes</vt:lpstr>
      <vt:lpstr>Our first MPI program</vt:lpstr>
      <vt:lpstr>Compilation</vt:lpstr>
      <vt:lpstr>Execution</vt:lpstr>
      <vt:lpstr>Execution</vt:lpstr>
      <vt:lpstr>MPI Programs</vt:lpstr>
      <vt:lpstr>MPI Components</vt:lpstr>
      <vt:lpstr>Basic Outline</vt:lpstr>
      <vt:lpstr>Communicators</vt:lpstr>
      <vt:lpstr>Communicators</vt:lpstr>
      <vt:lpstr>SPMD</vt:lpstr>
      <vt:lpstr>Communication</vt:lpstr>
      <vt:lpstr>Data types</vt:lpstr>
      <vt:lpstr>Communication</vt:lpstr>
      <vt:lpstr>Message matching</vt:lpstr>
      <vt:lpstr>Receiving messages</vt:lpstr>
      <vt:lpstr>status_p argument</vt:lpstr>
      <vt:lpstr>How much data am I receiving?</vt:lpstr>
      <vt:lpstr>Issues with send and receive</vt:lpstr>
      <vt:lpstr>Input</vt:lpstr>
      <vt:lpstr>Function for reading user input</vt:lpstr>
      <vt:lpstr>Collective communication</vt:lpstr>
      <vt:lpstr>Tree-structured communication</vt:lpstr>
      <vt:lpstr>A tree-structured global sum</vt:lpstr>
      <vt:lpstr>An alternative tree-structured global sum</vt:lpstr>
      <vt:lpstr>MPI_Reduce</vt:lpstr>
      <vt:lpstr>Predefined reduction operators in MPI</vt:lpstr>
      <vt:lpstr>Collective vs. Point-to-Point Communications</vt:lpstr>
      <vt:lpstr>Collective vs. Point-to-Point Communications</vt:lpstr>
      <vt:lpstr>Collective vs. Point-to-Point Communications</vt:lpstr>
      <vt:lpstr>Collective vs. Point-to-Point Communications</vt:lpstr>
      <vt:lpstr>Example (1)</vt:lpstr>
      <vt:lpstr>Example (2)</vt:lpstr>
      <vt:lpstr>Example (3)</vt:lpstr>
      <vt:lpstr>MPI_Allreduce</vt:lpstr>
      <vt:lpstr>A global sum followed by distribution of the result.</vt:lpstr>
      <vt:lpstr>PowerPoint Presentation</vt:lpstr>
      <vt:lpstr>Broadcast</vt:lpstr>
      <vt:lpstr>A tree-structured broadcast.</vt:lpstr>
      <vt:lpstr>A version of Get_input that uses MPI_Bcast</vt:lpstr>
      <vt:lpstr>Data distributions</vt:lpstr>
      <vt:lpstr>Serial implementation of vector addition</vt:lpstr>
      <vt:lpstr>Different partitions of a 12-component vector among 3</vt:lpstr>
      <vt:lpstr>Partitioning options</vt:lpstr>
      <vt:lpstr>Parallel implementation of vector addition</vt:lpstr>
      <vt:lpstr>Scatter</vt:lpstr>
      <vt:lpstr>Reading and distributing a vector</vt:lpstr>
      <vt:lpstr>Gather</vt:lpstr>
      <vt:lpstr>Print a distributed vector (1)</vt:lpstr>
      <vt:lpstr>Print a distributed vector (2)</vt:lpstr>
      <vt:lpstr>Allgather</vt:lpstr>
      <vt:lpstr>Matrix-vector multiplication</vt:lpstr>
      <vt:lpstr>Matrix-vector multiplication</vt:lpstr>
      <vt:lpstr>Multiply a matrix by a vector</vt:lpstr>
      <vt:lpstr>C style arrays</vt:lpstr>
      <vt:lpstr>Serial matrix-vector multiplication</vt:lpstr>
      <vt:lpstr>An MPI matrix-vector multiplication function (1)</vt:lpstr>
      <vt:lpstr>An MPI matrix-vector multiplication function (2)</vt:lpstr>
      <vt:lpstr>Mpi derived datatypes</vt:lpstr>
      <vt:lpstr>Derived datatypes</vt:lpstr>
      <vt:lpstr>Derived datatypes</vt:lpstr>
      <vt:lpstr>MPI_Type create_struct</vt:lpstr>
      <vt:lpstr>MPI_Get_address</vt:lpstr>
      <vt:lpstr>MPI_Type_commit</vt:lpstr>
      <vt:lpstr>MPI_Type_free</vt:lpstr>
      <vt:lpstr>Get input function with a derived datatype (1)</vt:lpstr>
      <vt:lpstr>Get input function with a derived datatype (2)</vt:lpstr>
      <vt:lpstr>Get input function with a derived datatype (3)</vt:lpstr>
      <vt:lpstr>Performance evaluation</vt:lpstr>
      <vt:lpstr>Elapsed parallel time</vt:lpstr>
      <vt:lpstr>Elapsed serial time</vt:lpstr>
      <vt:lpstr>Elapsed serial time</vt:lpstr>
      <vt:lpstr>MPI_Barrier</vt:lpstr>
      <vt:lpstr>MPI_Barrier</vt:lpstr>
      <vt:lpstr>Run-times of serial and parallel matrix-vector multiplication</vt:lpstr>
      <vt:lpstr>Speedup</vt:lpstr>
      <vt:lpstr>Efficiency</vt:lpstr>
      <vt:lpstr>Speedups of Parallel Matrix-Vector Multiplication</vt:lpstr>
      <vt:lpstr>Efficiencies of Parallel Matrix-Vector Multiplication</vt:lpstr>
      <vt:lpstr>Scalability</vt:lpstr>
      <vt:lpstr>Scalability</vt:lpstr>
      <vt:lpstr>A parallel sorting algorithm</vt:lpstr>
      <vt:lpstr>Sorting</vt:lpstr>
      <vt:lpstr>Serial bubble sort</vt:lpstr>
      <vt:lpstr>Odd-even transposition sort</vt:lpstr>
      <vt:lpstr>Example</vt:lpstr>
      <vt:lpstr>Serial odd-even transposition sort</vt:lpstr>
      <vt:lpstr>Communications among tasks in odd-even sort</vt:lpstr>
      <vt:lpstr>Parallel odd-even transposition sort</vt:lpstr>
      <vt:lpstr>Pseudo-code</vt:lpstr>
      <vt:lpstr>Compute_partner</vt:lpstr>
      <vt:lpstr>Safety in MPI programs</vt:lpstr>
      <vt:lpstr>Safety in MPI programs</vt:lpstr>
      <vt:lpstr>Safety in MPI programs</vt:lpstr>
      <vt:lpstr>Safety in MPI programs</vt:lpstr>
      <vt:lpstr>MPI_Ssend</vt:lpstr>
      <vt:lpstr>Restructuring communication</vt:lpstr>
      <vt:lpstr>MPI_Sendrecv</vt:lpstr>
      <vt:lpstr>MPI_Sendrecv</vt:lpstr>
      <vt:lpstr>Safe communication with five processes</vt:lpstr>
      <vt:lpstr>Parallel odd-even transposition sort</vt:lpstr>
      <vt:lpstr>Run-times of parallel odd-even sort</vt:lpstr>
      <vt:lpstr>Concluding Remarks (1)</vt:lpstr>
      <vt:lpstr>Concluding Remarks (2)</vt:lpstr>
      <vt:lpstr>Concluding Remarks (3)</vt:lpstr>
      <vt:lpstr>Concluding Remarks (4)</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 Internal Workshop on   Introduction to Parallel and Distributed Programming</dc:title>
  <dc:creator>Shivam Chauhan</dc:creator>
  <cp:lastModifiedBy>Learn to Live</cp:lastModifiedBy>
  <cp:revision>22</cp:revision>
  <dcterms:created xsi:type="dcterms:W3CDTF">2025-02-07T13:17:18Z</dcterms:created>
  <dcterms:modified xsi:type="dcterms:W3CDTF">2025-02-08T18:37:40Z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2024-08-10T00:00:00Z</vt:filetime>
  </property>
  <property fmtid="{D5CDD505-2E9C-101B-9397-08002B2CF9AE}" pid="3" name="Creator">
    <vt:lpwstr>Microsoft® PowerPoint® 2016</vt:lpwstr>
  </property>
  <property fmtid="{D5CDD505-2E9C-101B-9397-08002B2CF9AE}" pid="4" name="LastSaved">
    <vt:filetime>2025-02-07T00:00:00Z</vt:filetime>
  </property>
  <property fmtid="{D5CDD505-2E9C-101B-9397-08002B2CF9AE}" pid="5" name="Producer">
    <vt:lpwstr>Microsoft® PowerPoint® 2016</vt:lpwstr>
  </property>
  <property fmtid="{D5CDD505-2E9C-101B-9397-08002B2CF9AE}" pid="6" name="ContentTypeId">
    <vt:lpwstr>0x0101007604A6ADA098944EB294D577DC80F0D1</vt:lpwstr>
  </property>
</Properties>
</file>